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60" r:id="rId2"/>
    <p:sldId id="401" r:id="rId3"/>
    <p:sldId id="402" r:id="rId4"/>
    <p:sldId id="361" r:id="rId5"/>
    <p:sldId id="389" r:id="rId6"/>
    <p:sldId id="345" r:id="rId7"/>
    <p:sldId id="376" r:id="rId8"/>
    <p:sldId id="387" r:id="rId9"/>
    <p:sldId id="346" r:id="rId10"/>
    <p:sldId id="300" r:id="rId11"/>
    <p:sldId id="390" r:id="rId12"/>
    <p:sldId id="385" r:id="rId13"/>
    <p:sldId id="364" r:id="rId14"/>
    <p:sldId id="356" r:id="rId15"/>
    <p:sldId id="292" r:id="rId16"/>
    <p:sldId id="391" r:id="rId17"/>
    <p:sldId id="395" r:id="rId18"/>
    <p:sldId id="396" r:id="rId19"/>
    <p:sldId id="397" r:id="rId20"/>
    <p:sldId id="403" r:id="rId21"/>
    <p:sldId id="393" r:id="rId22"/>
    <p:sldId id="365" r:id="rId23"/>
    <p:sldId id="367" r:id="rId24"/>
    <p:sldId id="399" r:id="rId25"/>
    <p:sldId id="386" r:id="rId26"/>
    <p:sldId id="400" r:id="rId27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lle Ferraro" initials="LM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F1E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76667" autoAdjust="0"/>
  </p:normalViewPr>
  <p:slideViewPr>
    <p:cSldViewPr snapToObjects="1">
      <p:cViewPr>
        <p:scale>
          <a:sx n="91" d="100"/>
          <a:sy n="91" d="100"/>
        </p:scale>
        <p:origin x="-164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-3312" y="-96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2B56EEC-C4D7-41D2-B11D-A61F6326F61E}" type="datetime1">
              <a:rPr lang="en-US">
                <a:latin typeface="Calibri" panose="020F0502020204030204" pitchFamily="34" charset="0"/>
              </a:rPr>
              <a:pPr>
                <a:defRPr/>
              </a:pPr>
              <a:t>11/6/2014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6FDDBB9-A825-4CEE-AF74-140612234A08}" type="slidenum">
              <a:rPr 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48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905BA6-2735-4A47-8520-7D425A29F024}" type="datetime1">
              <a:rPr lang="en-US" smtClean="0"/>
              <a:pPr>
                <a:defRPr/>
              </a:pPr>
              <a:t>11/6/2014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92" tIns="46246" rIns="92492" bIns="4624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many of you have cared for a family member with a life-	threatening illness in the last 2 years? 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	How many of you have lost a loved one in the last 2 years?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5B9234-8A42-4DC1-AA5E-795AE22C04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6185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Depends on how quickly you go through them, but I would say around 10 slides, possibly a little more. The dean will have introduced you, but maybe you could also say a few words about what brought you to Weill Cornell and/or what drew you to this field.</a:t>
            </a:r>
          </a:p>
          <a:p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F37D5A-A91A-4627-89E3-16780CC95C13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lvl="1"/>
            <a:r>
              <a:rPr lang="en-US" smtClean="0">
                <a:ea typeface="ＭＳ Ｐゴシック" pitchFamily="34" charset="-128"/>
              </a:rPr>
              <a:t>32% die in hospice </a:t>
            </a:r>
            <a:endParaRPr lang="en-US" sz="200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>
                <a:ea typeface="ＭＳ Ｐゴシック" pitchFamily="34" charset="-128"/>
              </a:rPr>
              <a:t>   74% patients prefer comfort  to life-prolonging care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D6A762-93C8-4740-B183-42485DBF5733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677" y="4387136"/>
            <a:ext cx="5096722" cy="4156234"/>
          </a:xfrm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713D63-0AB8-4D4F-ACB9-3350AEF303C7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“seeking God’s love and care”)</a:t>
            </a:r>
          </a:p>
          <a:p>
            <a:r>
              <a:rPr lang="en-US" dirty="0" smtClean="0"/>
              <a:t>. Individuals who use positive religious coping are likely to seek spiritual support and look for meaning in a traumatic situation. Negative religious coping (or Spiritual Struggles) expresses conflict, question, and doubt regarding issues of God and faith.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99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720FAD-B8E2-401D-B338-D1C8E9A3EDA0}" type="datetime1">
              <a:rPr lang="en-US" smtClean="0"/>
              <a:pPr>
                <a:defRPr/>
              </a:pPr>
              <a:t>11/6/2014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26BBBF-7DA0-46B9-823E-ADEDCEB38D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8B2014-C50C-43E5-9A43-FB7AF6049867}" type="datetime1">
              <a:rPr lang="en-US" smtClean="0"/>
              <a:pPr>
                <a:defRPr/>
              </a:pPr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ED1341-716F-483B-A47A-8B6B18B4B3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1500">
                <a:latin typeface=""/>
              </a:defRPr>
            </a:lvl1pPr>
            <a:lvl2pPr>
              <a:defRPr sz="1500">
                <a:latin typeface=""/>
              </a:defRPr>
            </a:lvl2pPr>
            <a:lvl3pPr>
              <a:defRPr sz="1500">
                <a:latin typeface=""/>
              </a:defRPr>
            </a:lvl3pPr>
            <a:lvl4pPr>
              <a:defRPr sz="1500">
                <a:latin typeface=""/>
              </a:defRPr>
            </a:lvl4pPr>
            <a:lvl5pPr>
              <a:defRPr sz="1500">
                <a:latin typeface="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1500">
                <a:latin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</a:defRPr>
            </a:lvl2pPr>
            <a:lvl3pPr>
              <a:defRPr sz="1500">
                <a:latin typeface="Calibri" panose="020F0502020204030204" pitchFamily="34" charset="0"/>
              </a:defRPr>
            </a:lvl3pPr>
            <a:lvl4pPr>
              <a:defRPr sz="1500">
                <a:latin typeface="Calibri" panose="020F0502020204030204" pitchFamily="34" charset="0"/>
              </a:defRPr>
            </a:lvl4pPr>
            <a:lvl5pPr>
              <a:defRPr sz="15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0DDE26-90B2-4934-AE40-A09581DF6330}" type="datetime1">
              <a:rPr lang="en-US" smtClean="0"/>
              <a:pPr>
                <a:defRPr/>
              </a:pPr>
              <a:t>11/6/2014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972B39-B033-454F-A09C-5E2A115413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946150"/>
            <a:ext cx="82296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1883" y="6215063"/>
            <a:ext cx="217871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-3175"/>
            <a:ext cx="9163050" cy="155575"/>
          </a:xfrm>
          <a:prstGeom prst="rect">
            <a:avLst/>
          </a:prstGeom>
          <a:solidFill>
            <a:srgbClr val="AF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2700" y="152400"/>
            <a:ext cx="916305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uact=8&amp;ved=0CAcQjRw&amp;url=http://www.medindia.net/news/healthinfocus/does-cancer-diagnosis-make-younger-people-religious-110237-1.htm&amp;ei=P51NVJvoEdb8oQTgpoLgBw&amp;bvm=bv.77880786,d.cGU&amp;psig=AFQjCNF7JnzlWJ3y6peqQrSVOmWNVFkEVg&amp;ust=141445894135820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hgp2001@med.cornell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1071563"/>
            <a:ext cx="8839200" cy="136207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TITLE OF PRESENTATION</a:t>
            </a:r>
            <a:b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sz="30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Subtitle of Presentation</a:t>
            </a:r>
          </a:p>
        </p:txBody>
      </p:sp>
      <p:sp>
        <p:nvSpPr>
          <p:cNvPr id="4099" name="Title 1"/>
          <p:cNvSpPr>
            <a:spLocks/>
          </p:cNvSpPr>
          <p:nvPr/>
        </p:nvSpPr>
        <p:spPr bwMode="auto">
          <a:xfrm>
            <a:off x="152400" y="762000"/>
            <a:ext cx="883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4000" b="1" dirty="0">
              <a:latin typeface="Calibri" panose="020F0502020204030204" pitchFamily="34" charset="0"/>
            </a:endParaRPr>
          </a:p>
          <a:p>
            <a:pPr algn="ctr" eaLnBrk="0" hangingPunct="0"/>
            <a:r>
              <a:rPr lang="en-US" sz="4000" b="1" dirty="0" smtClean="0">
                <a:latin typeface="Calibri" panose="020F0502020204030204" pitchFamily="34" charset="0"/>
              </a:rPr>
              <a:t>Lessons for Life’s End:</a:t>
            </a:r>
            <a:endParaRPr lang="en-US" sz="4000" b="1" dirty="0">
              <a:latin typeface="Calibri" panose="020F0502020204030204" pitchFamily="34" charset="0"/>
            </a:endParaRPr>
          </a:p>
          <a:p>
            <a:pPr algn="ctr" eaLnBrk="0" hangingPunct="0"/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sz="3600" dirty="0" smtClean="0">
                <a:latin typeface="Calibri" panose="020F0502020204030204" pitchFamily="34" charset="0"/>
              </a:rPr>
              <a:t>How to Cope with Life-Threatening Illness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3200400" y="4068763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1219200" y="3810000"/>
            <a:ext cx="6705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2200" b="1" dirty="0">
                <a:latin typeface="Calibri" panose="020F0502020204030204" pitchFamily="34" charset="0"/>
              </a:rPr>
              <a:t>Holly G. </a:t>
            </a:r>
            <a:r>
              <a:rPr lang="en-US" sz="2200" b="1" dirty="0" err="1">
                <a:latin typeface="Calibri" panose="020F0502020204030204" pitchFamily="34" charset="0"/>
              </a:rPr>
              <a:t>Prigerson</a:t>
            </a:r>
            <a:r>
              <a:rPr lang="en-US" sz="2200" b="1" dirty="0">
                <a:latin typeface="Calibri" panose="020F0502020204030204" pitchFamily="34" charset="0"/>
              </a:rPr>
              <a:t>, Ph.D.</a:t>
            </a:r>
          </a:p>
          <a:p>
            <a:pPr algn="ctr" defTabSz="914400"/>
            <a:r>
              <a:rPr lang="en-US" sz="2200" i="1" dirty="0">
                <a:latin typeface="Calibri" panose="020F0502020204030204" pitchFamily="34" charset="0"/>
              </a:rPr>
              <a:t>Irving Sherwood Wright Professor of Geriatrics</a:t>
            </a:r>
          </a:p>
          <a:p>
            <a:pPr algn="ctr" defTabSz="914400"/>
            <a:r>
              <a:rPr lang="en-US" sz="2200" i="1" dirty="0">
                <a:latin typeface="Calibri" panose="020F0502020204030204" pitchFamily="34" charset="0"/>
              </a:rPr>
              <a:t>Professor of Sociology in Medicine</a:t>
            </a:r>
          </a:p>
          <a:p>
            <a:pPr algn="ctr" defTabSz="914400"/>
            <a:r>
              <a:rPr lang="en-US" sz="2200" dirty="0">
                <a:latin typeface="Calibri" panose="020F0502020204030204" pitchFamily="34" charset="0"/>
              </a:rPr>
              <a:t>Director, Center for Research on End-of-Life Care</a:t>
            </a:r>
          </a:p>
        </p:txBody>
      </p:sp>
    </p:spTree>
    <p:extLst>
      <p:ext uri="{BB962C8B-B14F-4D97-AF65-F5344CB8AC3E}">
        <p14:creationId xmlns:p14="http://schemas.microsoft.com/office/powerpoint/2010/main" xmlns="" val="5950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1295400" y="323671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Can’t Buy a Better Death:</a:t>
            </a:r>
            <a:br>
              <a:rPr lang="en-US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 The </a:t>
            </a:r>
            <a:r>
              <a:rPr lang="en-US" sz="3600" b="1" dirty="0">
                <a:latin typeface="Calibri" panose="020F0502020204030204" pitchFamily="34" charset="0"/>
                <a:cs typeface="Arial" panose="020B0604020202020204" pitchFamily="34" charset="0"/>
              </a:rPr>
              <a:t>High Cost of </a:t>
            </a:r>
            <a:r>
              <a:rPr lang="en-US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Interventions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600" y="2421412"/>
            <a:ext cx="320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    Increased cost of late-term interventions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410200" y="3564412"/>
            <a:ext cx="457200" cy="838200"/>
          </a:xfrm>
          <a:prstGeom prst="downArrow">
            <a:avLst/>
          </a:prstGeom>
          <a:gradFill>
            <a:gsLst>
              <a:gs pos="0">
                <a:srgbClr val="AF1E2D"/>
              </a:gs>
              <a:gs pos="62000">
                <a:srgbClr val="AF1E2D">
                  <a:lumMod val="52000"/>
                  <a:lumOff val="48000"/>
                </a:srgbClr>
              </a:gs>
              <a:gs pos="100000">
                <a:srgbClr val="AF1E2D">
                  <a:lumMod val="52000"/>
                  <a:lumOff val="48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F1E2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3640612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L</a:t>
            </a:r>
            <a:r>
              <a:rPr lang="en-US" sz="2000" dirty="0" smtClean="0">
                <a:latin typeface="Calibri" panose="020F0502020204030204" pitchFamily="34" charset="0"/>
              </a:rPr>
              <a:t>ower </a:t>
            </a:r>
            <a:r>
              <a:rPr lang="en-US" sz="2000" dirty="0">
                <a:latin typeface="Calibri" panose="020F0502020204030204" pitchFamily="34" charset="0"/>
              </a:rPr>
              <a:t>quality of death</a:t>
            </a:r>
          </a:p>
        </p:txBody>
      </p:sp>
      <p:sp>
        <p:nvSpPr>
          <p:cNvPr id="8" name="Down Arrow 7"/>
          <p:cNvSpPr/>
          <p:nvPr/>
        </p:nvSpPr>
        <p:spPr>
          <a:xfrm rot="10800000">
            <a:off x="5410200" y="2192812"/>
            <a:ext cx="457200" cy="838200"/>
          </a:xfrm>
          <a:prstGeom prst="downArrow">
            <a:avLst/>
          </a:prstGeom>
          <a:gradFill>
            <a:gsLst>
              <a:gs pos="0">
                <a:srgbClr val="AF1E2D"/>
              </a:gs>
              <a:gs pos="62000">
                <a:srgbClr val="AF1E2D">
                  <a:lumMod val="52000"/>
                  <a:lumOff val="48000"/>
                </a:srgbClr>
              </a:gs>
              <a:gs pos="100000">
                <a:srgbClr val="AF1E2D">
                  <a:lumMod val="52000"/>
                  <a:lumOff val="48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F1E2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1120" y="3128325"/>
            <a:ext cx="2403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libri" panose="020F0502020204030204" pitchFamily="34" charset="0"/>
              </a:rPr>
              <a:t>directly </a:t>
            </a:r>
            <a:r>
              <a:rPr lang="en-US" sz="2000" i="1" dirty="0" smtClean="0">
                <a:latin typeface="Calibri" panose="020F0502020204030204" pitchFamily="34" charset="0"/>
              </a:rPr>
              <a:t>related to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73" y="2209800"/>
            <a:ext cx="4191000" cy="28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850" y="685800"/>
            <a:ext cx="7239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F1E2D"/>
                </a:solidFill>
                <a:latin typeface="Calibri" panose="020F0502020204030204" pitchFamily="34" charset="0"/>
              </a:rPr>
              <a:t>Myth #2:</a:t>
            </a:r>
            <a:r>
              <a:rPr lang="en-US" sz="3600" b="1" u="sng" dirty="0" smtClean="0">
                <a:latin typeface="Calibri" panose="020F0502020204030204" pitchFamily="34" charset="0"/>
              </a:rPr>
              <a:t/>
            </a:r>
            <a:br>
              <a:rPr lang="en-US" sz="3600" b="1" u="sng" dirty="0" smtClean="0">
                <a:latin typeface="Calibri" panose="020F0502020204030204" pitchFamily="34" charset="0"/>
              </a:rPr>
            </a:br>
            <a:r>
              <a:rPr lang="en-US" sz="3600" b="1" dirty="0" smtClean="0">
                <a:latin typeface="Calibri" panose="020F0502020204030204" pitchFamily="34" charset="0"/>
              </a:rPr>
              <a:t>Conflicting Beliefs Re: Talking About Death with Doctors</a:t>
            </a:r>
          </a:p>
          <a:p>
            <a:endParaRPr lang="en-US" sz="2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2800" b="1" i="1" dirty="0" smtClean="0">
                <a:latin typeface="Calibri" panose="020F0502020204030204" pitchFamily="34" charset="0"/>
              </a:rPr>
              <a:t>Conventional Wisdom</a:t>
            </a:r>
            <a:r>
              <a:rPr lang="en-US" sz="2400" b="1" dirty="0" smtClean="0">
                <a:latin typeface="Calibri" panose="020F0502020204030204" pitchFamily="34" charset="0"/>
              </a:rPr>
              <a:t>:</a:t>
            </a:r>
          </a:p>
          <a:p>
            <a:pPr algn="ctr"/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800100" lvl="1" indent="-34290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Patients </a:t>
            </a:r>
            <a:r>
              <a:rPr lang="en-US" sz="2400" dirty="0" smtClean="0">
                <a:latin typeface="Calibri" panose="020F0502020204030204" pitchFamily="34" charset="0"/>
              </a:rPr>
              <a:t>base their prognostic understanding on </a:t>
            </a:r>
            <a:r>
              <a:rPr lang="en-US" sz="2400" dirty="0">
                <a:latin typeface="Calibri" panose="020F0502020204030204" pitchFamily="34" charset="0"/>
              </a:rPr>
              <a:t>what their doctors tell </a:t>
            </a:r>
            <a:r>
              <a:rPr lang="en-US" sz="2400" dirty="0" smtClean="0">
                <a:latin typeface="Calibri" panose="020F0502020204030204" pitchFamily="34" charset="0"/>
              </a:rPr>
              <a:t>them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AF1E2D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800100" lvl="1" indent="-34290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BUT, doctors shouldn’t discuss death with patients because this will make them </a:t>
            </a:r>
            <a:r>
              <a:rPr lang="en-US" sz="2400" dirty="0">
                <a:latin typeface="Calibri" panose="020F0502020204030204" pitchFamily="34" charset="0"/>
              </a:rPr>
              <a:t>needlessly </a:t>
            </a:r>
            <a:r>
              <a:rPr lang="en-US" sz="2400" dirty="0" smtClean="0">
                <a:latin typeface="Calibri" panose="020F0502020204030204" pitchFamily="34" charset="0"/>
              </a:rPr>
              <a:t>hopeless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3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2195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028" name="Text Box 13"/>
          <p:cNvSpPr txBox="1">
            <a:spLocks noChangeArrowheads="1"/>
          </p:cNvSpPr>
          <p:nvPr/>
        </p:nvSpPr>
        <p:spPr bwMode="auto">
          <a:xfrm>
            <a:off x="669925" y="2017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29" name="Text Box 17"/>
          <p:cNvSpPr txBox="1">
            <a:spLocks noChangeArrowheads="1"/>
          </p:cNvSpPr>
          <p:nvPr/>
        </p:nvSpPr>
        <p:spPr bwMode="auto">
          <a:xfrm>
            <a:off x="2336800" y="3352800"/>
            <a:ext cx="4849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026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1209092"/>
              </p:ext>
            </p:extLst>
          </p:nvPr>
        </p:nvGraphicFramePr>
        <p:xfrm>
          <a:off x="1447800" y="1752600"/>
          <a:ext cx="6781800" cy="4267200"/>
        </p:xfrm>
        <a:graphic>
          <a:graphicData uri="http://schemas.openxmlformats.org/presentationml/2006/ole">
            <p:oleObj spid="_x0000_s87122" name="Worksheet" r:id="rId4" imgW="9242337" imgH="6273328" progId="Excel.Sheet.8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990600" y="37207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3600" b="1" dirty="0" smtClean="0">
                <a:latin typeface="Calibri" panose="020F0502020204030204" pitchFamily="34" charset="0"/>
                <a:cs typeface="Arial" charset="0"/>
              </a:rPr>
              <a:t>So Where Do Patients Get Their </a:t>
            </a:r>
          </a:p>
          <a:p>
            <a:pPr algn="ctr" defTabSz="914400"/>
            <a:r>
              <a:rPr lang="en-US" sz="3600" b="1" dirty="0" smtClean="0">
                <a:latin typeface="Calibri" panose="020F0502020204030204" pitchFamily="34" charset="0"/>
                <a:cs typeface="Arial" charset="0"/>
              </a:rPr>
              <a:t>Information About Their Prognosis?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381000"/>
            <a:ext cx="8153400" cy="1676400"/>
          </a:xfrm>
        </p:spPr>
        <p:txBody>
          <a:bodyPr/>
          <a:lstStyle/>
          <a:p>
            <a:pPr lvl="1" algn="ctr"/>
            <a:r>
              <a:rPr lang="en-US" i="1" dirty="0" smtClean="0"/>
              <a:t>Many Patients Don’t Think They’re Dying </a:t>
            </a:r>
            <a:br>
              <a:rPr lang="en-US" i="1" dirty="0" smtClean="0"/>
            </a:br>
            <a:r>
              <a:rPr lang="en-US" i="1" dirty="0" smtClean="0"/>
              <a:t>&amp; </a:t>
            </a:r>
            <a:br>
              <a:rPr lang="en-US" i="1" dirty="0" smtClean="0"/>
            </a:br>
            <a:r>
              <a:rPr lang="en-US" i="1" dirty="0" smtClean="0"/>
              <a:t>Don’t Understand Treatments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570961"/>
            <a:ext cx="7772401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63</a:t>
            </a:r>
            <a:r>
              <a:rPr lang="en-US" sz="2200" dirty="0">
                <a:latin typeface="Calibri" panose="020F0502020204030204" pitchFamily="34" charset="0"/>
              </a:rPr>
              <a:t>% patients 4 months before death </a:t>
            </a:r>
            <a:r>
              <a:rPr lang="en-US" sz="2200" dirty="0" smtClean="0">
                <a:latin typeface="Calibri" panose="020F0502020204030204" pitchFamily="34" charset="0"/>
              </a:rPr>
              <a:t>are unaware </a:t>
            </a:r>
            <a:r>
              <a:rPr lang="en-US" sz="2200" dirty="0">
                <a:latin typeface="Calibri" panose="020F0502020204030204" pitchFamily="34" charset="0"/>
              </a:rPr>
              <a:t>they’re </a:t>
            </a:r>
            <a:r>
              <a:rPr lang="en-US" sz="2200" dirty="0" smtClean="0">
                <a:latin typeface="Calibri" panose="020F0502020204030204" pitchFamily="34" charset="0"/>
              </a:rPr>
              <a:t>dying</a:t>
            </a:r>
          </a:p>
          <a:p>
            <a:pPr marL="342900" indent="-342900">
              <a:buClr>
                <a:srgbClr val="AF1E2D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lvl="1" indent="-34290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</a:rPr>
              <a:t>80% of </a:t>
            </a:r>
            <a:r>
              <a:rPr lang="en-US" sz="2200" i="1" u="sng" dirty="0">
                <a:latin typeface="Calibri" panose="020F0502020204030204" pitchFamily="34" charset="0"/>
              </a:rPr>
              <a:t>incurable</a:t>
            </a:r>
            <a:r>
              <a:rPr lang="en-US" sz="2200" dirty="0">
                <a:latin typeface="Calibri" panose="020F0502020204030204" pitchFamily="34" charset="0"/>
              </a:rPr>
              <a:t> patients </a:t>
            </a:r>
            <a:r>
              <a:rPr lang="en-US" sz="2200" dirty="0" smtClean="0">
                <a:latin typeface="Calibri" panose="020F0502020204030204" pitchFamily="34" charset="0"/>
              </a:rPr>
              <a:t>receiving chemotherapy believe that  chemotherapy is being administered to </a:t>
            </a:r>
            <a:r>
              <a:rPr lang="en-US" sz="2200" i="1" u="sng" dirty="0">
                <a:latin typeface="Calibri" panose="020F0502020204030204" pitchFamily="34" charset="0"/>
              </a:rPr>
              <a:t>cure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them</a:t>
            </a:r>
          </a:p>
          <a:p>
            <a:pPr marL="342900" lvl="1" indent="-342900">
              <a:buClr>
                <a:srgbClr val="AF1E2D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lvl="1" indent="-342900">
              <a:spcAft>
                <a:spcPts val="300"/>
              </a:spcAft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  <a:cs typeface="Arial" charset="0"/>
              </a:rPr>
              <a:t>72</a:t>
            </a:r>
            <a:r>
              <a:rPr lang="en-US" sz="2200" dirty="0">
                <a:latin typeface="Calibri" panose="020F0502020204030204" pitchFamily="34" charset="0"/>
                <a:cs typeface="Arial" charset="0"/>
              </a:rPr>
              <a:t>% patients say they would want their doctor to discuss their </a:t>
            </a:r>
            <a:r>
              <a:rPr lang="en-US" sz="2200" dirty="0" smtClean="0">
                <a:latin typeface="Calibri" panose="020F0502020204030204" pitchFamily="34" charset="0"/>
                <a:cs typeface="Arial" charset="0"/>
              </a:rPr>
              <a:t>prognosis </a:t>
            </a:r>
            <a:r>
              <a:rPr lang="en-US" sz="2200" dirty="0">
                <a:latin typeface="Calibri" panose="020F0502020204030204" pitchFamily="34" charset="0"/>
                <a:cs typeface="Arial" charset="0"/>
              </a:rPr>
              <a:t>with them if they knew </a:t>
            </a:r>
            <a:r>
              <a:rPr lang="en-US" sz="2200" dirty="0" smtClean="0">
                <a:latin typeface="Calibri" panose="020F0502020204030204" pitchFamily="34" charset="0"/>
                <a:cs typeface="Arial" charset="0"/>
              </a:rPr>
              <a:t>it </a:t>
            </a:r>
          </a:p>
          <a:p>
            <a:pPr marL="800100" lvl="2" indent="-342900">
              <a:buFont typeface="Cambria" panose="02040503050406030204" pitchFamily="18" charset="0"/>
              <a:buChar char="‒"/>
            </a:pPr>
            <a:r>
              <a:rPr lang="en-US" sz="2200" b="1" dirty="0">
                <a:latin typeface="Calibri" panose="020F0502020204030204" pitchFamily="34" charset="0"/>
                <a:cs typeface="Arial" charset="0"/>
              </a:rPr>
              <a:t>B</a:t>
            </a:r>
            <a:r>
              <a:rPr lang="en-US" sz="2200" b="1" dirty="0" smtClean="0">
                <a:latin typeface="Calibri" panose="020F0502020204030204" pitchFamily="34" charset="0"/>
                <a:cs typeface="Arial" charset="0"/>
              </a:rPr>
              <a:t>ut only </a:t>
            </a:r>
            <a:r>
              <a:rPr lang="en-US" sz="2200" b="1" dirty="0" smtClean="0">
                <a:latin typeface="Calibri" panose="020F0502020204030204" pitchFamily="34" charset="0"/>
                <a:cs typeface="Arial" charset="0"/>
              </a:rPr>
              <a:t>17</a:t>
            </a:r>
            <a:r>
              <a:rPr lang="en-US" sz="2200" b="1" dirty="0" smtClean="0">
                <a:latin typeface="Calibri" panose="020F0502020204030204" pitchFamily="34" charset="0"/>
                <a:cs typeface="Arial" charset="0"/>
              </a:rPr>
              <a:t>% </a:t>
            </a:r>
            <a:r>
              <a:rPr lang="en-US" sz="2200" b="1" dirty="0">
                <a:latin typeface="Calibri" panose="020F0502020204030204" pitchFamily="34" charset="0"/>
                <a:cs typeface="Arial" charset="0"/>
              </a:rPr>
              <a:t>report being </a:t>
            </a:r>
            <a:r>
              <a:rPr lang="en-US" sz="2200" b="1" dirty="0" smtClean="0">
                <a:latin typeface="Calibri" panose="020F0502020204030204" pitchFamily="34" charset="0"/>
                <a:cs typeface="Arial" charset="0"/>
              </a:rPr>
              <a:t>told</a:t>
            </a:r>
            <a:endParaRPr lang="en-US" sz="2200" b="1" dirty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9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23850" y="457200"/>
            <a:ext cx="8496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3200" b="1" dirty="0" smtClean="0">
                <a:latin typeface="Calibri" panose="020F0502020204030204" pitchFamily="34" charset="0"/>
                <a:cs typeface="Arial" charset="0"/>
              </a:rPr>
              <a:t>Why Don’t Doctors Have End-of-Life Discussions?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5248" y="1912829"/>
            <a:ext cx="44418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not taught how</a:t>
            </a:r>
          </a:p>
          <a:p>
            <a:pPr marL="457200" indent="-457200">
              <a:buClr>
                <a:srgbClr val="AF1E2D"/>
              </a:buClr>
              <a:buFont typeface="Wingdings" panose="05000000000000000000" pitchFamily="2" charset="2"/>
              <a:buChar char="§"/>
            </a:pPr>
            <a:endParaRPr lang="en-US" sz="2800" dirty="0" smtClean="0">
              <a:latin typeface="Calibri" panose="020F0502020204030204" pitchFamily="34" charset="0"/>
              <a:cs typeface="Arial" charset="0"/>
            </a:endParaRPr>
          </a:p>
          <a:p>
            <a:pPr marL="457200" indent="-45720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fear it may make patients hopeless</a:t>
            </a:r>
          </a:p>
          <a:p>
            <a:pPr marL="457200" indent="-457200">
              <a:buClr>
                <a:srgbClr val="AF1E2D"/>
              </a:buClr>
              <a:buFont typeface="Wingdings" panose="05000000000000000000" pitchFamily="2" charset="2"/>
              <a:buChar char="§"/>
            </a:pPr>
            <a:endParaRPr lang="en-US" sz="2800" dirty="0" smtClean="0">
              <a:latin typeface="Calibri" panose="020F0502020204030204" pitchFamily="34" charset="0"/>
              <a:cs typeface="Arial" charset="0"/>
            </a:endParaRPr>
          </a:p>
          <a:p>
            <a:pPr marL="457200" indent="-45720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believe it doesn’t change outcomes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4" name="Picture 2" descr="http://static01.nyt.com/images/2014/09/07/sunday-review/0907LETTERS/0907LETTERS-superJum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673" y="1447800"/>
            <a:ext cx="3957827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3902" y="488950"/>
            <a:ext cx="6076196" cy="57785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Our Data Suggest Otherwise!</a:t>
            </a:r>
            <a:endParaRPr lang="en-US" b="0" i="1" dirty="0" smtClean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3204" y="2514600"/>
            <a:ext cx="8037593" cy="3200400"/>
          </a:xfrm>
        </p:spPr>
        <p:txBody>
          <a:bodyPr/>
          <a:lstStyle/>
          <a:p>
            <a:pPr marL="400050" indent="-400050" eaLnBrk="1" hangingPunct="1">
              <a:spcBef>
                <a:spcPts val="1176"/>
              </a:spcBef>
              <a:buClr>
                <a:srgbClr val="AF1E2D"/>
              </a:buClr>
            </a:pPr>
            <a:r>
              <a:rPr lang="en-US" sz="240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G</a:t>
            </a:r>
            <a:r>
              <a:rPr lang="en-US" sz="24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reater acceptance of terminal </a:t>
            </a:r>
            <a:r>
              <a:rPr lang="en-US" sz="240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illness </a:t>
            </a:r>
          </a:p>
          <a:p>
            <a:pPr marL="400050" indent="-400050" eaLnBrk="1" hangingPunct="1">
              <a:spcBef>
                <a:spcPts val="1176"/>
              </a:spcBef>
              <a:buClr>
                <a:srgbClr val="AF1E2D"/>
              </a:buClr>
            </a:pPr>
            <a:r>
              <a:rPr lang="en-US" sz="240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</a:t>
            </a:r>
            <a:r>
              <a:rPr lang="en-US" sz="24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ore realistic life-expectancy estimates</a:t>
            </a:r>
            <a:endParaRPr lang="en-US" sz="2400" dirty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marL="400050" indent="-400050" eaLnBrk="1" hangingPunct="1">
              <a:spcBef>
                <a:spcPts val="1176"/>
              </a:spcBef>
              <a:buClr>
                <a:srgbClr val="AF1E2D"/>
              </a:buClr>
            </a:pPr>
            <a:r>
              <a:rPr lang="en-US" sz="240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P</a:t>
            </a:r>
            <a:r>
              <a:rPr lang="en-US" sz="24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references for comfort care over life-extension at any cost</a:t>
            </a:r>
          </a:p>
          <a:p>
            <a:pPr marL="400050" indent="-400050" eaLnBrk="1" hangingPunct="1">
              <a:spcBef>
                <a:spcPts val="1176"/>
              </a:spcBef>
              <a:buClr>
                <a:srgbClr val="AF1E2D"/>
              </a:buClr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More frequent completion of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/>
              <a:t>do-not-resuscitate orders</a:t>
            </a:r>
            <a:endParaRPr lang="en-US" sz="2400" dirty="0" smtClean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marL="400050" indent="-400050" eaLnBrk="1" hangingPunct="1">
              <a:spcBef>
                <a:spcPts val="1176"/>
              </a:spcBef>
              <a:buClr>
                <a:srgbClr val="AF1E2D"/>
              </a:buClr>
            </a:pPr>
            <a:r>
              <a:rPr lang="en-US" sz="2400" dirty="0">
                <a:latin typeface="Calibri" panose="020F050202020403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L</a:t>
            </a:r>
            <a:r>
              <a:rPr lang="en-US" sz="24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ess non-curative, burdensome aggressive care </a:t>
            </a:r>
          </a:p>
          <a:p>
            <a:pPr marL="400050" indent="-400050" eaLnBrk="1" hangingPunct="1">
              <a:spcBef>
                <a:spcPts val="1176"/>
              </a:spcBef>
              <a:buClr>
                <a:srgbClr val="AF1E2D"/>
              </a:buClr>
            </a:pPr>
            <a:r>
              <a:rPr lang="en-US" sz="240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L</a:t>
            </a:r>
            <a:r>
              <a:rPr lang="en-US" sz="24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ower costs to the healthcare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1797" y="1302603"/>
            <a:ext cx="6440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Calibri" panose="020F0502020204030204" pitchFamily="34" charset="0"/>
                <a:cs typeface="Arial" charset="0"/>
              </a:rPr>
              <a:t>End-of-life discussions do not make patients more hopeless; on the contrary, they’re associated with: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838200"/>
            <a:ext cx="8001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F1E2D"/>
                </a:solidFill>
                <a:latin typeface="Calibri" panose="020F0502020204030204" pitchFamily="34" charset="0"/>
              </a:rPr>
              <a:t>Myth #3:</a:t>
            </a:r>
            <a:r>
              <a:rPr lang="en-US" sz="3600" b="1" dirty="0" smtClean="0"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latin typeface="Calibri" panose="020F0502020204030204" pitchFamily="34" charset="0"/>
              </a:rPr>
            </a:br>
            <a:r>
              <a:rPr lang="en-US" sz="3600" b="1" dirty="0" smtClean="0">
                <a:latin typeface="Calibri" panose="020F0502020204030204" pitchFamily="34" charset="0"/>
              </a:rPr>
              <a:t>  </a:t>
            </a:r>
            <a:r>
              <a:rPr lang="en-US" sz="3600" b="1" dirty="0">
                <a:latin typeface="Calibri" panose="020F0502020204030204" pitchFamily="34" charset="0"/>
              </a:rPr>
              <a:t>Attending </a:t>
            </a:r>
            <a:r>
              <a:rPr lang="en-US" sz="3600" b="1" dirty="0" smtClean="0">
                <a:latin typeface="Calibri" panose="020F0502020204030204" pitchFamily="34" charset="0"/>
              </a:rPr>
              <a:t>To Psychosocial Needs</a:t>
            </a:r>
            <a:endParaRPr lang="en-US" sz="3600" b="1" dirty="0">
              <a:latin typeface="Calibri" panose="020F0502020204030204" pitchFamily="34" charset="0"/>
            </a:endParaRPr>
          </a:p>
          <a:p>
            <a:pPr algn="ctr"/>
            <a:endParaRPr lang="en-US" sz="2800" b="1" i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i="1" dirty="0" smtClean="0">
                <a:latin typeface="Calibri" panose="020F0502020204030204" pitchFamily="34" charset="0"/>
              </a:rPr>
              <a:t>Conventional Wisdom</a:t>
            </a:r>
            <a:r>
              <a:rPr lang="en-US" sz="2800" b="1" dirty="0" smtClean="0">
                <a:latin typeface="Calibri" panose="020F0502020204030204" pitchFamily="34" charset="0"/>
              </a:rPr>
              <a:t>:</a:t>
            </a:r>
          </a:p>
          <a:p>
            <a:pPr algn="ctr"/>
            <a:endParaRPr lang="en-US" sz="2800" b="1" u="sng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Religious </a:t>
            </a:r>
            <a:r>
              <a:rPr lang="en-US" sz="2800" dirty="0">
                <a:latin typeface="Calibri" panose="020F0502020204030204" pitchFamily="34" charset="0"/>
              </a:rPr>
              <a:t>patients die more </a:t>
            </a:r>
            <a:r>
              <a:rPr lang="en-US" sz="2800" dirty="0" smtClean="0">
                <a:latin typeface="Calibri" panose="020F0502020204030204" pitchFamily="34" charset="0"/>
              </a:rPr>
              <a:t>peacefully</a:t>
            </a:r>
          </a:p>
          <a:p>
            <a:pPr marL="457200" indent="-457200">
              <a:buClr>
                <a:srgbClr val="AF1E2D"/>
              </a:buClr>
              <a:buFont typeface="Wingdings" panose="05000000000000000000" pitchFamily="2" charset="2"/>
              <a:buChar char="§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Therapeutic </a:t>
            </a:r>
            <a:r>
              <a:rPr lang="en-US" sz="2800" dirty="0">
                <a:latin typeface="Calibri" panose="020F0502020204030204" pitchFamily="34" charset="0"/>
              </a:rPr>
              <a:t>bonds only matter with </a:t>
            </a:r>
            <a:r>
              <a:rPr lang="en-US" sz="2800" dirty="0" smtClean="0">
                <a:latin typeface="Calibri" panose="020F0502020204030204" pitchFamily="34" charset="0"/>
              </a:rPr>
              <a:t>therapists not with “real” doctors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1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5600" y="341858"/>
            <a:ext cx="3352800" cy="705447"/>
          </a:xfrm>
          <a:prstGeom prst="rect">
            <a:avLst/>
          </a:prstGeom>
        </p:spPr>
        <p:txBody>
          <a:bodyPr vert="horz" wrap="square" lIns="0" tIns="149984" rIns="0" bIns="0" rtlCol="0">
            <a:spAutoFit/>
          </a:bodyPr>
          <a:lstStyle/>
          <a:p>
            <a:pPr marL="228509" algn="ctr"/>
            <a:r>
              <a:rPr spc="-22" dirty="0"/>
              <a:t>Religiou</a:t>
            </a:r>
            <a:r>
              <a:rPr spc="-18" dirty="0"/>
              <a:t>s</a:t>
            </a:r>
            <a:r>
              <a:rPr spc="4" dirty="0"/>
              <a:t> </a:t>
            </a:r>
            <a:r>
              <a:rPr spc="-22" dirty="0"/>
              <a:t>Coping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6689" y="1137306"/>
            <a:ext cx="810167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297" indent="-342900">
              <a:spcAft>
                <a:spcPts val="1200"/>
              </a:spcAft>
              <a:buClr>
                <a:srgbClr val="AF1E2D"/>
              </a:buClr>
              <a:buFont typeface="Wingdings" panose="05000000000000000000" pitchFamily="2" charset="2"/>
              <a:buChar char="§"/>
              <a:tabLst>
                <a:tab pos="320825" algn="l"/>
              </a:tabLst>
            </a:pPr>
            <a:r>
              <a:rPr lang="en-US" sz="2200" b="1" i="1" dirty="0" smtClean="0">
                <a:solidFill>
                  <a:srgbClr val="AF1E2D"/>
                </a:solidFill>
                <a:latin typeface="Calibri" panose="020F0502020204030204" pitchFamily="34" charset="0"/>
                <a:cs typeface="Arial"/>
              </a:rPr>
              <a:t>Religious copers </a:t>
            </a:r>
            <a:r>
              <a:rPr lang="en-US" sz="2200" dirty="0" smtClean="0">
                <a:latin typeface="Calibri" panose="020F0502020204030204" pitchFamily="34" charset="0"/>
                <a:cs typeface="Arial"/>
              </a:rPr>
              <a:t>– people who seek God’s love &amp; support to cope with illness</a:t>
            </a:r>
          </a:p>
          <a:p>
            <a:pPr marL="354297" indent="-342900">
              <a:buClr>
                <a:srgbClr val="AF1E2D"/>
              </a:buClr>
              <a:buFont typeface="Wingdings" panose="05000000000000000000" pitchFamily="2" charset="2"/>
              <a:buChar char="§"/>
              <a:tabLst>
                <a:tab pos="320825" algn="l"/>
              </a:tabLst>
            </a:pPr>
            <a:r>
              <a:rPr lang="en-US" sz="2200" b="1" i="1" dirty="0" smtClean="0">
                <a:solidFill>
                  <a:srgbClr val="AF1E2D"/>
                </a:solidFill>
                <a:latin typeface="Calibri" panose="020F0502020204030204" pitchFamily="34" charset="0"/>
                <a:cs typeface="Arial"/>
              </a:rPr>
              <a:t>Religious copers </a:t>
            </a:r>
            <a:r>
              <a:rPr lang="en-US" sz="2200" dirty="0">
                <a:latin typeface="Calibri" panose="020F0502020204030204" pitchFamily="34" charset="0"/>
                <a:cs typeface="Arial"/>
              </a:rPr>
              <a:t>– </a:t>
            </a:r>
            <a:r>
              <a:rPr sz="2200" dirty="0" smtClean="0">
                <a:latin typeface="Calibri" panose="020F0502020204030204" pitchFamily="34" charset="0"/>
                <a:cs typeface="Arial"/>
              </a:rPr>
              <a:t>3</a:t>
            </a:r>
            <a:r>
              <a:rPr lang="en-US" sz="2200" spc="-31" dirty="0" smtClean="0">
                <a:latin typeface="Calibri" panose="020F0502020204030204" pitchFamily="34" charset="0"/>
                <a:cs typeface="Arial"/>
              </a:rPr>
              <a:t> time</a:t>
            </a:r>
            <a:r>
              <a:rPr sz="2200" dirty="0" smtClean="0">
                <a:latin typeface="Calibri" panose="020F0502020204030204" pitchFamily="34" charset="0"/>
                <a:cs typeface="Arial"/>
              </a:rPr>
              <a:t>s</a:t>
            </a:r>
            <a:r>
              <a:rPr sz="2200" spc="13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US" sz="2200" spc="13" dirty="0" smtClean="0">
                <a:latin typeface="Calibri" panose="020F0502020204030204" pitchFamily="34" charset="0"/>
                <a:cs typeface="Arial"/>
              </a:rPr>
              <a:t>more likely to be on </a:t>
            </a:r>
            <a:r>
              <a:rPr sz="2200" spc="-22" dirty="0" smtClean="0">
                <a:latin typeface="Calibri" panose="020F0502020204030204" pitchFamily="34" charset="0"/>
                <a:cs typeface="Arial"/>
              </a:rPr>
              <a:t>v</a:t>
            </a:r>
            <a:r>
              <a:rPr sz="2200" dirty="0" smtClean="0">
                <a:latin typeface="Calibri" panose="020F0502020204030204" pitchFamily="34" charset="0"/>
                <a:cs typeface="Arial"/>
              </a:rPr>
              <a:t>entilator</a:t>
            </a:r>
            <a:r>
              <a:rPr sz="2200" spc="9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2200" dirty="0">
                <a:latin typeface="Calibri" panose="020F0502020204030204" pitchFamily="34" charset="0"/>
                <a:cs typeface="Arial"/>
              </a:rPr>
              <a:t>or resuscitated in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 </a:t>
            </a:r>
            <a:r>
              <a:rPr sz="2200" dirty="0">
                <a:latin typeface="Calibri" panose="020F0502020204030204" pitchFamily="34" charset="0"/>
                <a:cs typeface="Arial"/>
              </a:rPr>
              <a:t>their</a:t>
            </a:r>
            <a:r>
              <a:rPr sz="2200" spc="-9" dirty="0">
                <a:latin typeface="Calibri" panose="020F0502020204030204" pitchFamily="34" charset="0"/>
                <a:cs typeface="Arial"/>
              </a:rPr>
              <a:t> </a:t>
            </a:r>
            <a:r>
              <a:rPr sz="2200" dirty="0">
                <a:latin typeface="Calibri" panose="020F0502020204030204" pitchFamily="34" charset="0"/>
                <a:cs typeface="Arial"/>
              </a:rPr>
              <a:t>last</a:t>
            </a:r>
            <a:r>
              <a:rPr sz="2200" spc="-9" dirty="0">
                <a:latin typeface="Calibri" panose="020F0502020204030204" pitchFamily="34" charset="0"/>
                <a:cs typeface="Arial"/>
              </a:rPr>
              <a:t> </a:t>
            </a:r>
            <a:r>
              <a:rPr sz="2200" spc="-27" dirty="0">
                <a:latin typeface="Calibri" panose="020F0502020204030204" pitchFamily="34" charset="0"/>
                <a:cs typeface="Arial"/>
              </a:rPr>
              <a:t>w</a:t>
            </a:r>
            <a:r>
              <a:rPr sz="2200" dirty="0">
                <a:latin typeface="Calibri" panose="020F0502020204030204" pitchFamily="34" charset="0"/>
                <a:cs typeface="Arial"/>
              </a:rPr>
              <a:t>eek</a:t>
            </a:r>
            <a:r>
              <a:rPr sz="2200" spc="40" dirty="0">
                <a:latin typeface="Calibri" panose="020F0502020204030204" pitchFamily="34" charset="0"/>
                <a:cs typeface="Arial"/>
              </a:rPr>
              <a:t> </a:t>
            </a:r>
            <a:r>
              <a:rPr sz="2200" dirty="0">
                <a:latin typeface="Calibri" panose="020F0502020204030204" pitchFamily="34" charset="0"/>
                <a:cs typeface="Arial"/>
              </a:rPr>
              <a:t>of</a:t>
            </a:r>
            <a:r>
              <a:rPr sz="2200" spc="-4" dirty="0">
                <a:latin typeface="Calibri" panose="020F0502020204030204" pitchFamily="34" charset="0"/>
                <a:cs typeface="Arial"/>
              </a:rPr>
              <a:t> </a:t>
            </a:r>
            <a:r>
              <a:rPr sz="2200" dirty="0">
                <a:latin typeface="Calibri" panose="020F0502020204030204" pitchFamily="34" charset="0"/>
                <a:cs typeface="Arial"/>
              </a:rPr>
              <a:t>li</a:t>
            </a:r>
            <a:r>
              <a:rPr sz="2200" spc="13" dirty="0">
                <a:latin typeface="Calibri" panose="020F0502020204030204" pitchFamily="34" charset="0"/>
                <a:cs typeface="Arial"/>
              </a:rPr>
              <a:t>f</a:t>
            </a:r>
            <a:r>
              <a:rPr sz="2200" dirty="0">
                <a:latin typeface="Calibri" panose="020F0502020204030204" pitchFamily="34" charset="0"/>
                <a:cs typeface="Arial"/>
              </a:rPr>
              <a:t>e </a:t>
            </a:r>
            <a:r>
              <a:rPr lang="en-US" sz="2200" dirty="0" smtClean="0">
                <a:latin typeface="Calibri" panose="020F0502020204030204" pitchFamily="34" charset="0"/>
                <a:cs typeface="Arial"/>
              </a:rPr>
              <a:t>vs. non-religious copers</a:t>
            </a:r>
          </a:p>
          <a:p>
            <a:pPr marL="320255" indent="-308858">
              <a:tabLst>
                <a:tab pos="320825" algn="l"/>
              </a:tabLst>
            </a:pPr>
            <a:r>
              <a:rPr lang="en-US" sz="2200" b="1" dirty="0" smtClean="0">
                <a:solidFill>
                  <a:srgbClr val="AF1E2D"/>
                </a:solidFill>
                <a:latin typeface="Calibri" panose="020F0502020204030204" pitchFamily="34" charset="0"/>
                <a:cs typeface="Arial"/>
              </a:rPr>
              <a:t>	</a:t>
            </a:r>
            <a:r>
              <a:rPr sz="2200" b="1" dirty="0" smtClean="0">
                <a:solidFill>
                  <a:srgbClr val="AF1E2D"/>
                </a:solidFill>
                <a:latin typeface="Calibri" panose="020F0502020204030204" pitchFamily="34" charset="0"/>
                <a:cs typeface="Arial"/>
              </a:rPr>
              <a:t>(</a:t>
            </a:r>
            <a:r>
              <a:rPr sz="2200" b="1" spc="-135" dirty="0">
                <a:solidFill>
                  <a:srgbClr val="AF1E2D"/>
                </a:solidFill>
                <a:latin typeface="Calibri" panose="020F0502020204030204" pitchFamily="34" charset="0"/>
                <a:cs typeface="Arial"/>
              </a:rPr>
              <a:t>1</a:t>
            </a:r>
            <a:r>
              <a:rPr sz="2200" b="1" dirty="0">
                <a:solidFill>
                  <a:srgbClr val="AF1E2D"/>
                </a:solidFill>
                <a:latin typeface="Calibri" panose="020F0502020204030204" pitchFamily="34" charset="0"/>
                <a:cs typeface="Arial"/>
              </a:rPr>
              <a:t>1%</a:t>
            </a:r>
            <a:r>
              <a:rPr sz="2200" b="1" spc="-9" dirty="0">
                <a:solidFill>
                  <a:srgbClr val="AF1E2D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200" b="1" spc="-22" dirty="0" smtClean="0">
                <a:solidFill>
                  <a:srgbClr val="AF1E2D"/>
                </a:solidFill>
                <a:latin typeface="Calibri" panose="020F0502020204030204" pitchFamily="34" charset="0"/>
                <a:cs typeface="Arial"/>
              </a:rPr>
              <a:t>v</a:t>
            </a:r>
            <a:r>
              <a:rPr sz="2200" b="1" dirty="0" smtClean="0">
                <a:solidFill>
                  <a:srgbClr val="AF1E2D"/>
                </a:solidFill>
                <a:latin typeface="Calibri" panose="020F0502020204030204" pitchFamily="34" charset="0"/>
                <a:cs typeface="Arial"/>
              </a:rPr>
              <a:t>s</a:t>
            </a:r>
            <a:r>
              <a:rPr lang="en-US" sz="2200" b="1" dirty="0" smtClean="0">
                <a:solidFill>
                  <a:srgbClr val="AF1E2D"/>
                </a:solidFill>
                <a:latin typeface="Calibri" panose="020F0502020204030204" pitchFamily="34" charset="0"/>
                <a:cs typeface="Arial"/>
              </a:rPr>
              <a:t>.</a:t>
            </a:r>
            <a:r>
              <a:rPr sz="2200" b="1" spc="22" dirty="0" smtClean="0">
                <a:solidFill>
                  <a:srgbClr val="AF1E2D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200" b="1" dirty="0">
                <a:solidFill>
                  <a:srgbClr val="AF1E2D"/>
                </a:solidFill>
                <a:latin typeface="Calibri" panose="020F0502020204030204" pitchFamily="34" charset="0"/>
                <a:cs typeface="Arial"/>
              </a:rPr>
              <a:t>4%)</a:t>
            </a:r>
          </a:p>
        </p:txBody>
      </p:sp>
      <p:sp>
        <p:nvSpPr>
          <p:cNvPr id="6" name="object 6"/>
          <p:cNvSpPr/>
          <p:nvPr/>
        </p:nvSpPr>
        <p:spPr>
          <a:xfrm>
            <a:off x="5181600" y="2895600"/>
            <a:ext cx="34290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1860" name="AutoShape 4" descr="data:image/jpeg;base64,/9j/4AAQSkZJRgABAQAAAQABAAD/2wCEAAkGBhQSEBUSEhIVFBQWFBQUEhUVDxQUFRUVFRAVFBUVFBcXHSYeFxkjGRQUHy8gIycpLCwsFR4xNTAqNSYrLCkBCQoKDgwOGg8PGikcHiQqLCwsLCwqKSwsKSwpKTQqKSwsKSkpKSwpKSksKSksKSwsLCwpLCksKSkpKSksLCwpKf/AABEIAMgA8AMBIgACEQEDEQH/xAAcAAABBQEBAQAAAAAAAAAAAAAFAQIDBAYABwj/xAA8EAABAwIEBAQFAwMDAgcAAAABAAIRAyEEBRIxBkFRYRMicZEyQoGhsSNS0RXB8Acz4ZKiFBYkQ1Nigv/EABoBAAIDAQEAAAAAAAAAAAAAAAEEAAIFAwb/xAAqEQACAgICAgAEBgMAAAAAAAAAAQIRAyEEEjFBEzJRoTNhcbHB8BQiI//aAAwDAQACEQMRAD8A1RYDYiR0K7wxYdEY/orZ+Ix0XHJW8nH2S3Rl+yBgSgq87J+jvcKN+VuGxB+ynVhtFYFcE84N/wC1M8Jw+U+yrsNipVGXfTqh+JzcNEj6d+/oiiF6uBzWbzfOqNIxOt37W8vUoDn3FbnEtY6B8zgb+gWdbir73P8Al+pXfHh7eSNqKuRoX59UdsQwdB/KgOZE7ucfqULpsc89ArTGtbtumWoY/RbHjyZtr/VfcusxDpt+YV6hmdVuz57OMoVTqTupdIXOWRP0h2PCVbb+xrsuzoVYa8aXdeR/hGmDy/Vebl3R0LR8NcbOoO0VxrpH5hdzO/cLi4Ju0csmBxVrZuMhaRUJj5CpKGFd4OmL65+l0RoV2vaHsIc0iQRsQpAp1EewMbljj0CkZlZHzD2RFcp1ROzKTcu6u+ylbgWjckqclRulHqiWxj2NFgAh+JbeeqIOf2VTEuBH4QktET2UimlKSmkrgdBCVG4pXFRuKqEaSuBTCVzSqkNQAlSEpNSdOBzionPTnuVV9RQhM6pC5lSVUxFbyoPxDnZw9Dy/7jzoZ9dz9EAkPEGdmo80Kfwt/wBw/ud+30CwnEuf6AWNPmI8zv2t6DuruOxfgUom8S485P8AdYDGVy91+Zug9uh7Bgc9/QaKnzGw+UdB1U2Ep/Md1GG6jHJv5UlWtAsrOXVUhiHFc25vcUE25nPl59VPQmboHQsJ58uyLYCsX2G/3Kp2+o31SCIP19E6nVLjDWl3oCjOUcMa71DHQQj9LCNpjS1wb9Al5chJ6QOxkG5XXInRHqq9ZjmjzM9jdbU1DqgwR1CTEYMGxG65f5U0yUpDf9NeKmGcM50c6QNjJ3C9FBXhGd5ccPWbVZtMjqHC69oyjMBXoU6rTIe0H6xdPQmpq0ZPJxdHf1CIKVRtKkCuKCFR1HQFKVFVEqBKlWrcKLFU7WUj6akpiRCDICSmEqWvT0khQkpVnYa8qFzlI8qB5VSDSUoUZKUFVLGuTCE8pFoCxUxNWEPqVVcx/JA8RW5d0AlitjBMTsL+iwGLzs4jFuefgothg5Sdij+c47QKjj/8f5lefYTEaaNSN3ECfS6i1svFbIeI8wLiGz3d6oPpIvzNgudU1OJ+v8JWGXT0/JVVpWbUIPqscff9Y8WEJWDqowZKeDdcWzYx1FUvBI2SQImbNA5leh8N5AKVPU6C8i/bsEC4cyuAKrhc/AOg6rZYSraEplyXpCOZJSaiBs0z6pTIZTFyYLvlaqXEDq1HDtr+M18uAhpmJ6rVvwY30godisoY/wD9sBSE4pU0JzjKT06IeHcxc5jXPG9p5FHsxrRpLRMofhMo0MDBtMx0V+phjUplkwQLFc5NWXV0B8dhvFY5pNxcdJF0c/0vxBNCtT5U6o09tTSXfcLB59Xq4eowB7XEzIDYiORXoH+mTZwj6sR4lUn/AKRH905gxtOxTkZU8bibNhUjSoWFTNThmDoUb1ImvFlCFOs267Z3qpKrbSuqUpAIVSFTMqUjVzH4QklHCLXQbE0tLiPZcMi9nSP0IXFV6hUziq1Qriy6GkpQVGSnNKoE2aaSnFNK0hYpY0WWbx+8jdafEiyymab/AIKDCjLcaV4piDcj3hY3CVpbUb0DXD7yjXGVcl7P26SPqVmMtr6agn5gWOQfgYxK5lan0U7GwIVeluR0J/KtAWC5zeqPQ8WKbciMiFfyfA+LVa3lMu9FTi/4Wt4by/Q3URd0eyXyTpDGSXSNhvR0V3DvhQimrNOkkBJBPDVZ3UlQAKphmwpa4LrDbmj6A0iIY+8BS4V5a7zHddicra9rYJaW7OH90Dx2Smk4PDnTMkhx9oKtRV0y9xHlbKjS6ASASO9rFabgihoy/DjSWks1kHfU43lZxtUvZJ2K2WS1NVBh7R7Jziy24iHMjUUwixTNUTQpmhPGaLC6E6FyhCF7fZRh3JWHNlVqrboMg4CFDicEx+9j1Cla6y4hVasJl8VT0uLeip1HIjnLYqHuAhVRyTnpnZDS5OY5QlyVjlzLG9hNcE5IQtMVK1YWWTzYGT9x/C19ULKcQUS0FwMWsowownENBlWidPxNJj1AuvPtUXO8z9eRWlbnxp1ajSJGrUR3Nj+AqOdYNp/WpXpu/wC08wVRux3HjdKUUC2kF0jnc+vNTteqNJ0OhW6a5yNniz1SCWXYYPdBMAb9SttRMQFk8hwJcTU6WH8rU0t0jldsGbJ3l+gYoiys0Ah9CtCt0Hpcoi6xNrlwksbqPITH3TqNyrDQiiNgdua4omPADR3f/wAKDGZg8GHUyOsHUFpGsKq42iHC4CYWVVTReE43tAnA4mWe63ORU4oMnnJ91kMFl+qo1jdibreUmQIHKy78aO3IzObNaiiwxTNUNMKdoTpmjguXLlCDSmvYnkJoKhCqLGFIAlrU5uEjFUIC4lp3a71CzzytRxMz9MHoVlXpPN8x2h4IyU5pTCnNXEuehFIlXLVFCNwQniTDzSs2XckaAVLMqkNMCTBQCj59zfK6gxFR9RvhtAJcfwB3QjBZmWOPlljvjb1HX1XpnGPDTsRRJ8Qt0S+I3IE3XlWGouIcR8seq4vRrYJ0lFCYum3VqpmW8uo7FK15kNG5Vao4g2RPhfC+JWJN4A+6knUbB8WUZ0vLNvkOEikB790YGE6IflY0mFo6NKQsqb2Mw8Ah1NWMNUhT4mhzUPhqp0SDeWNLpcOVh6q/l1SRUe4Q3ZvWBIdIVTh5vlI6fk/8KxhMRFEkXGp8+morvGkjnLdkdOry6H7clHiEOqYrQ+NrBTHFSuTOiQV4fpfqF3QQPqtI1AuHaZ0ucee30R5i1cCrGjF5LvIyZgUzVExTBdxcWEiVdCBBqjIUpTXBQggKjLYTmpSECAriFwGHeegB9lgX5/S7+y9Dzlk0Krf/AKO/C8c7LO5U3CSobwQUk7Dhzyn3S/12n3QCErWJP40hj4UT25KqrsSnNa472W9Zlk7iq7WXuosVhC+P1Htgz5TE+q7Etc0QD9VLLUB87wwmKe5kOHKCvJsXwdWOOLaDA0GzgTDR1J7L2XCYJzZLzJJmeymxjWUwCaeoH4nWt3JKo0d8eVrVHjPEn+jmKpsdWoubWaBqc1oh4teBzhVOEMp8Onqd8T4PoOi9nwNarScKoEUZhzZl0Exq7LJ8UZKaeJe5jSKTiHNMWvc+iX5FqOjvgfaVy8gRjC18haTAVAQhVOne6K4WgORgrNZopUWK9CUNqMgos9xaLiVSxJDuXdQsmX8qw5LHw6HT5TG0C8hNyLBObghqdLzckWF3EkRz3UnDjtRcf87p9KoP/DUyDbqD3XdVRyBeaAF7QRcggDuN/wAq7hMua3cSe67BYfxKgduZIHYwjPgsPlYZLTDj36Jrjwi12YjyZyT6ony3aEQYxDsE7SSHWKK0rp0QJaamaognB6hB64rpXIEGlIE5NUINDU2s6ApYTajZEIEBmNrS0+kFeQ1aUOcO5/K9Zx1OF5rm9DTVd6lZnMV0O8d1YOaE/SFEUmhIDZ7dSpgbBVsYathTLN76hy7d11LHtEh5hwN46dVLTxTHmGuB6x/fovQmTVEWEoOB8ztTvmIED0AVwtBTG07yom1CJtzUAJVoyfigDcRefVSigIg3B5G6lBB9VxsOqhYrvo6TYS07gqOphwQRGpkXB2SYfGPe8jRLAQNWx72VymyD2KgfBha+Vsef0ZDhJNJ3xQDGpvUKqymQd/pzW+flFPxPEDYeBAIUeKylr/iaCeosUnk4qe46HcfL66lsyuqWqtWb5T3sEWxuW+HOkyBEg2Nxy6oXWBPLb/P4STg4vY8pqUdF3hcCXRysV2HAGDZG1/yVbyDB6GunnEqrkga/Bt07G4vO5XReCl/wOw7NBDhsYI9UcpYX9o3uSgWny6egstHktTVT9LFMceW6FOTHVjsRhxbaR+ElGPRWsRhtQtY/kdFGzDBswE6I6JmlI60ptOsNUQfZS6Cbz9kbBRVw+L1WG/QqwK14KiZhAHSLWiOW+4TcS2L9EAun4LUrlWpOkSCpfERsrRKuSMcllEBSxlGQsDxVgIOpej1As3xLgZYUtyIdonbFKmeYOsulS4pkOIUULFZonquJLW1Q5zZa9ul3aNkVwoYGywC+8AX9eqD1czpta4VSIAmP4SU21KcPpk6HQSCLgdF6Ay/yD5sJUDW2+iDmjifH0ufqpfFrNiZ+QDp3RptvZEqOoAEDqFOgOWV3OxLiQ5rQIaYgO9PRaAtUC9CaUhaqVXC1zVtVDafZvmPZX1CEVbFtb8RI5TFlJTcHCRcJSAbESO65lMDYQOyIQNxOB4YkXB8p6E2kfRB6NPyhEuK6sBrepCoYVtln53cx/AqgXqNM+G4DciPcINwpgvCwwpb6Ja09g4j+y0uEFoQrJ2WeeWt8f9ZKo1o7KS2ViyDpPPZEOH6hFQDrLXD0uCm4igHGeiXLZbXBG6ENTRXI7gzS6e6E4vF121dDWNjSTqdPmPQRtafZGJXStQy0xrdvonN2SnZMeTFhP1UAJFyoKtNwuYPXun03Xi/aU6qbKBIALKnVxBBCtvuIVB7bwhRZMuYet3VuUPwYB7QrZfFkUVZKQqWZYfUwq9KY8SFGrVAWjx/OsPpqFDVrOMMFD5WTIWFlj1k0acHaN9jcpFWoS5oNMQST83Qe602Db5Rttb2QCpiHa2ti0GR0sjOCrWC20Z0rfksPd5gOgTy6EMr5q3xrGQ3yuHMuOwCIPdKJHFryQVK+l4PdF2nmgeNfpsAS4zA/lFcCD4Y1CDzE7dlEBjatapqDWt9SdoU7GmL784T0oRolkZHRSAKHEMPy78p2nugGJzHECu5rKZcwaXOLnaQT+1h6c5UClZBxW/8AVYFFhiu4svXp9dJJ+pFvsnYVllmZfxGaWJf80FMObKlhCGsju78q/R+EoJgKupgPr+UZPQUgg4WTcCP12x/kJ7Ckyo/+ob/+o9kIfMiT+Vhx2PIeWaDIE+o7Ky3qnpFp0ZRG5p5G3NOTiUxjwdjIRIRVHJruyix1bTBgmTG33lS1mm2nqPZANFarUgC08j2UNZvNWaxsbTHLsoajZbI2/sgEr4CmWGPliZ5b7eqs1ayQC0clWJ6oh/UJ0XyE8BVcIVcCiKMyPF+GkSvParbr1jiPDaqRXlWLbDoWVy41Kx7A7Ru/6eaddz5JLgAOkDoitGlO+3RPp4htSRocAPmIET0Cr5nnVLDMDqrucC3Pv0WmJ7I8Jkp1k1DrILS18BskTyHRHBTKF8P8Q08TTNRoc3zFpDhG3TqEXZUCsB3exaeHAOqPNtKmp7lMDk4bogG1cYxsy8SDBE3non06wdtytsqmZ5O2qHbSdjGzv3dykyXKfAYWl5eTBJJMbbgclAuvRfqbKrVa34yPNp0k9pmFcQrMa2lh9h6qk5dVZaEezoCYwa6xcdrAfRWqQCY2na65m6zL3ZqVSovUGyJWfyh36bT1C0D6kUzEzBgdTFoQDK2kUWAiCGgEHcECCD9ZVpEitMLMFlFhbYhnr/Yp9JQ4mQ5rh8pB9iEE6aYGrTRrPETg6VnM5rVyHeDUYBpDmyOXMOPQpODcbVqMc+oxrWEjRc65EyHDtyK1UZbi0aCrBsboBlWGqCuXmqSC5wLfDIaGjkJ2M3nmjbt7pQiC6OrUg4EHZO0gAAbRZI5yjxDkAEWq6a2mbxtyCZruAlAcao5M0knudhKBZDC4g7Wj2KrYhlyOSu40lsENkT5uw6hV67bSOigSrlWZhxc0wNMeYHykHaO6MSs5g8mLKuoGGRuLX1TEf3WhYZF1CSr0Q5ldhHZeT5qyKhXqGYMcJ5t5dl5tnFE6z6lZ/MV0d8B6DTxOoDooHZW11Qv0g6oDyb2AMQNua7Cjp0CIUwn6F062gFhMoGF8rXEtJLugEnkOSMUsQUmZ0paFQw9SfKTE2nmPRH2BLVF12dgPAto8wc/Vs4RDY63V+ljZAI5iVlcdl1c1f9prqFhAu9zpHnI6LRsphoAGwFkQuvQSZiwQCpGVghDbW67KrjM0FMbFxkDTtM8x1hEqth7EVbWWfxNUvdvYflSV8ZNgd1WbThZ+edukP4MdK2LJ2XVG6RJt1UrWJ+FwZrP2lrIPZzuTSuMYuTpHdyUdsvZNhHECpUgE/AO3InoUG4kwxoVW1Af06hINtn7/AH/lGxnzdRBEgA6i2bOES37qfNsCK9BzObmy3s4Xb909LEnCkJxyyjk7S9/sZ6jXspxcIJlOJJGk7iyNUis9DzQRy54LdJgxY25clfAjlH0WVp5m8VtLNME6fMJk6oudQgTawJ5rUU8YDQ8XSfgL9IgmwkgcpWlhlcaZm5lUrQ8HkVxbBQyrxIyHaGue4aIERq103VBHoGOQj/zAx9SGh9Z7TpAiCW1WF4DRO4DT7LsckrCdPiNniaHNc1++kxMbe+3urmYguougEO0lwHOQJusxjMNQxNenJcWgUg0NsT4o1SHTeNF+iP1c9ax5Z4b3QWMkaYl48m5m6gZV6IcE4v8ACJmdAcfUgWKMsWbqcT0acF2poIcSDpBaGv0unzXuDtOyvvz3zsaxh0uqupueQNJLKby4NgzZzRvvdADC1RsiChmLpOAty5duajocStLWEtc46aLnuDQGgViQ0kF1rg9YVTM+IwHNIaQw+ONbmggmk0/CAZ3B3iUAphFjYtyKkBjZCWZ2NdOk5p1O0wQWxdhcJEyNipsVm7abi0tcdIY55AEAPcWgmT1HJQgRedTYWHz7KyCTymUercU0wajWgucwVIEt8xp/EImR9RyKDUKVavWc17S1roJ1ROnTu2OS5ZcfdF4SplrCZkGvDDNwTq5W5eq0dIeURsQlXLqvBzY2vTkIJXGl0rlyjIg/hnte0EHkrDcDIkA32hcuVgMb/TXdHfZAuIMqDdDy7TBcWNN3auwSLlyyycYto7YPnSIMDQIF9+avwkXLMRpMR5Ow3OyP4PCimwNH17lKuTvGS2xLkt6QjMI0Pc8buAB6W6BTylXJoUMLmVDwsY8DZ0PH1ufvKJUnSEq5Zc1U2jVg7gn+RTxeCaTquDvYxfafUiy0WWF7wHMLdLQBpj4SI8sei5cu+CTujhyEutkuD4cpUixzKcFgeG32DzLvW+3SVHRyClRLHspwaYeGmdg90ut67dLpVydECjQySkHN0sLdPiaYJt4hl316dOUK0zJ6czBnVTdJcd6YhhK5ciEg/pFIOsHN0zcVHNJ1P1lpINxq5Kc5LT8QVIdOovA1u0hzgQ4hu0kFcuUIVcRlVJg0NabtpNPnO1Ek0x9CSheP4dDnh9w0uLQ3U4j9X4zp+Wey5cqstF9XaL7MnpirsQ5hY4ed2mQzQDpm502lKcoZedR1NY0y8kkU3FzZJ5yTfmuXKEqh39GZL/ih4fqbrdp8/wAUNmJKtUaWhgaJMCASZMDqea5coQ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1862" name="AutoShape 6" descr="data:image/jpeg;base64,/9j/4AAQSkZJRgABAQAAAQABAAD/2wCEAAkGBhQSEBUSEhIVFBQWFBQUEhUVDxQUFRUVFRAVFBUVFBcXHSYeFxkjGRQUHy8gIycpLCwsFR4xNTAqNSYrLCkBCQoKDgwOGg8PGikcHiQqLCwsLCwqKSwsKSwpKTQqKSwsKSkpKSwpKSksKSksKSwsLCwpLCksKSkpKSksLCwpKf/AABEIAMgA8AMBIgACEQEDEQH/xAAcAAABBQEBAQAAAAAAAAAAAAAFAQIDBAYABwj/xAA8EAABAwIEBAQFAwMDAgcAAAABAAIRAyEEBRIxBkFRYRMicZEyQoGhsSNS0RXB8Acz4ZKiFBYkQ1Nigv/EABoBAAIDAQEAAAAAAAAAAAAAAAEEAAIFAwb/xAAqEQACAgICAgAEBgMAAAAAAAAAAQIRAyEEEjFBEzJRoTNhcbHB8BQiI//aAAwDAQACEQMRAD8A1RYDYiR0K7wxYdEY/orZ+Ix0XHJW8nH2S3Rl+yBgSgq87J+jvcKN+VuGxB+ynVhtFYFcE84N/wC1M8Jw+U+yrsNipVGXfTqh+JzcNEj6d+/oiiF6uBzWbzfOqNIxOt37W8vUoDn3FbnEtY6B8zgb+gWdbir73P8Al+pXfHh7eSNqKuRoX59UdsQwdB/KgOZE7ucfqULpsc89ArTGtbtumWoY/RbHjyZtr/VfcusxDpt+YV6hmdVuz57OMoVTqTupdIXOWRP0h2PCVbb+xrsuzoVYa8aXdeR/hGmDy/Vebl3R0LR8NcbOoO0VxrpH5hdzO/cLi4Ju0csmBxVrZuMhaRUJj5CpKGFd4OmL65+l0RoV2vaHsIc0iQRsQpAp1EewMbljj0CkZlZHzD2RFcp1ROzKTcu6u+ylbgWjckqclRulHqiWxj2NFgAh+JbeeqIOf2VTEuBH4QktET2UimlKSmkrgdBCVG4pXFRuKqEaSuBTCVzSqkNQAlSEpNSdOBzionPTnuVV9RQhM6pC5lSVUxFbyoPxDnZw9Dy/7jzoZ9dz9EAkPEGdmo80Kfwt/wBw/ud+30CwnEuf6AWNPmI8zv2t6DuruOxfgUom8S485P8AdYDGVy91+Zug9uh7Bgc9/QaKnzGw+UdB1U2Ep/Md1GG6jHJv5UlWtAsrOXVUhiHFc25vcUE25nPl59VPQmboHQsJ58uyLYCsX2G/3Kp2+o31SCIP19E6nVLjDWl3oCjOUcMa71DHQQj9LCNpjS1wb9Al5chJ6QOxkG5XXInRHqq9ZjmjzM9jdbU1DqgwR1CTEYMGxG65f5U0yUpDf9NeKmGcM50c6QNjJ3C9FBXhGd5ccPWbVZtMjqHC69oyjMBXoU6rTIe0H6xdPQmpq0ZPJxdHf1CIKVRtKkCuKCFR1HQFKVFVEqBKlWrcKLFU7WUj6akpiRCDICSmEqWvT0khQkpVnYa8qFzlI8qB5VSDSUoUZKUFVLGuTCE8pFoCxUxNWEPqVVcx/JA8RW5d0AlitjBMTsL+iwGLzs4jFuefgothg5Sdij+c47QKjj/8f5lefYTEaaNSN3ECfS6i1svFbIeI8wLiGz3d6oPpIvzNgudU1OJ+v8JWGXT0/JVVpWbUIPqscff9Y8WEJWDqowZKeDdcWzYx1FUvBI2SQImbNA5leh8N5AKVPU6C8i/bsEC4cyuAKrhc/AOg6rZYSraEplyXpCOZJSaiBs0z6pTIZTFyYLvlaqXEDq1HDtr+M18uAhpmJ6rVvwY30godisoY/wD9sBSE4pU0JzjKT06IeHcxc5jXPG9p5FHsxrRpLRMofhMo0MDBtMx0V+phjUplkwQLFc5NWXV0B8dhvFY5pNxcdJF0c/0vxBNCtT5U6o09tTSXfcLB59Xq4eowB7XEzIDYiORXoH+mTZwj6sR4lUn/AKRH905gxtOxTkZU8bibNhUjSoWFTNThmDoUb1ImvFlCFOs267Z3qpKrbSuqUpAIVSFTMqUjVzH4QklHCLXQbE0tLiPZcMi9nSP0IXFV6hUziq1Qriy6GkpQVGSnNKoE2aaSnFNK0hYpY0WWbx+8jdafEiyymab/AIKDCjLcaV4piDcj3hY3CVpbUb0DXD7yjXGVcl7P26SPqVmMtr6agn5gWOQfgYxK5lan0U7GwIVeluR0J/KtAWC5zeqPQ8WKbciMiFfyfA+LVa3lMu9FTi/4Wt4by/Q3URd0eyXyTpDGSXSNhvR0V3DvhQimrNOkkBJBPDVZ3UlQAKphmwpa4LrDbmj6A0iIY+8BS4V5a7zHddicra9rYJaW7OH90Dx2Smk4PDnTMkhx9oKtRV0y9xHlbKjS6ASASO9rFabgihoy/DjSWks1kHfU43lZxtUvZJ2K2WS1NVBh7R7Jziy24iHMjUUwixTNUTQpmhPGaLC6E6FyhCF7fZRh3JWHNlVqrboMg4CFDicEx+9j1Cla6y4hVasJl8VT0uLeip1HIjnLYqHuAhVRyTnpnZDS5OY5QlyVjlzLG9hNcE5IQtMVK1YWWTzYGT9x/C19ULKcQUS0FwMWsowownENBlWidPxNJj1AuvPtUXO8z9eRWlbnxp1ajSJGrUR3Nj+AqOdYNp/WpXpu/wC08wVRux3HjdKUUC2kF0jnc+vNTteqNJ0OhW6a5yNniz1SCWXYYPdBMAb9SttRMQFk8hwJcTU6WH8rU0t0jldsGbJ3l+gYoiys0Ah9CtCt0Hpcoi6xNrlwksbqPITH3TqNyrDQiiNgdua4omPADR3f/wAKDGZg8GHUyOsHUFpGsKq42iHC4CYWVVTReE43tAnA4mWe63ORU4oMnnJ91kMFl+qo1jdibreUmQIHKy78aO3IzObNaiiwxTNUNMKdoTpmjguXLlCDSmvYnkJoKhCqLGFIAlrU5uEjFUIC4lp3a71CzzytRxMz9MHoVlXpPN8x2h4IyU5pTCnNXEuehFIlXLVFCNwQniTDzSs2XckaAVLMqkNMCTBQCj59zfK6gxFR9RvhtAJcfwB3QjBZmWOPlljvjb1HX1XpnGPDTsRRJ8Qt0S+I3IE3XlWGouIcR8seq4vRrYJ0lFCYum3VqpmW8uo7FK15kNG5Vao4g2RPhfC+JWJN4A+6knUbB8WUZ0vLNvkOEikB790YGE6IflY0mFo6NKQsqb2Mw8Ah1NWMNUhT4mhzUPhqp0SDeWNLpcOVh6q/l1SRUe4Q3ZvWBIdIVTh5vlI6fk/8KxhMRFEkXGp8+morvGkjnLdkdOry6H7clHiEOqYrQ+NrBTHFSuTOiQV4fpfqF3QQPqtI1AuHaZ0ucee30R5i1cCrGjF5LvIyZgUzVExTBdxcWEiVdCBBqjIUpTXBQggKjLYTmpSECAriFwGHeegB9lgX5/S7+y9Dzlk0Krf/AKO/C8c7LO5U3CSobwQUk7Dhzyn3S/12n3QCErWJP40hj4UT25KqrsSnNa472W9Zlk7iq7WXuosVhC+P1Htgz5TE+q7Etc0QD9VLLUB87wwmKe5kOHKCvJsXwdWOOLaDA0GzgTDR1J7L2XCYJzZLzJJmeymxjWUwCaeoH4nWt3JKo0d8eVrVHjPEn+jmKpsdWoubWaBqc1oh4teBzhVOEMp8Onqd8T4PoOi9nwNarScKoEUZhzZl0Exq7LJ8UZKaeJe5jSKTiHNMWvc+iX5FqOjvgfaVy8gRjC18haTAVAQhVOne6K4WgORgrNZopUWK9CUNqMgos9xaLiVSxJDuXdQsmX8qw5LHw6HT5TG0C8hNyLBObghqdLzckWF3EkRz3UnDjtRcf87p9KoP/DUyDbqD3XdVRyBeaAF7QRcggDuN/wAq7hMua3cSe67BYfxKgduZIHYwjPgsPlYZLTDj36Jrjwi12YjyZyT6ony3aEQYxDsE7SSHWKK0rp0QJaamaognB6hB64rpXIEGlIE5NUINDU2s6ApYTajZEIEBmNrS0+kFeQ1aUOcO5/K9Zx1OF5rm9DTVd6lZnMV0O8d1YOaE/SFEUmhIDZ7dSpgbBVsYathTLN76hy7d11LHtEh5hwN46dVLTxTHmGuB6x/fovQmTVEWEoOB8ztTvmIED0AVwtBTG07yom1CJtzUAJVoyfigDcRefVSigIg3B5G6lBB9VxsOqhYrvo6TYS07gqOphwQRGpkXB2SYfGPe8jRLAQNWx72VymyD2KgfBha+Vsef0ZDhJNJ3xQDGpvUKqymQd/pzW+flFPxPEDYeBAIUeKylr/iaCeosUnk4qe46HcfL66lsyuqWqtWb5T3sEWxuW+HOkyBEg2Nxy6oXWBPLb/P4STg4vY8pqUdF3hcCXRysV2HAGDZG1/yVbyDB6GunnEqrkga/Bt07G4vO5XReCl/wOw7NBDhsYI9UcpYX9o3uSgWny6egstHktTVT9LFMceW6FOTHVjsRhxbaR+ElGPRWsRhtQtY/kdFGzDBswE6I6JmlI60ptOsNUQfZS6Cbz9kbBRVw+L1WG/QqwK14KiZhAHSLWiOW+4TcS2L9EAun4LUrlWpOkSCpfERsrRKuSMcllEBSxlGQsDxVgIOpej1As3xLgZYUtyIdonbFKmeYOsulS4pkOIUULFZonquJLW1Q5zZa9ul3aNkVwoYGywC+8AX9eqD1czpta4VSIAmP4SU21KcPpk6HQSCLgdF6Ay/yD5sJUDW2+iDmjifH0ufqpfFrNiZ+QDp3RptvZEqOoAEDqFOgOWV3OxLiQ5rQIaYgO9PRaAtUC9CaUhaqVXC1zVtVDafZvmPZX1CEVbFtb8RI5TFlJTcHCRcJSAbESO65lMDYQOyIQNxOB4YkXB8p6E2kfRB6NPyhEuK6sBrepCoYVtln53cx/AqgXqNM+G4DciPcINwpgvCwwpb6Ja09g4j+y0uEFoQrJ2WeeWt8f9ZKo1o7KS2ViyDpPPZEOH6hFQDrLXD0uCm4igHGeiXLZbXBG6ENTRXI7gzS6e6E4vF121dDWNjSTqdPmPQRtafZGJXStQy0xrdvonN2SnZMeTFhP1UAJFyoKtNwuYPXun03Xi/aU6qbKBIALKnVxBBCtvuIVB7bwhRZMuYet3VuUPwYB7QrZfFkUVZKQqWZYfUwq9KY8SFGrVAWjx/OsPpqFDVrOMMFD5WTIWFlj1k0acHaN9jcpFWoS5oNMQST83Qe602Db5Rttb2QCpiHa2ti0GR0sjOCrWC20Z0rfksPd5gOgTy6EMr5q3xrGQ3yuHMuOwCIPdKJHFryQVK+l4PdF2nmgeNfpsAS4zA/lFcCD4Y1CDzE7dlEBjatapqDWt9SdoU7GmL784T0oRolkZHRSAKHEMPy78p2nugGJzHECu5rKZcwaXOLnaQT+1h6c5UClZBxW/8AVYFFhiu4svXp9dJJ+pFvsnYVllmZfxGaWJf80FMObKlhCGsju78q/R+EoJgKupgPr+UZPQUgg4WTcCP12x/kJ7Ckyo/+ob/+o9kIfMiT+Vhx2PIeWaDIE+o7Ky3qnpFp0ZRG5p5G3NOTiUxjwdjIRIRVHJruyix1bTBgmTG33lS1mm2nqPZANFarUgC08j2UNZvNWaxsbTHLsoajZbI2/sgEr4CmWGPliZ5b7eqs1ayQC0clWJ6oh/UJ0XyE8BVcIVcCiKMyPF+GkSvParbr1jiPDaqRXlWLbDoWVy41Kx7A7Ru/6eaddz5JLgAOkDoitGlO+3RPp4htSRocAPmIET0Cr5nnVLDMDqrucC3Pv0WmJ7I8Jkp1k1DrILS18BskTyHRHBTKF8P8Q08TTNRoc3zFpDhG3TqEXZUCsB3exaeHAOqPNtKmp7lMDk4bogG1cYxsy8SDBE3non06wdtytsqmZ5O2qHbSdjGzv3dykyXKfAYWl5eTBJJMbbgclAuvRfqbKrVa34yPNp0k9pmFcQrMa2lh9h6qk5dVZaEezoCYwa6xcdrAfRWqQCY2na65m6zL3ZqVSovUGyJWfyh36bT1C0D6kUzEzBgdTFoQDK2kUWAiCGgEHcECCD9ZVpEitMLMFlFhbYhnr/Yp9JQ4mQ5rh8pB9iEE6aYGrTRrPETg6VnM5rVyHeDUYBpDmyOXMOPQpODcbVqMc+oxrWEjRc65EyHDtyK1UZbi0aCrBsboBlWGqCuXmqSC5wLfDIaGjkJ2M3nmjbt7pQiC6OrUg4EHZO0gAAbRZI5yjxDkAEWq6a2mbxtyCZruAlAcao5M0knudhKBZDC4g7Wj2KrYhlyOSu40lsENkT5uw6hV67bSOigSrlWZhxc0wNMeYHykHaO6MSs5g8mLKuoGGRuLX1TEf3WhYZF1CSr0Q5ldhHZeT5qyKhXqGYMcJ5t5dl5tnFE6z6lZ/MV0d8B6DTxOoDooHZW11Qv0g6oDyb2AMQNua7Cjp0CIUwn6F062gFhMoGF8rXEtJLugEnkOSMUsQUmZ0paFQw9SfKTE2nmPRH2BLVF12dgPAto8wc/Vs4RDY63V+ljZAI5iVlcdl1c1f9prqFhAu9zpHnI6LRsphoAGwFkQuvQSZiwQCpGVghDbW67KrjM0FMbFxkDTtM8x1hEqth7EVbWWfxNUvdvYflSV8ZNgd1WbThZ+edukP4MdK2LJ2XVG6RJt1UrWJ+FwZrP2lrIPZzuTSuMYuTpHdyUdsvZNhHECpUgE/AO3InoUG4kwxoVW1Af06hINtn7/AH/lGxnzdRBEgA6i2bOES37qfNsCK9BzObmy3s4Xb909LEnCkJxyyjk7S9/sZ6jXspxcIJlOJJGk7iyNUis9DzQRy54LdJgxY25clfAjlH0WVp5m8VtLNME6fMJk6oudQgTawJ5rUU8YDQ8XSfgL9IgmwkgcpWlhlcaZm5lUrQ8HkVxbBQyrxIyHaGue4aIERq103VBHoGOQj/zAx9SGh9Z7TpAiCW1WF4DRO4DT7LsckrCdPiNniaHNc1++kxMbe+3urmYguougEO0lwHOQJusxjMNQxNenJcWgUg0NsT4o1SHTeNF+iP1c9ax5Z4b3QWMkaYl48m5m6gZV6IcE4v8ACJmdAcfUgWKMsWbqcT0acF2poIcSDpBaGv0unzXuDtOyvvz3zsaxh0uqupueQNJLKby4NgzZzRvvdADC1RsiChmLpOAty5duajocStLWEtc46aLnuDQGgViQ0kF1rg9YVTM+IwHNIaQw+ONbmggmk0/CAZ3B3iUAphFjYtyKkBjZCWZ2NdOk5p1O0wQWxdhcJEyNipsVm7abi0tcdIY55AEAPcWgmT1HJQgRedTYWHz7KyCTymUercU0wajWgucwVIEt8xp/EImR9RyKDUKVavWc17S1roJ1ROnTu2OS5ZcfdF4SplrCZkGvDDNwTq5W5eq0dIeURsQlXLqvBzY2vTkIJXGl0rlyjIg/hnte0EHkrDcDIkA32hcuVgMb/TXdHfZAuIMqDdDy7TBcWNN3auwSLlyyycYto7YPnSIMDQIF9+avwkXLMRpMR5Ow3OyP4PCimwNH17lKuTvGS2xLkt6QjMI0Pc8buAB6W6BTylXJoUMLmVDwsY8DZ0PH1ufvKJUnSEq5Zc1U2jVg7gn+RTxeCaTquDvYxfafUiy0WWF7wHMLdLQBpj4SI8sei5cu+CTujhyEutkuD4cpUixzKcFgeG32DzLvW+3SVHRyClRLHspwaYeGmdg90ut67dLpVydECjQySkHN0sLdPiaYJt4hl316dOUK0zJ6czBnVTdJcd6YhhK5ciEg/pFIOsHN0zcVHNJ1P1lpINxq5Kc5LT8QVIdOovA1u0hzgQ4hu0kFcuUIVcRlVJg0NabtpNPnO1Ek0x9CSheP4dDnh9w0uLQ3U4j9X4zp+Wey5cqstF9XaL7MnpirsQ5hY4ed2mQzQDpm502lKcoZedR1NY0y8kkU3FzZJ5yTfmuXKEqh39GZL/ih4fqbrdp8/wAUNmJKtUaWhgaJMCASZMDqea5coQ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1864" name="AutoShape 8" descr="data:image/jpeg;base64,/9j/4AAQSkZJRgABAQAAAQABAAD/2wCEAAkGBhQSEBUSEhIVFBQWFBQUEhUVDxQUFRUVFRAVFBUVFBcXHSYeFxkjGRQUHy8gIycpLCwsFR4xNTAqNSYrLCkBCQoKDgwOGg8PGikcHiQqLCwsLCwqKSwsKSwpKTQqKSwsKSkpKSwpKSksKSksKSwsLCwpLCksKSkpKSksLCwpKf/AABEIAMgA8AMBIgACEQEDEQH/xAAcAAABBQEBAQAAAAAAAAAAAAAFAQIDBAYABwj/xAA8EAABAwIEBAQFAwMDAgcAAAABAAIRAyEEBRIxBkFRYRMicZEyQoGhsSNS0RXB8Acz4ZKiFBYkQ1Nigv/EABoBAAIDAQEAAAAAAAAAAAAAAAEEAAIFAwb/xAAqEQACAgICAgAEBgMAAAAAAAAAAQIRAyEEEjFBEzJRoTNhcbHB8BQiI//aAAwDAQACEQMRAD8A1RYDYiR0K7wxYdEY/orZ+Ix0XHJW8nH2S3Rl+yBgSgq87J+jvcKN+VuGxB+ynVhtFYFcE84N/wC1M8Jw+U+yrsNipVGXfTqh+JzcNEj6d+/oiiF6uBzWbzfOqNIxOt37W8vUoDn3FbnEtY6B8zgb+gWdbir73P8Al+pXfHh7eSNqKuRoX59UdsQwdB/KgOZE7ucfqULpsc89ArTGtbtumWoY/RbHjyZtr/VfcusxDpt+YV6hmdVuz57OMoVTqTupdIXOWRP0h2PCVbb+xrsuzoVYa8aXdeR/hGmDy/Vebl3R0LR8NcbOoO0VxrpH5hdzO/cLi4Ju0csmBxVrZuMhaRUJj5CpKGFd4OmL65+l0RoV2vaHsIc0iQRsQpAp1EewMbljj0CkZlZHzD2RFcp1ROzKTcu6u+ylbgWjckqclRulHqiWxj2NFgAh+JbeeqIOf2VTEuBH4QktET2UimlKSmkrgdBCVG4pXFRuKqEaSuBTCVzSqkNQAlSEpNSdOBzionPTnuVV9RQhM6pC5lSVUxFbyoPxDnZw9Dy/7jzoZ9dz9EAkPEGdmo80Kfwt/wBw/ud+30CwnEuf6AWNPmI8zv2t6DuruOxfgUom8S485P8AdYDGVy91+Zug9uh7Bgc9/QaKnzGw+UdB1U2Ep/Md1GG6jHJv5UlWtAsrOXVUhiHFc25vcUE25nPl59VPQmboHQsJ58uyLYCsX2G/3Kp2+o31SCIP19E6nVLjDWl3oCjOUcMa71DHQQj9LCNpjS1wb9Al5chJ6QOxkG5XXInRHqq9ZjmjzM9jdbU1DqgwR1CTEYMGxG65f5U0yUpDf9NeKmGcM50c6QNjJ3C9FBXhGd5ccPWbVZtMjqHC69oyjMBXoU6rTIe0H6xdPQmpq0ZPJxdHf1CIKVRtKkCuKCFR1HQFKVFVEqBKlWrcKLFU7WUj6akpiRCDICSmEqWvT0khQkpVnYa8qFzlI8qB5VSDSUoUZKUFVLGuTCE8pFoCxUxNWEPqVVcx/JA8RW5d0AlitjBMTsL+iwGLzs4jFuefgothg5Sdij+c47QKjj/8f5lefYTEaaNSN3ECfS6i1svFbIeI8wLiGz3d6oPpIvzNgudU1OJ+v8JWGXT0/JVVpWbUIPqscff9Y8WEJWDqowZKeDdcWzYx1FUvBI2SQImbNA5leh8N5AKVPU6C8i/bsEC4cyuAKrhc/AOg6rZYSraEplyXpCOZJSaiBs0z6pTIZTFyYLvlaqXEDq1HDtr+M18uAhpmJ6rVvwY30godisoY/wD9sBSE4pU0JzjKT06IeHcxc5jXPG9p5FHsxrRpLRMofhMo0MDBtMx0V+phjUplkwQLFc5NWXV0B8dhvFY5pNxcdJF0c/0vxBNCtT5U6o09tTSXfcLB59Xq4eowB7XEzIDYiORXoH+mTZwj6sR4lUn/AKRH905gxtOxTkZU8bibNhUjSoWFTNThmDoUb1ImvFlCFOs267Z3qpKrbSuqUpAIVSFTMqUjVzH4QklHCLXQbE0tLiPZcMi9nSP0IXFV6hUziq1Qriy6GkpQVGSnNKoE2aaSnFNK0hYpY0WWbx+8jdafEiyymab/AIKDCjLcaV4piDcj3hY3CVpbUb0DXD7yjXGVcl7P26SPqVmMtr6agn5gWOQfgYxK5lan0U7GwIVeluR0J/KtAWC5zeqPQ8WKbciMiFfyfA+LVa3lMu9FTi/4Wt4by/Q3URd0eyXyTpDGSXSNhvR0V3DvhQimrNOkkBJBPDVZ3UlQAKphmwpa4LrDbmj6A0iIY+8BS4V5a7zHddicra9rYJaW7OH90Dx2Smk4PDnTMkhx9oKtRV0y9xHlbKjS6ASASO9rFabgihoy/DjSWks1kHfU43lZxtUvZJ2K2WS1NVBh7R7Jziy24iHMjUUwixTNUTQpmhPGaLC6E6FyhCF7fZRh3JWHNlVqrboMg4CFDicEx+9j1Cla6y4hVasJl8VT0uLeip1HIjnLYqHuAhVRyTnpnZDS5OY5QlyVjlzLG9hNcE5IQtMVK1YWWTzYGT9x/C19ULKcQUS0FwMWsowownENBlWidPxNJj1AuvPtUXO8z9eRWlbnxp1ajSJGrUR3Nj+AqOdYNp/WpXpu/wC08wVRux3HjdKUUC2kF0jnc+vNTteqNJ0OhW6a5yNniz1SCWXYYPdBMAb9SttRMQFk8hwJcTU6WH8rU0t0jldsGbJ3l+gYoiys0Ah9CtCt0Hpcoi6xNrlwksbqPITH3TqNyrDQiiNgdua4omPADR3f/wAKDGZg8GHUyOsHUFpGsKq42iHC4CYWVVTReE43tAnA4mWe63ORU4oMnnJ91kMFl+qo1jdibreUmQIHKy78aO3IzObNaiiwxTNUNMKdoTpmjguXLlCDSmvYnkJoKhCqLGFIAlrU5uEjFUIC4lp3a71CzzytRxMz9MHoVlXpPN8x2h4IyU5pTCnNXEuehFIlXLVFCNwQniTDzSs2XckaAVLMqkNMCTBQCj59zfK6gxFR9RvhtAJcfwB3QjBZmWOPlljvjb1HX1XpnGPDTsRRJ8Qt0S+I3IE3XlWGouIcR8seq4vRrYJ0lFCYum3VqpmW8uo7FK15kNG5Vao4g2RPhfC+JWJN4A+6knUbB8WUZ0vLNvkOEikB790YGE6IflY0mFo6NKQsqb2Mw8Ah1NWMNUhT4mhzUPhqp0SDeWNLpcOVh6q/l1SRUe4Q3ZvWBIdIVTh5vlI6fk/8KxhMRFEkXGp8+morvGkjnLdkdOry6H7clHiEOqYrQ+NrBTHFSuTOiQV4fpfqF3QQPqtI1AuHaZ0ucee30R5i1cCrGjF5LvIyZgUzVExTBdxcWEiVdCBBqjIUpTXBQggKjLYTmpSECAriFwGHeegB9lgX5/S7+y9Dzlk0Krf/AKO/C8c7LO5U3CSobwQUk7Dhzyn3S/12n3QCErWJP40hj4UT25KqrsSnNa472W9Zlk7iq7WXuosVhC+P1Htgz5TE+q7Etc0QD9VLLUB87wwmKe5kOHKCvJsXwdWOOLaDA0GzgTDR1J7L2XCYJzZLzJJmeymxjWUwCaeoH4nWt3JKo0d8eVrVHjPEn+jmKpsdWoubWaBqc1oh4teBzhVOEMp8Onqd8T4PoOi9nwNarScKoEUZhzZl0Exq7LJ8UZKaeJe5jSKTiHNMWvc+iX5FqOjvgfaVy8gRjC18haTAVAQhVOne6K4WgORgrNZopUWK9CUNqMgos9xaLiVSxJDuXdQsmX8qw5LHw6HT5TG0C8hNyLBObghqdLzckWF3EkRz3UnDjtRcf87p9KoP/DUyDbqD3XdVRyBeaAF7QRcggDuN/wAq7hMua3cSe67BYfxKgduZIHYwjPgsPlYZLTDj36Jrjwi12YjyZyT6ony3aEQYxDsE7SSHWKK0rp0QJaamaognB6hB64rpXIEGlIE5NUINDU2s6ApYTajZEIEBmNrS0+kFeQ1aUOcO5/K9Zx1OF5rm9DTVd6lZnMV0O8d1YOaE/SFEUmhIDZ7dSpgbBVsYathTLN76hy7d11LHtEh5hwN46dVLTxTHmGuB6x/fovQmTVEWEoOB8ztTvmIED0AVwtBTG07yom1CJtzUAJVoyfigDcRefVSigIg3B5G6lBB9VxsOqhYrvo6TYS07gqOphwQRGpkXB2SYfGPe8jRLAQNWx72VymyD2KgfBha+Vsef0ZDhJNJ3xQDGpvUKqymQd/pzW+flFPxPEDYeBAIUeKylr/iaCeosUnk4qe46HcfL66lsyuqWqtWb5T3sEWxuW+HOkyBEg2Nxy6oXWBPLb/P4STg4vY8pqUdF3hcCXRysV2HAGDZG1/yVbyDB6GunnEqrkga/Bt07G4vO5XReCl/wOw7NBDhsYI9UcpYX9o3uSgWny6egstHktTVT9LFMceW6FOTHVjsRhxbaR+ElGPRWsRhtQtY/kdFGzDBswE6I6JmlI60ptOsNUQfZS6Cbz9kbBRVw+L1WG/QqwK14KiZhAHSLWiOW+4TcS2L9EAun4LUrlWpOkSCpfERsrRKuSMcllEBSxlGQsDxVgIOpej1As3xLgZYUtyIdonbFKmeYOsulS4pkOIUULFZonquJLW1Q5zZa9ul3aNkVwoYGywC+8AX9eqD1czpta4VSIAmP4SU21KcPpk6HQSCLgdF6Ay/yD5sJUDW2+iDmjifH0ufqpfFrNiZ+QDp3RptvZEqOoAEDqFOgOWV3OxLiQ5rQIaYgO9PRaAtUC9CaUhaqVXC1zVtVDafZvmPZX1CEVbFtb8RI5TFlJTcHCRcJSAbESO65lMDYQOyIQNxOB4YkXB8p6E2kfRB6NPyhEuK6sBrepCoYVtln53cx/AqgXqNM+G4DciPcINwpgvCwwpb6Ja09g4j+y0uEFoQrJ2WeeWt8f9ZKo1o7KS2ViyDpPPZEOH6hFQDrLXD0uCm4igHGeiXLZbXBG6ENTRXI7gzS6e6E4vF121dDWNjSTqdPmPQRtafZGJXStQy0xrdvonN2SnZMeTFhP1UAJFyoKtNwuYPXun03Xi/aU6qbKBIALKnVxBBCtvuIVB7bwhRZMuYet3VuUPwYB7QrZfFkUVZKQqWZYfUwq9KY8SFGrVAWjx/OsPpqFDVrOMMFD5WTIWFlj1k0acHaN9jcpFWoS5oNMQST83Qe602Db5Rttb2QCpiHa2ti0GR0sjOCrWC20Z0rfksPd5gOgTy6EMr5q3xrGQ3yuHMuOwCIPdKJHFryQVK+l4PdF2nmgeNfpsAS4zA/lFcCD4Y1CDzE7dlEBjatapqDWt9SdoU7GmL784T0oRolkZHRSAKHEMPy78p2nugGJzHECu5rKZcwaXOLnaQT+1h6c5UClZBxW/8AVYFFhiu4svXp9dJJ+pFvsnYVllmZfxGaWJf80FMObKlhCGsju78q/R+EoJgKupgPr+UZPQUgg4WTcCP12x/kJ7Ckyo/+ob/+o9kIfMiT+Vhx2PIeWaDIE+o7Ky3qnpFp0ZRG5p5G3NOTiUxjwdjIRIRVHJruyix1bTBgmTG33lS1mm2nqPZANFarUgC08j2UNZvNWaxsbTHLsoajZbI2/sgEr4CmWGPliZ5b7eqs1ayQC0clWJ6oh/UJ0XyE8BVcIVcCiKMyPF+GkSvParbr1jiPDaqRXlWLbDoWVy41Kx7A7Ru/6eaddz5JLgAOkDoitGlO+3RPp4htSRocAPmIET0Cr5nnVLDMDqrucC3Pv0WmJ7I8Jkp1k1DrILS18BskTyHRHBTKF8P8Q08TTNRoc3zFpDhG3TqEXZUCsB3exaeHAOqPNtKmp7lMDk4bogG1cYxsy8SDBE3non06wdtytsqmZ5O2qHbSdjGzv3dykyXKfAYWl5eTBJJMbbgclAuvRfqbKrVa34yPNp0k9pmFcQrMa2lh9h6qk5dVZaEezoCYwa6xcdrAfRWqQCY2na65m6zL3ZqVSovUGyJWfyh36bT1C0D6kUzEzBgdTFoQDK2kUWAiCGgEHcECCD9ZVpEitMLMFlFhbYhnr/Yp9JQ4mQ5rh8pB9iEE6aYGrTRrPETg6VnM5rVyHeDUYBpDmyOXMOPQpODcbVqMc+oxrWEjRc65EyHDtyK1UZbi0aCrBsboBlWGqCuXmqSC5wLfDIaGjkJ2M3nmjbt7pQiC6OrUg4EHZO0gAAbRZI5yjxDkAEWq6a2mbxtyCZruAlAcao5M0knudhKBZDC4g7Wj2KrYhlyOSu40lsENkT5uw6hV67bSOigSrlWZhxc0wNMeYHykHaO6MSs5g8mLKuoGGRuLX1TEf3WhYZF1CSr0Q5ldhHZeT5qyKhXqGYMcJ5t5dl5tnFE6z6lZ/MV0d8B6DTxOoDooHZW11Qv0g6oDyb2AMQNua7Cjp0CIUwn6F062gFhMoGF8rXEtJLugEnkOSMUsQUmZ0paFQw9SfKTE2nmPRH2BLVF12dgPAto8wc/Vs4RDY63V+ljZAI5iVlcdl1c1f9prqFhAu9zpHnI6LRsphoAGwFkQuvQSZiwQCpGVghDbW67KrjM0FMbFxkDTtM8x1hEqth7EVbWWfxNUvdvYflSV8ZNgd1WbThZ+edukP4MdK2LJ2XVG6RJt1UrWJ+FwZrP2lrIPZzuTSuMYuTpHdyUdsvZNhHECpUgE/AO3InoUG4kwxoVW1Af06hINtn7/AH/lGxnzdRBEgA6i2bOES37qfNsCK9BzObmy3s4Xb909LEnCkJxyyjk7S9/sZ6jXspxcIJlOJJGk7iyNUis9DzQRy54LdJgxY25clfAjlH0WVp5m8VtLNME6fMJk6oudQgTawJ5rUU8YDQ8XSfgL9IgmwkgcpWlhlcaZm5lUrQ8HkVxbBQyrxIyHaGue4aIERq103VBHoGOQj/zAx9SGh9Z7TpAiCW1WF4DRO4DT7LsckrCdPiNniaHNc1++kxMbe+3urmYguougEO0lwHOQJusxjMNQxNenJcWgUg0NsT4o1SHTeNF+iP1c9ax5Z4b3QWMkaYl48m5m6gZV6IcE4v8ACJmdAcfUgWKMsWbqcT0acF2poIcSDpBaGv0unzXuDtOyvvz3zsaxh0uqupueQNJLKby4NgzZzRvvdADC1RsiChmLpOAty5duajocStLWEtc46aLnuDQGgViQ0kF1rg9YVTM+IwHNIaQw+ONbmggmk0/CAZ3B3iUAphFjYtyKkBjZCWZ2NdOk5p1O0wQWxdhcJEyNipsVm7abi0tcdIY55AEAPcWgmT1HJQgRedTYWHz7KyCTymUercU0wajWgucwVIEt8xp/EImR9RyKDUKVavWc17S1roJ1ROnTu2OS5ZcfdF4SplrCZkGvDDNwTq5W5eq0dIeURsQlXLqvBzY2vTkIJXGl0rlyjIg/hnte0EHkrDcDIkA32hcuVgMb/TXdHfZAuIMqDdDy7TBcWNN3auwSLlyyycYto7YPnSIMDQIF9+avwkXLMRpMR5Ow3OyP4PCimwNH17lKuTvGS2xLkt6QjMI0Pc8buAB6W6BTylXJoUMLmVDwsY8DZ0PH1ufvKJUnSEq5Zc1U2jVg7gn+RTxeCaTquDvYxfafUiy0WWF7wHMLdLQBpj4SI8sei5cu+CTujhyEutkuD4cpUixzKcFgeG32DzLvW+3SVHRyClRLHspwaYeGmdg90ut67dLpVydECjQySkHN0sLdPiaYJt4hl316dOUK0zJ6czBnVTdJcd6YhhK5ciEg/pFIOsHN0zcVHNJ1P1lpINxq5Kc5LT8QVIdOovA1u0hzgQ4hu0kFcuUIVcRlVJg0NabtpNPnO1Ek0x9CSheP4dDnh9w0uLQ3U4j9X4zp+Wey5cqstF9XaL7MnpirsQ5hY4ed2mQzQDpm502lKcoZedR1NY0y8kkU3FzZJ5yTfmuXKEqh39GZL/ih4fqbrdp8/wAUNmJKtUaWhgaJMCASZMDqea5coQ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09538" y="-1143000"/>
            <a:ext cx="28575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1868" name="Picture 12" descr="http://2.bp.blogspot.com/-MZ6DeWqI9aY/UFnuq3tR3fI/AAAAAAAAAAU/DZNhuIouMXY/s1600/pray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403123"/>
            <a:ext cx="3750049" cy="250282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3094137"/>
            <a:ext cx="706968" cy="27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390326"/>
            <a:ext cx="2283229" cy="484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1" y="498938"/>
            <a:ext cx="8534399" cy="694399"/>
          </a:xfrm>
          <a:prstGeom prst="rect">
            <a:avLst/>
          </a:prstGeom>
        </p:spPr>
        <p:txBody>
          <a:bodyPr vert="horz" wrap="square" lIns="0" tIns="139043" rIns="0" bIns="0" rtlCol="0">
            <a:spAutoFit/>
          </a:bodyPr>
          <a:lstStyle/>
          <a:p>
            <a:pPr marL="318546"/>
            <a:r>
              <a:rPr spc="-13" dirty="0"/>
              <a:t>Spiritual</a:t>
            </a:r>
            <a:r>
              <a:rPr spc="-4" dirty="0"/>
              <a:t> </a:t>
            </a:r>
            <a:r>
              <a:rPr lang="en-US" spc="-22" dirty="0" smtClean="0"/>
              <a:t>S</a:t>
            </a:r>
            <a:r>
              <a:rPr spc="-22" dirty="0" smtClean="0"/>
              <a:t>uppor</a:t>
            </a:r>
            <a:r>
              <a:rPr spc="-13" dirty="0" smtClean="0"/>
              <a:t>t</a:t>
            </a:r>
            <a:r>
              <a:rPr dirty="0" smtClean="0"/>
              <a:t> </a:t>
            </a:r>
            <a:r>
              <a:rPr lang="en-US" spc="-18" dirty="0" smtClean="0"/>
              <a:t>F</a:t>
            </a:r>
            <a:r>
              <a:rPr spc="-18" dirty="0" smtClean="0"/>
              <a:t>rom</a:t>
            </a:r>
            <a:r>
              <a:rPr spc="4" dirty="0" smtClean="0"/>
              <a:t> </a:t>
            </a:r>
            <a:r>
              <a:rPr lang="en-US" spc="-22" dirty="0" smtClean="0"/>
              <a:t>M</a:t>
            </a:r>
            <a:r>
              <a:rPr spc="-22" dirty="0" smtClean="0"/>
              <a:t>edica</a:t>
            </a:r>
            <a:r>
              <a:rPr spc="-9" dirty="0" smtClean="0"/>
              <a:t>l</a:t>
            </a:r>
            <a:r>
              <a:rPr spc="18" dirty="0" smtClean="0"/>
              <a:t> </a:t>
            </a:r>
            <a:r>
              <a:rPr lang="en-US" spc="-27" dirty="0" smtClean="0"/>
              <a:t>C</a:t>
            </a:r>
            <a:r>
              <a:rPr spc="-27" dirty="0" smtClean="0"/>
              <a:t>ommuni</a:t>
            </a:r>
            <a:r>
              <a:rPr spc="-22" dirty="0" smtClean="0"/>
              <a:t>t</a:t>
            </a:r>
            <a:r>
              <a:rPr spc="-18" dirty="0" smtClean="0"/>
              <a:t>y</a:t>
            </a:r>
            <a:endParaRPr spc="-18" dirty="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554182" y="1371600"/>
            <a:ext cx="7963130" cy="1649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3" marR="4559" indent="-11113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sz="2600" spc="-292" dirty="0"/>
              <a:t>T</a:t>
            </a:r>
            <a:r>
              <a:rPr sz="2600" dirty="0"/>
              <a:t>o</a:t>
            </a:r>
            <a:r>
              <a:rPr sz="2600" spc="-13" dirty="0"/>
              <a:t> </a:t>
            </a:r>
            <a:r>
              <a:rPr sz="2600" spc="-36" dirty="0"/>
              <a:t>w</a:t>
            </a:r>
            <a:r>
              <a:rPr sz="2600" dirty="0"/>
              <a:t>hat</a:t>
            </a:r>
            <a:r>
              <a:rPr sz="2600" spc="18" dirty="0"/>
              <a:t> </a:t>
            </a:r>
            <a:r>
              <a:rPr sz="2600" dirty="0"/>
              <a:t>e</a:t>
            </a:r>
            <a:r>
              <a:rPr sz="2600" spc="-36" dirty="0"/>
              <a:t>x</a:t>
            </a:r>
            <a:r>
              <a:rPr sz="2600" spc="9" dirty="0"/>
              <a:t>t</a:t>
            </a:r>
            <a:r>
              <a:rPr sz="2600" dirty="0"/>
              <a:t>ent</a:t>
            </a:r>
            <a:r>
              <a:rPr sz="2600" spc="18" dirty="0"/>
              <a:t> </a:t>
            </a:r>
            <a:r>
              <a:rPr sz="2600" dirty="0"/>
              <a:t>are</a:t>
            </a:r>
            <a:r>
              <a:rPr sz="2600" spc="-13" dirty="0"/>
              <a:t> </a:t>
            </a:r>
            <a:r>
              <a:rPr sz="2600" spc="-36" dirty="0"/>
              <a:t>y</a:t>
            </a:r>
            <a:r>
              <a:rPr sz="2600" dirty="0"/>
              <a:t>our</a:t>
            </a:r>
            <a:r>
              <a:rPr sz="2600" spc="31" dirty="0"/>
              <a:t> </a:t>
            </a:r>
            <a:r>
              <a:rPr sz="2600" dirty="0"/>
              <a:t>religious</a:t>
            </a:r>
            <a:r>
              <a:rPr sz="2600" spc="18" dirty="0"/>
              <a:t>/</a:t>
            </a:r>
            <a:r>
              <a:rPr sz="2600" dirty="0"/>
              <a:t>spiri</a:t>
            </a:r>
            <a:r>
              <a:rPr sz="2600" spc="18" dirty="0"/>
              <a:t>t</a:t>
            </a:r>
            <a:r>
              <a:rPr sz="2600" dirty="0"/>
              <a:t>ual</a:t>
            </a:r>
            <a:r>
              <a:rPr sz="2600" spc="-36" dirty="0"/>
              <a:t> </a:t>
            </a:r>
            <a:r>
              <a:rPr sz="2600" dirty="0"/>
              <a:t>needs being</a:t>
            </a:r>
            <a:r>
              <a:rPr sz="2600" spc="-13" dirty="0"/>
              <a:t> </a:t>
            </a:r>
            <a:r>
              <a:rPr sz="2600" dirty="0"/>
              <a:t>suppor</a:t>
            </a:r>
            <a:r>
              <a:rPr sz="2600" spc="13" dirty="0"/>
              <a:t>t</a:t>
            </a:r>
            <a:r>
              <a:rPr sz="2600" dirty="0"/>
              <a:t>ed</a:t>
            </a:r>
            <a:r>
              <a:rPr sz="2600" spc="-36" dirty="0"/>
              <a:t> </a:t>
            </a:r>
            <a:r>
              <a:rPr sz="2600" dirty="0"/>
              <a:t>by </a:t>
            </a:r>
            <a:r>
              <a:rPr sz="2600" spc="9" dirty="0"/>
              <a:t>t</a:t>
            </a:r>
            <a:r>
              <a:rPr sz="2600" dirty="0"/>
              <a:t>he</a:t>
            </a:r>
            <a:r>
              <a:rPr sz="2600" spc="-13" dirty="0"/>
              <a:t> </a:t>
            </a:r>
            <a:r>
              <a:rPr sz="2600" b="1" u="sng" dirty="0">
                <a:solidFill>
                  <a:srgbClr val="AF1E2D"/>
                </a:solidFill>
              </a:rPr>
              <a:t>medical</a:t>
            </a:r>
            <a:r>
              <a:rPr sz="2600" spc="-31" dirty="0">
                <a:solidFill>
                  <a:srgbClr val="BF0000"/>
                </a:solidFill>
              </a:rPr>
              <a:t> </a:t>
            </a:r>
            <a:r>
              <a:rPr sz="2600" dirty="0"/>
              <a:t>s</a:t>
            </a:r>
            <a:r>
              <a:rPr sz="2600" spc="-22" dirty="0"/>
              <a:t>y</a:t>
            </a:r>
            <a:r>
              <a:rPr sz="2600" dirty="0"/>
              <a:t>s</a:t>
            </a:r>
            <a:r>
              <a:rPr sz="2600" spc="18" dirty="0"/>
              <a:t>t</a:t>
            </a:r>
            <a:r>
              <a:rPr sz="2600" dirty="0"/>
              <a:t>em</a:t>
            </a:r>
          </a:p>
          <a:p>
            <a:pPr marL="11113" indent="-11113">
              <a:buNone/>
            </a:pPr>
            <a:r>
              <a:rPr sz="2600" dirty="0"/>
              <a:t>(e</a:t>
            </a:r>
            <a:r>
              <a:rPr sz="2600" spc="9" dirty="0"/>
              <a:t>.</a:t>
            </a:r>
            <a:r>
              <a:rPr sz="2600" dirty="0"/>
              <a:t>g</a:t>
            </a:r>
            <a:r>
              <a:rPr sz="2600" spc="9" dirty="0"/>
              <a:t>.</a:t>
            </a:r>
            <a:r>
              <a:rPr sz="2600" dirty="0"/>
              <a:t>,</a:t>
            </a:r>
            <a:r>
              <a:rPr sz="2600" spc="-67" dirty="0"/>
              <a:t> </a:t>
            </a:r>
            <a:r>
              <a:rPr sz="2600" dirty="0"/>
              <a:t>doc</a:t>
            </a:r>
            <a:r>
              <a:rPr sz="2600" spc="18" dirty="0"/>
              <a:t>t</a:t>
            </a:r>
            <a:r>
              <a:rPr sz="2600" dirty="0"/>
              <a:t>ors,</a:t>
            </a:r>
            <a:r>
              <a:rPr sz="2600" spc="-36" dirty="0"/>
              <a:t> </a:t>
            </a:r>
            <a:r>
              <a:rPr sz="2600" dirty="0"/>
              <a:t>nurses,</a:t>
            </a:r>
            <a:r>
              <a:rPr sz="2600" spc="-4" dirty="0"/>
              <a:t> </a:t>
            </a:r>
            <a:r>
              <a:rPr sz="2600" dirty="0"/>
              <a:t>hospi</a:t>
            </a:r>
            <a:r>
              <a:rPr sz="2600" spc="18" dirty="0"/>
              <a:t>t</a:t>
            </a:r>
            <a:r>
              <a:rPr sz="2600" dirty="0"/>
              <a:t>al</a:t>
            </a:r>
            <a:r>
              <a:rPr sz="2600" spc="-31" dirty="0"/>
              <a:t> </a:t>
            </a:r>
            <a:r>
              <a:rPr sz="2600" dirty="0"/>
              <a:t>chaplain)</a:t>
            </a:r>
            <a:r>
              <a:rPr sz="2600" spc="4" dirty="0"/>
              <a:t>?</a:t>
            </a:r>
            <a:r>
              <a:rPr sz="2600" dirty="0">
                <a:latin typeface="Calibri" panose="020F0502020204030204" pitchFamily="34" charset="0"/>
                <a:cs typeface="Arial"/>
              </a:rPr>
              <a:t>”</a:t>
            </a:r>
          </a:p>
          <a:p>
            <a:pPr>
              <a:spcBef>
                <a:spcPts val="22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854" y="2895600"/>
            <a:ext cx="3659332" cy="250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597" lvl="1">
              <a:spcAft>
                <a:spcPts val="1200"/>
              </a:spcAft>
            </a:pPr>
            <a:r>
              <a:rPr lang="en-US" sz="2800" u="sng" dirty="0">
                <a:solidFill>
                  <a:srgbClr val="AF1E2D"/>
                </a:solidFill>
                <a:latin typeface="Calibri" panose="020F0502020204030204" pitchFamily="34" charset="0"/>
              </a:rPr>
              <a:t>Responses:</a:t>
            </a:r>
          </a:p>
          <a:p>
            <a:pPr marL="490070" indent="-478673">
              <a:buClr>
                <a:srgbClr val="AF1E2D"/>
              </a:buClr>
              <a:buFont typeface="Wingdings" panose="05000000000000000000" pitchFamily="2" charset="2"/>
              <a:buChar char="§"/>
              <a:tabLst>
                <a:tab pos="490070" algn="l"/>
              </a:tabLst>
            </a:pPr>
            <a:r>
              <a:rPr sz="2500" dirty="0" smtClean="0">
                <a:latin typeface="Calibri" panose="020F0502020204030204" pitchFamily="34" charset="0"/>
                <a:cs typeface="Arial"/>
              </a:rPr>
              <a:t>Not</a:t>
            </a:r>
            <a:r>
              <a:rPr sz="2500" spc="-36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2500" dirty="0">
                <a:latin typeface="Calibri" panose="020F0502020204030204" pitchFamily="34" charset="0"/>
                <a:cs typeface="Arial"/>
              </a:rPr>
              <a:t>at</a:t>
            </a:r>
            <a:r>
              <a:rPr sz="2500" spc="-4" dirty="0">
                <a:latin typeface="Calibri" panose="020F0502020204030204" pitchFamily="34" charset="0"/>
                <a:cs typeface="Arial"/>
              </a:rPr>
              <a:t> </a:t>
            </a:r>
            <a:r>
              <a:rPr sz="2500" dirty="0">
                <a:latin typeface="Calibri" panose="020F0502020204030204" pitchFamily="34" charset="0"/>
                <a:cs typeface="Arial"/>
              </a:rPr>
              <a:t>all</a:t>
            </a:r>
          </a:p>
          <a:p>
            <a:pPr marL="490070" indent="-478673">
              <a:buClr>
                <a:srgbClr val="AF1E2D"/>
              </a:buClr>
              <a:buFont typeface="Wingdings" panose="05000000000000000000" pitchFamily="2" charset="2"/>
              <a:buChar char="§"/>
              <a:tabLst>
                <a:tab pos="490070" algn="l"/>
              </a:tabLst>
            </a:pPr>
            <a:r>
              <a:rPr sz="2500" spc="-292" dirty="0">
                <a:latin typeface="Calibri" panose="020F0502020204030204" pitchFamily="34" charset="0"/>
                <a:cs typeface="Arial"/>
              </a:rPr>
              <a:t>T</a:t>
            </a:r>
            <a:r>
              <a:rPr sz="2500" dirty="0">
                <a:latin typeface="Calibri" panose="020F0502020204030204" pitchFamily="34" charset="0"/>
                <a:cs typeface="Arial"/>
              </a:rPr>
              <a:t>o</a:t>
            </a:r>
            <a:r>
              <a:rPr sz="2500" spc="-13" dirty="0">
                <a:latin typeface="Calibri" panose="020F0502020204030204" pitchFamily="34" charset="0"/>
                <a:cs typeface="Arial"/>
              </a:rPr>
              <a:t> </a:t>
            </a:r>
            <a:r>
              <a:rPr sz="2500" dirty="0">
                <a:latin typeface="Calibri" panose="020F0502020204030204" pitchFamily="34" charset="0"/>
                <a:cs typeface="Arial"/>
              </a:rPr>
              <a:t>a</a:t>
            </a:r>
            <a:r>
              <a:rPr sz="2500" spc="-13" dirty="0">
                <a:latin typeface="Calibri" panose="020F0502020204030204" pitchFamily="34" charset="0"/>
                <a:cs typeface="Arial"/>
              </a:rPr>
              <a:t> </a:t>
            </a:r>
            <a:r>
              <a:rPr sz="2500" dirty="0">
                <a:latin typeface="Calibri" panose="020F0502020204030204" pitchFamily="34" charset="0"/>
                <a:cs typeface="Arial"/>
              </a:rPr>
              <a:t>small</a:t>
            </a:r>
            <a:r>
              <a:rPr sz="2500" spc="-9" dirty="0">
                <a:latin typeface="Calibri" panose="020F0502020204030204" pitchFamily="34" charset="0"/>
                <a:cs typeface="Arial"/>
              </a:rPr>
              <a:t> </a:t>
            </a:r>
            <a:r>
              <a:rPr sz="2500" dirty="0">
                <a:latin typeface="Calibri" panose="020F0502020204030204" pitchFamily="34" charset="0"/>
                <a:cs typeface="Arial"/>
              </a:rPr>
              <a:t>e</a:t>
            </a:r>
            <a:r>
              <a:rPr sz="2500" spc="-36" dirty="0">
                <a:latin typeface="Calibri" panose="020F0502020204030204" pitchFamily="34" charset="0"/>
                <a:cs typeface="Arial"/>
              </a:rPr>
              <a:t>x</a:t>
            </a:r>
            <a:r>
              <a:rPr sz="2500" spc="9" dirty="0">
                <a:latin typeface="Calibri" panose="020F0502020204030204" pitchFamily="34" charset="0"/>
                <a:cs typeface="Arial"/>
              </a:rPr>
              <a:t>t</a:t>
            </a:r>
            <a:r>
              <a:rPr sz="2500" dirty="0">
                <a:latin typeface="Calibri" panose="020F0502020204030204" pitchFamily="34" charset="0"/>
                <a:cs typeface="Arial"/>
              </a:rPr>
              <a:t>ent</a:t>
            </a:r>
          </a:p>
          <a:p>
            <a:pPr marL="490070" indent="-478673">
              <a:buClr>
                <a:srgbClr val="AF1E2D"/>
              </a:buClr>
              <a:buFont typeface="Wingdings" panose="05000000000000000000" pitchFamily="2" charset="2"/>
              <a:buChar char="§"/>
              <a:tabLst>
                <a:tab pos="490070" algn="l"/>
              </a:tabLst>
            </a:pPr>
            <a:r>
              <a:rPr sz="2500" spc="-292" dirty="0">
                <a:latin typeface="Calibri" panose="020F0502020204030204" pitchFamily="34" charset="0"/>
                <a:cs typeface="Arial"/>
              </a:rPr>
              <a:t>T</a:t>
            </a:r>
            <a:r>
              <a:rPr sz="2500" dirty="0">
                <a:latin typeface="Calibri" panose="020F0502020204030204" pitchFamily="34" charset="0"/>
                <a:cs typeface="Arial"/>
              </a:rPr>
              <a:t>o</a:t>
            </a:r>
            <a:r>
              <a:rPr sz="2500" spc="-13" dirty="0">
                <a:latin typeface="Calibri" panose="020F0502020204030204" pitchFamily="34" charset="0"/>
                <a:cs typeface="Arial"/>
              </a:rPr>
              <a:t> </a:t>
            </a:r>
            <a:r>
              <a:rPr sz="2500" dirty="0">
                <a:latin typeface="Calibri" panose="020F0502020204030204" pitchFamily="34" charset="0"/>
                <a:cs typeface="Arial"/>
              </a:rPr>
              <a:t>a</a:t>
            </a:r>
            <a:r>
              <a:rPr sz="2500" spc="-13" dirty="0">
                <a:latin typeface="Calibri" panose="020F0502020204030204" pitchFamily="34" charset="0"/>
                <a:cs typeface="Arial"/>
              </a:rPr>
              <a:t> </a:t>
            </a:r>
            <a:r>
              <a:rPr sz="2500" dirty="0">
                <a:latin typeface="Calibri" panose="020F0502020204030204" pitchFamily="34" charset="0"/>
                <a:cs typeface="Arial"/>
              </a:rPr>
              <a:t>modera</a:t>
            </a:r>
            <a:r>
              <a:rPr sz="2500" spc="-22" dirty="0">
                <a:latin typeface="Calibri" panose="020F0502020204030204" pitchFamily="34" charset="0"/>
                <a:cs typeface="Arial"/>
              </a:rPr>
              <a:t>t</a:t>
            </a:r>
            <a:r>
              <a:rPr sz="2500" dirty="0">
                <a:latin typeface="Calibri" panose="020F0502020204030204" pitchFamily="34" charset="0"/>
                <a:cs typeface="Arial"/>
              </a:rPr>
              <a:t>e</a:t>
            </a:r>
            <a:r>
              <a:rPr sz="2500" spc="9" dirty="0">
                <a:latin typeface="Calibri" panose="020F0502020204030204" pitchFamily="34" charset="0"/>
                <a:cs typeface="Arial"/>
              </a:rPr>
              <a:t> </a:t>
            </a:r>
            <a:r>
              <a:rPr sz="2500" dirty="0">
                <a:latin typeface="Calibri" panose="020F0502020204030204" pitchFamily="34" charset="0"/>
                <a:cs typeface="Arial"/>
              </a:rPr>
              <a:t>e</a:t>
            </a:r>
            <a:r>
              <a:rPr sz="2500" spc="-36" dirty="0">
                <a:latin typeface="Calibri" panose="020F0502020204030204" pitchFamily="34" charset="0"/>
                <a:cs typeface="Arial"/>
              </a:rPr>
              <a:t>x</a:t>
            </a:r>
            <a:r>
              <a:rPr sz="2500" spc="9" dirty="0">
                <a:latin typeface="Calibri" panose="020F0502020204030204" pitchFamily="34" charset="0"/>
                <a:cs typeface="Arial"/>
              </a:rPr>
              <a:t>t</a:t>
            </a:r>
            <a:r>
              <a:rPr sz="2500" dirty="0">
                <a:latin typeface="Calibri" panose="020F0502020204030204" pitchFamily="34" charset="0"/>
                <a:cs typeface="Arial"/>
              </a:rPr>
              <a:t>ent</a:t>
            </a:r>
          </a:p>
          <a:p>
            <a:pPr marL="490070" indent="-478673">
              <a:buClr>
                <a:srgbClr val="AF1E2D"/>
              </a:buClr>
              <a:buFont typeface="Wingdings" panose="05000000000000000000" pitchFamily="2" charset="2"/>
              <a:buChar char="§"/>
              <a:tabLst>
                <a:tab pos="490070" algn="l"/>
              </a:tabLst>
            </a:pPr>
            <a:r>
              <a:rPr sz="2500" spc="-292" dirty="0">
                <a:latin typeface="Calibri" panose="020F0502020204030204" pitchFamily="34" charset="0"/>
                <a:cs typeface="Arial"/>
              </a:rPr>
              <a:t>T</a:t>
            </a:r>
            <a:r>
              <a:rPr sz="2500" dirty="0">
                <a:latin typeface="Calibri" panose="020F0502020204030204" pitchFamily="34" charset="0"/>
                <a:cs typeface="Arial"/>
              </a:rPr>
              <a:t>o</a:t>
            </a:r>
            <a:r>
              <a:rPr sz="2500" spc="-13" dirty="0">
                <a:latin typeface="Calibri" panose="020F0502020204030204" pitchFamily="34" charset="0"/>
                <a:cs typeface="Arial"/>
              </a:rPr>
              <a:t> </a:t>
            </a:r>
            <a:r>
              <a:rPr sz="2500" dirty="0">
                <a:latin typeface="Calibri" panose="020F0502020204030204" pitchFamily="34" charset="0"/>
                <a:cs typeface="Arial"/>
              </a:rPr>
              <a:t>a</a:t>
            </a:r>
            <a:r>
              <a:rPr sz="2500" spc="-13" dirty="0">
                <a:latin typeface="Calibri" panose="020F0502020204030204" pitchFamily="34" charset="0"/>
                <a:cs typeface="Arial"/>
              </a:rPr>
              <a:t> </a:t>
            </a:r>
            <a:r>
              <a:rPr sz="2500" dirty="0">
                <a:latin typeface="Calibri" panose="020F0502020204030204" pitchFamily="34" charset="0"/>
                <a:cs typeface="Arial"/>
              </a:rPr>
              <a:t>large</a:t>
            </a:r>
            <a:r>
              <a:rPr sz="2500" spc="9" dirty="0">
                <a:latin typeface="Calibri" panose="020F0502020204030204" pitchFamily="34" charset="0"/>
                <a:cs typeface="Arial"/>
              </a:rPr>
              <a:t> </a:t>
            </a:r>
            <a:r>
              <a:rPr sz="2500" dirty="0">
                <a:latin typeface="Calibri" panose="020F0502020204030204" pitchFamily="34" charset="0"/>
                <a:cs typeface="Arial"/>
              </a:rPr>
              <a:t>e</a:t>
            </a:r>
            <a:r>
              <a:rPr sz="2500" spc="-36" dirty="0">
                <a:latin typeface="Calibri" panose="020F0502020204030204" pitchFamily="34" charset="0"/>
                <a:cs typeface="Arial"/>
              </a:rPr>
              <a:t>x</a:t>
            </a:r>
            <a:r>
              <a:rPr sz="2500" spc="9" dirty="0">
                <a:latin typeface="Calibri" panose="020F0502020204030204" pitchFamily="34" charset="0"/>
                <a:cs typeface="Arial"/>
              </a:rPr>
              <a:t>t</a:t>
            </a:r>
            <a:r>
              <a:rPr sz="2500" dirty="0">
                <a:latin typeface="Calibri" panose="020F0502020204030204" pitchFamily="34" charset="0"/>
                <a:cs typeface="Arial"/>
              </a:rPr>
              <a:t>ent</a:t>
            </a:r>
          </a:p>
          <a:p>
            <a:pPr marL="490070" indent="-478673">
              <a:buClr>
                <a:srgbClr val="AF1E2D"/>
              </a:buClr>
              <a:buFont typeface="Wingdings" panose="05000000000000000000" pitchFamily="2" charset="2"/>
              <a:buChar char="§"/>
              <a:tabLst>
                <a:tab pos="490070" algn="l"/>
              </a:tabLst>
            </a:pPr>
            <a:r>
              <a:rPr sz="2500" dirty="0">
                <a:latin typeface="Calibri" panose="020F0502020204030204" pitchFamily="34" charset="0"/>
                <a:cs typeface="Arial"/>
              </a:rPr>
              <a:t>Comple</a:t>
            </a:r>
            <a:r>
              <a:rPr sz="2500" spc="-13" dirty="0">
                <a:latin typeface="Calibri" panose="020F0502020204030204" pitchFamily="34" charset="0"/>
                <a:cs typeface="Arial"/>
              </a:rPr>
              <a:t>t</a:t>
            </a:r>
            <a:r>
              <a:rPr sz="2500" dirty="0">
                <a:latin typeface="Calibri" panose="020F0502020204030204" pitchFamily="34" charset="0"/>
                <a:cs typeface="Arial"/>
              </a:rPr>
              <a:t>ely</a:t>
            </a:r>
            <a:r>
              <a:rPr sz="2500" spc="-22" dirty="0">
                <a:latin typeface="Calibri" panose="020F0502020204030204" pitchFamily="34" charset="0"/>
                <a:cs typeface="Arial"/>
              </a:rPr>
              <a:t> </a:t>
            </a:r>
            <a:r>
              <a:rPr sz="2500" dirty="0">
                <a:latin typeface="Calibri" panose="020F0502020204030204" pitchFamily="34" charset="0"/>
                <a:cs typeface="Arial"/>
              </a:rPr>
              <a:t>suppor</a:t>
            </a:r>
            <a:r>
              <a:rPr sz="2500" spc="13" dirty="0">
                <a:latin typeface="Calibri" panose="020F0502020204030204" pitchFamily="34" charset="0"/>
                <a:cs typeface="Arial"/>
              </a:rPr>
              <a:t>t</a:t>
            </a:r>
            <a:r>
              <a:rPr sz="2500" dirty="0">
                <a:latin typeface="Calibri" panose="020F0502020204030204" pitchFamily="34" charset="0"/>
                <a:cs typeface="Arial"/>
              </a:rPr>
              <a:t>ed</a:t>
            </a:r>
          </a:p>
        </p:txBody>
      </p:sp>
      <p:sp>
        <p:nvSpPr>
          <p:cNvPr id="7" name="object 7"/>
          <p:cNvSpPr/>
          <p:nvPr/>
        </p:nvSpPr>
        <p:spPr>
          <a:xfrm>
            <a:off x="5162203" y="4685476"/>
            <a:ext cx="357909" cy="704850"/>
          </a:xfrm>
          <a:custGeom>
            <a:avLst/>
            <a:gdLst/>
            <a:ahLst/>
            <a:cxnLst/>
            <a:rect l="l" t="t" r="r" b="b"/>
            <a:pathLst>
              <a:path w="393700" h="798829">
                <a:moveTo>
                  <a:pt x="263651" y="397764"/>
                </a:moveTo>
                <a:lnTo>
                  <a:pt x="256031" y="399288"/>
                </a:lnTo>
                <a:lnTo>
                  <a:pt x="243839" y="405384"/>
                </a:lnTo>
                <a:lnTo>
                  <a:pt x="228600" y="408432"/>
                </a:lnTo>
                <a:lnTo>
                  <a:pt x="216408" y="414528"/>
                </a:lnTo>
                <a:lnTo>
                  <a:pt x="188975" y="432816"/>
                </a:lnTo>
                <a:lnTo>
                  <a:pt x="188975" y="435864"/>
                </a:lnTo>
                <a:lnTo>
                  <a:pt x="182879" y="441960"/>
                </a:lnTo>
                <a:lnTo>
                  <a:pt x="182879" y="445008"/>
                </a:lnTo>
                <a:lnTo>
                  <a:pt x="179831" y="451104"/>
                </a:lnTo>
                <a:lnTo>
                  <a:pt x="179831" y="454152"/>
                </a:lnTo>
                <a:lnTo>
                  <a:pt x="176784" y="460248"/>
                </a:lnTo>
                <a:lnTo>
                  <a:pt x="176784" y="725424"/>
                </a:lnTo>
                <a:lnTo>
                  <a:pt x="161543" y="740664"/>
                </a:lnTo>
                <a:lnTo>
                  <a:pt x="152400" y="743712"/>
                </a:lnTo>
                <a:lnTo>
                  <a:pt x="140208" y="749808"/>
                </a:lnTo>
                <a:lnTo>
                  <a:pt x="131063" y="752856"/>
                </a:lnTo>
                <a:lnTo>
                  <a:pt x="115824" y="758952"/>
                </a:lnTo>
                <a:lnTo>
                  <a:pt x="103631" y="762000"/>
                </a:lnTo>
                <a:lnTo>
                  <a:pt x="73151" y="768096"/>
                </a:lnTo>
                <a:lnTo>
                  <a:pt x="36575" y="771144"/>
                </a:lnTo>
                <a:lnTo>
                  <a:pt x="0" y="771144"/>
                </a:lnTo>
                <a:lnTo>
                  <a:pt x="0" y="798576"/>
                </a:lnTo>
                <a:lnTo>
                  <a:pt x="76200" y="792480"/>
                </a:lnTo>
                <a:lnTo>
                  <a:pt x="124967" y="783336"/>
                </a:lnTo>
                <a:lnTo>
                  <a:pt x="152400" y="771144"/>
                </a:lnTo>
                <a:lnTo>
                  <a:pt x="164591" y="768096"/>
                </a:lnTo>
                <a:lnTo>
                  <a:pt x="192024" y="749808"/>
                </a:lnTo>
                <a:lnTo>
                  <a:pt x="192024" y="746760"/>
                </a:lnTo>
                <a:lnTo>
                  <a:pt x="198120" y="740664"/>
                </a:lnTo>
                <a:lnTo>
                  <a:pt x="198120" y="737616"/>
                </a:lnTo>
                <a:lnTo>
                  <a:pt x="201167" y="731520"/>
                </a:lnTo>
                <a:lnTo>
                  <a:pt x="201167" y="728472"/>
                </a:lnTo>
                <a:lnTo>
                  <a:pt x="204215" y="722376"/>
                </a:lnTo>
                <a:lnTo>
                  <a:pt x="204215" y="457200"/>
                </a:lnTo>
                <a:lnTo>
                  <a:pt x="210312" y="451104"/>
                </a:lnTo>
                <a:lnTo>
                  <a:pt x="207263" y="451104"/>
                </a:lnTo>
                <a:lnTo>
                  <a:pt x="213360" y="448056"/>
                </a:lnTo>
                <a:lnTo>
                  <a:pt x="219455" y="441960"/>
                </a:lnTo>
                <a:lnTo>
                  <a:pt x="228600" y="438912"/>
                </a:lnTo>
                <a:lnTo>
                  <a:pt x="237743" y="432816"/>
                </a:lnTo>
                <a:lnTo>
                  <a:pt x="249936" y="429768"/>
                </a:lnTo>
                <a:lnTo>
                  <a:pt x="262127" y="423672"/>
                </a:lnTo>
                <a:lnTo>
                  <a:pt x="307848" y="414528"/>
                </a:lnTo>
                <a:lnTo>
                  <a:pt x="344424" y="411480"/>
                </a:lnTo>
                <a:lnTo>
                  <a:pt x="381000" y="411480"/>
                </a:lnTo>
                <a:lnTo>
                  <a:pt x="304800" y="405384"/>
                </a:lnTo>
                <a:lnTo>
                  <a:pt x="271272" y="399288"/>
                </a:lnTo>
                <a:lnTo>
                  <a:pt x="263651" y="397764"/>
                </a:lnTo>
                <a:close/>
              </a:path>
              <a:path w="393700" h="798829">
                <a:moveTo>
                  <a:pt x="176784" y="722376"/>
                </a:moveTo>
                <a:lnTo>
                  <a:pt x="173736" y="728472"/>
                </a:lnTo>
                <a:lnTo>
                  <a:pt x="176784" y="725424"/>
                </a:lnTo>
                <a:lnTo>
                  <a:pt x="176784" y="722376"/>
                </a:lnTo>
                <a:close/>
              </a:path>
              <a:path w="393700" h="798829">
                <a:moveTo>
                  <a:pt x="207263" y="454152"/>
                </a:moveTo>
                <a:lnTo>
                  <a:pt x="204215" y="457200"/>
                </a:lnTo>
                <a:lnTo>
                  <a:pt x="204215" y="460248"/>
                </a:lnTo>
                <a:lnTo>
                  <a:pt x="207263" y="454152"/>
                </a:lnTo>
                <a:close/>
              </a:path>
              <a:path w="393700" h="798829">
                <a:moveTo>
                  <a:pt x="381000" y="384048"/>
                </a:moveTo>
                <a:lnTo>
                  <a:pt x="304800" y="390144"/>
                </a:lnTo>
                <a:lnTo>
                  <a:pt x="271272" y="396240"/>
                </a:lnTo>
                <a:lnTo>
                  <a:pt x="263651" y="397764"/>
                </a:lnTo>
                <a:lnTo>
                  <a:pt x="271272" y="399288"/>
                </a:lnTo>
                <a:lnTo>
                  <a:pt x="304800" y="405384"/>
                </a:lnTo>
                <a:lnTo>
                  <a:pt x="381000" y="411480"/>
                </a:lnTo>
                <a:lnTo>
                  <a:pt x="381000" y="384048"/>
                </a:lnTo>
                <a:close/>
              </a:path>
              <a:path w="393700" h="798829">
                <a:moveTo>
                  <a:pt x="387096" y="384048"/>
                </a:moveTo>
                <a:lnTo>
                  <a:pt x="381000" y="384048"/>
                </a:lnTo>
                <a:lnTo>
                  <a:pt x="381000" y="411480"/>
                </a:lnTo>
                <a:lnTo>
                  <a:pt x="387096" y="411480"/>
                </a:lnTo>
                <a:lnTo>
                  <a:pt x="393191" y="405384"/>
                </a:lnTo>
                <a:lnTo>
                  <a:pt x="393191" y="390144"/>
                </a:lnTo>
                <a:lnTo>
                  <a:pt x="387096" y="384048"/>
                </a:lnTo>
                <a:close/>
              </a:path>
              <a:path w="393700" h="798829">
                <a:moveTo>
                  <a:pt x="39624" y="0"/>
                </a:moveTo>
                <a:lnTo>
                  <a:pt x="0" y="0"/>
                </a:lnTo>
                <a:lnTo>
                  <a:pt x="0" y="24384"/>
                </a:lnTo>
                <a:lnTo>
                  <a:pt x="36575" y="24384"/>
                </a:lnTo>
                <a:lnTo>
                  <a:pt x="73151" y="30480"/>
                </a:lnTo>
                <a:lnTo>
                  <a:pt x="103631" y="33528"/>
                </a:lnTo>
                <a:lnTo>
                  <a:pt x="118872" y="39624"/>
                </a:lnTo>
                <a:lnTo>
                  <a:pt x="143255" y="45720"/>
                </a:lnTo>
                <a:lnTo>
                  <a:pt x="152400" y="51816"/>
                </a:lnTo>
                <a:lnTo>
                  <a:pt x="161543" y="54864"/>
                </a:lnTo>
                <a:lnTo>
                  <a:pt x="176784" y="70104"/>
                </a:lnTo>
                <a:lnTo>
                  <a:pt x="176784" y="335280"/>
                </a:lnTo>
                <a:lnTo>
                  <a:pt x="179831" y="341376"/>
                </a:lnTo>
                <a:lnTo>
                  <a:pt x="179831" y="344424"/>
                </a:lnTo>
                <a:lnTo>
                  <a:pt x="182879" y="350520"/>
                </a:lnTo>
                <a:lnTo>
                  <a:pt x="182879" y="353568"/>
                </a:lnTo>
                <a:lnTo>
                  <a:pt x="188975" y="359664"/>
                </a:lnTo>
                <a:lnTo>
                  <a:pt x="188975" y="362712"/>
                </a:lnTo>
                <a:lnTo>
                  <a:pt x="216408" y="381000"/>
                </a:lnTo>
                <a:lnTo>
                  <a:pt x="228600" y="387096"/>
                </a:lnTo>
                <a:lnTo>
                  <a:pt x="240791" y="390144"/>
                </a:lnTo>
                <a:lnTo>
                  <a:pt x="256031" y="396240"/>
                </a:lnTo>
                <a:lnTo>
                  <a:pt x="263651" y="397764"/>
                </a:lnTo>
                <a:lnTo>
                  <a:pt x="271272" y="396240"/>
                </a:lnTo>
                <a:lnTo>
                  <a:pt x="304800" y="390144"/>
                </a:lnTo>
                <a:lnTo>
                  <a:pt x="381000" y="384048"/>
                </a:lnTo>
                <a:lnTo>
                  <a:pt x="344424" y="384048"/>
                </a:lnTo>
                <a:lnTo>
                  <a:pt x="307848" y="381000"/>
                </a:lnTo>
                <a:lnTo>
                  <a:pt x="262127" y="371856"/>
                </a:lnTo>
                <a:lnTo>
                  <a:pt x="249936" y="365760"/>
                </a:lnTo>
                <a:lnTo>
                  <a:pt x="237743" y="362712"/>
                </a:lnTo>
                <a:lnTo>
                  <a:pt x="228600" y="359664"/>
                </a:lnTo>
                <a:lnTo>
                  <a:pt x="219455" y="353568"/>
                </a:lnTo>
                <a:lnTo>
                  <a:pt x="213360" y="350520"/>
                </a:lnTo>
                <a:lnTo>
                  <a:pt x="207263" y="344424"/>
                </a:lnTo>
                <a:lnTo>
                  <a:pt x="210312" y="344424"/>
                </a:lnTo>
                <a:lnTo>
                  <a:pt x="204215" y="338328"/>
                </a:lnTo>
                <a:lnTo>
                  <a:pt x="204215" y="73152"/>
                </a:lnTo>
                <a:lnTo>
                  <a:pt x="201167" y="67056"/>
                </a:lnTo>
                <a:lnTo>
                  <a:pt x="201167" y="64008"/>
                </a:lnTo>
                <a:lnTo>
                  <a:pt x="198120" y="57912"/>
                </a:lnTo>
                <a:lnTo>
                  <a:pt x="198120" y="54864"/>
                </a:lnTo>
                <a:lnTo>
                  <a:pt x="192024" y="48768"/>
                </a:lnTo>
                <a:lnTo>
                  <a:pt x="182879" y="42672"/>
                </a:lnTo>
                <a:lnTo>
                  <a:pt x="182879" y="39624"/>
                </a:lnTo>
                <a:lnTo>
                  <a:pt x="164591" y="27432"/>
                </a:lnTo>
                <a:lnTo>
                  <a:pt x="152400" y="21336"/>
                </a:lnTo>
                <a:lnTo>
                  <a:pt x="137160" y="18288"/>
                </a:lnTo>
                <a:lnTo>
                  <a:pt x="124967" y="12192"/>
                </a:lnTo>
                <a:lnTo>
                  <a:pt x="109727" y="9144"/>
                </a:lnTo>
                <a:lnTo>
                  <a:pt x="76200" y="3048"/>
                </a:lnTo>
                <a:lnTo>
                  <a:pt x="39624" y="0"/>
                </a:lnTo>
                <a:close/>
              </a:path>
              <a:path w="393700" h="798829">
                <a:moveTo>
                  <a:pt x="204215" y="335280"/>
                </a:moveTo>
                <a:lnTo>
                  <a:pt x="204215" y="338328"/>
                </a:lnTo>
                <a:lnTo>
                  <a:pt x="207263" y="341376"/>
                </a:lnTo>
                <a:lnTo>
                  <a:pt x="204215" y="335280"/>
                </a:lnTo>
                <a:close/>
              </a:path>
              <a:path w="393700" h="798829">
                <a:moveTo>
                  <a:pt x="173736" y="67056"/>
                </a:moveTo>
                <a:lnTo>
                  <a:pt x="176784" y="73152"/>
                </a:lnTo>
                <a:lnTo>
                  <a:pt x="176784" y="70104"/>
                </a:lnTo>
                <a:lnTo>
                  <a:pt x="173736" y="67056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62203" y="3400693"/>
            <a:ext cx="357909" cy="1248335"/>
          </a:xfrm>
          <a:custGeom>
            <a:avLst/>
            <a:gdLst/>
            <a:ahLst/>
            <a:cxnLst/>
            <a:rect l="l" t="t" r="r" b="b"/>
            <a:pathLst>
              <a:path w="393700" h="1414779">
                <a:moveTo>
                  <a:pt x="293478" y="707175"/>
                </a:moveTo>
                <a:lnTo>
                  <a:pt x="240791" y="728471"/>
                </a:lnTo>
                <a:lnTo>
                  <a:pt x="195072" y="768095"/>
                </a:lnTo>
                <a:lnTo>
                  <a:pt x="179831" y="807719"/>
                </a:lnTo>
                <a:lnTo>
                  <a:pt x="179831" y="810767"/>
                </a:lnTo>
                <a:lnTo>
                  <a:pt x="176784" y="822959"/>
                </a:lnTo>
                <a:lnTo>
                  <a:pt x="176784" y="1295399"/>
                </a:lnTo>
                <a:lnTo>
                  <a:pt x="170687" y="1313687"/>
                </a:lnTo>
                <a:lnTo>
                  <a:pt x="140208" y="1350264"/>
                </a:lnTo>
                <a:lnTo>
                  <a:pt x="70103" y="1380743"/>
                </a:lnTo>
                <a:lnTo>
                  <a:pt x="36575" y="1386839"/>
                </a:lnTo>
                <a:lnTo>
                  <a:pt x="18287" y="1386839"/>
                </a:lnTo>
                <a:lnTo>
                  <a:pt x="0" y="1389887"/>
                </a:lnTo>
                <a:lnTo>
                  <a:pt x="0" y="1414271"/>
                </a:lnTo>
                <a:lnTo>
                  <a:pt x="21336" y="1414271"/>
                </a:lnTo>
                <a:lnTo>
                  <a:pt x="39624" y="1411223"/>
                </a:lnTo>
                <a:lnTo>
                  <a:pt x="79248" y="1405127"/>
                </a:lnTo>
                <a:lnTo>
                  <a:pt x="112775" y="1392935"/>
                </a:lnTo>
                <a:lnTo>
                  <a:pt x="128015" y="1386839"/>
                </a:lnTo>
                <a:lnTo>
                  <a:pt x="140208" y="1377695"/>
                </a:lnTo>
                <a:lnTo>
                  <a:pt x="155448" y="1368552"/>
                </a:lnTo>
                <a:lnTo>
                  <a:pt x="167639" y="1359408"/>
                </a:lnTo>
                <a:lnTo>
                  <a:pt x="176784" y="1347215"/>
                </a:lnTo>
                <a:lnTo>
                  <a:pt x="185927" y="1338071"/>
                </a:lnTo>
                <a:lnTo>
                  <a:pt x="198120" y="1313687"/>
                </a:lnTo>
                <a:lnTo>
                  <a:pt x="198120" y="1310639"/>
                </a:lnTo>
                <a:lnTo>
                  <a:pt x="201167" y="1301495"/>
                </a:lnTo>
                <a:lnTo>
                  <a:pt x="201167" y="1298447"/>
                </a:lnTo>
                <a:lnTo>
                  <a:pt x="204215" y="1286255"/>
                </a:lnTo>
                <a:lnTo>
                  <a:pt x="204215" y="810767"/>
                </a:lnTo>
                <a:lnTo>
                  <a:pt x="204977" y="810767"/>
                </a:lnTo>
                <a:lnTo>
                  <a:pt x="207263" y="801623"/>
                </a:lnTo>
                <a:lnTo>
                  <a:pt x="208279" y="801623"/>
                </a:lnTo>
                <a:lnTo>
                  <a:pt x="210312" y="795527"/>
                </a:lnTo>
                <a:lnTo>
                  <a:pt x="222503" y="777239"/>
                </a:lnTo>
                <a:lnTo>
                  <a:pt x="240791" y="758951"/>
                </a:lnTo>
                <a:lnTo>
                  <a:pt x="252984" y="752855"/>
                </a:lnTo>
                <a:lnTo>
                  <a:pt x="265175" y="743711"/>
                </a:lnTo>
                <a:lnTo>
                  <a:pt x="277367" y="737615"/>
                </a:lnTo>
                <a:lnTo>
                  <a:pt x="307848" y="728471"/>
                </a:lnTo>
                <a:lnTo>
                  <a:pt x="362712" y="719327"/>
                </a:lnTo>
                <a:lnTo>
                  <a:pt x="359663" y="719327"/>
                </a:lnTo>
                <a:lnTo>
                  <a:pt x="341375" y="716279"/>
                </a:lnTo>
                <a:lnTo>
                  <a:pt x="301751" y="710183"/>
                </a:lnTo>
                <a:lnTo>
                  <a:pt x="293478" y="707175"/>
                </a:lnTo>
                <a:close/>
              </a:path>
              <a:path w="393700" h="1414779">
                <a:moveTo>
                  <a:pt x="204977" y="810767"/>
                </a:moveTo>
                <a:lnTo>
                  <a:pt x="204215" y="810767"/>
                </a:lnTo>
                <a:lnTo>
                  <a:pt x="204215" y="813815"/>
                </a:lnTo>
                <a:lnTo>
                  <a:pt x="204977" y="810767"/>
                </a:lnTo>
                <a:close/>
              </a:path>
              <a:path w="393700" h="1414779">
                <a:moveTo>
                  <a:pt x="208279" y="801623"/>
                </a:moveTo>
                <a:lnTo>
                  <a:pt x="207263" y="801623"/>
                </a:lnTo>
                <a:lnTo>
                  <a:pt x="207263" y="804671"/>
                </a:lnTo>
                <a:lnTo>
                  <a:pt x="208279" y="801623"/>
                </a:lnTo>
                <a:close/>
              </a:path>
              <a:path w="393700" h="1414779">
                <a:moveTo>
                  <a:pt x="381000" y="694943"/>
                </a:moveTo>
                <a:lnTo>
                  <a:pt x="341375" y="694943"/>
                </a:lnTo>
                <a:lnTo>
                  <a:pt x="304800" y="704087"/>
                </a:lnTo>
                <a:lnTo>
                  <a:pt x="293478" y="707175"/>
                </a:lnTo>
                <a:lnTo>
                  <a:pt x="301751" y="710183"/>
                </a:lnTo>
                <a:lnTo>
                  <a:pt x="341375" y="716279"/>
                </a:lnTo>
                <a:lnTo>
                  <a:pt x="359663" y="719327"/>
                </a:lnTo>
                <a:lnTo>
                  <a:pt x="381000" y="719327"/>
                </a:lnTo>
                <a:lnTo>
                  <a:pt x="381000" y="694943"/>
                </a:lnTo>
                <a:close/>
              </a:path>
              <a:path w="393700" h="1414779">
                <a:moveTo>
                  <a:pt x="387096" y="694943"/>
                </a:moveTo>
                <a:lnTo>
                  <a:pt x="381000" y="694943"/>
                </a:lnTo>
                <a:lnTo>
                  <a:pt x="381000" y="719327"/>
                </a:lnTo>
                <a:lnTo>
                  <a:pt x="387096" y="719327"/>
                </a:lnTo>
                <a:lnTo>
                  <a:pt x="393191" y="713231"/>
                </a:lnTo>
                <a:lnTo>
                  <a:pt x="393191" y="701039"/>
                </a:lnTo>
                <a:lnTo>
                  <a:pt x="387096" y="694943"/>
                </a:lnTo>
                <a:close/>
              </a:path>
              <a:path w="393700" h="1414779">
                <a:moveTo>
                  <a:pt x="201167" y="115824"/>
                </a:moveTo>
                <a:lnTo>
                  <a:pt x="176784" y="115824"/>
                </a:lnTo>
                <a:lnTo>
                  <a:pt x="176784" y="591311"/>
                </a:lnTo>
                <a:lnTo>
                  <a:pt x="179831" y="603503"/>
                </a:lnTo>
                <a:lnTo>
                  <a:pt x="179831" y="606551"/>
                </a:lnTo>
                <a:lnTo>
                  <a:pt x="204215" y="655319"/>
                </a:lnTo>
                <a:lnTo>
                  <a:pt x="237743" y="682751"/>
                </a:lnTo>
                <a:lnTo>
                  <a:pt x="293478" y="707175"/>
                </a:lnTo>
                <a:lnTo>
                  <a:pt x="304800" y="704087"/>
                </a:lnTo>
                <a:lnTo>
                  <a:pt x="341375" y="694943"/>
                </a:lnTo>
                <a:lnTo>
                  <a:pt x="362712" y="694943"/>
                </a:lnTo>
                <a:lnTo>
                  <a:pt x="344424" y="691895"/>
                </a:lnTo>
                <a:lnTo>
                  <a:pt x="310896" y="685799"/>
                </a:lnTo>
                <a:lnTo>
                  <a:pt x="280415" y="676655"/>
                </a:lnTo>
                <a:lnTo>
                  <a:pt x="265175" y="670559"/>
                </a:lnTo>
                <a:lnTo>
                  <a:pt x="252984" y="661415"/>
                </a:lnTo>
                <a:lnTo>
                  <a:pt x="240791" y="655319"/>
                </a:lnTo>
                <a:lnTo>
                  <a:pt x="222503" y="637031"/>
                </a:lnTo>
                <a:lnTo>
                  <a:pt x="216408" y="627887"/>
                </a:lnTo>
                <a:lnTo>
                  <a:pt x="210312" y="621791"/>
                </a:lnTo>
                <a:lnTo>
                  <a:pt x="208025" y="612647"/>
                </a:lnTo>
                <a:lnTo>
                  <a:pt x="207263" y="612647"/>
                </a:lnTo>
                <a:lnTo>
                  <a:pt x="204215" y="600455"/>
                </a:lnTo>
                <a:lnTo>
                  <a:pt x="204215" y="128015"/>
                </a:lnTo>
                <a:lnTo>
                  <a:pt x="201167" y="115824"/>
                </a:lnTo>
                <a:close/>
              </a:path>
              <a:path w="393700" h="1414779">
                <a:moveTo>
                  <a:pt x="207263" y="609599"/>
                </a:moveTo>
                <a:lnTo>
                  <a:pt x="207263" y="612647"/>
                </a:lnTo>
                <a:lnTo>
                  <a:pt x="208025" y="612647"/>
                </a:lnTo>
                <a:lnTo>
                  <a:pt x="207263" y="609599"/>
                </a:lnTo>
                <a:close/>
              </a:path>
              <a:path w="393700" h="1414779">
                <a:moveTo>
                  <a:pt x="199643" y="106679"/>
                </a:moveTo>
                <a:lnTo>
                  <a:pt x="173736" y="106679"/>
                </a:lnTo>
                <a:lnTo>
                  <a:pt x="176784" y="118871"/>
                </a:lnTo>
                <a:lnTo>
                  <a:pt x="176784" y="115824"/>
                </a:lnTo>
                <a:lnTo>
                  <a:pt x="201167" y="115824"/>
                </a:lnTo>
                <a:lnTo>
                  <a:pt x="201167" y="112775"/>
                </a:lnTo>
                <a:lnTo>
                  <a:pt x="199643" y="106679"/>
                </a:lnTo>
                <a:close/>
              </a:path>
              <a:path w="393700" h="1414779">
                <a:moveTo>
                  <a:pt x="192024" y="88391"/>
                </a:moveTo>
                <a:lnTo>
                  <a:pt x="164591" y="88391"/>
                </a:lnTo>
                <a:lnTo>
                  <a:pt x="170687" y="100583"/>
                </a:lnTo>
                <a:lnTo>
                  <a:pt x="173736" y="109727"/>
                </a:lnTo>
                <a:lnTo>
                  <a:pt x="173736" y="106679"/>
                </a:lnTo>
                <a:lnTo>
                  <a:pt x="199643" y="106679"/>
                </a:lnTo>
                <a:lnTo>
                  <a:pt x="198120" y="100583"/>
                </a:lnTo>
                <a:lnTo>
                  <a:pt x="192024" y="88391"/>
                </a:lnTo>
                <a:close/>
              </a:path>
              <a:path w="393700" h="1414779">
                <a:moveTo>
                  <a:pt x="18287" y="0"/>
                </a:moveTo>
                <a:lnTo>
                  <a:pt x="0" y="0"/>
                </a:lnTo>
                <a:lnTo>
                  <a:pt x="0" y="24383"/>
                </a:lnTo>
                <a:lnTo>
                  <a:pt x="18287" y="24383"/>
                </a:lnTo>
                <a:lnTo>
                  <a:pt x="73151" y="33527"/>
                </a:lnTo>
                <a:lnTo>
                  <a:pt x="103631" y="42671"/>
                </a:lnTo>
                <a:lnTo>
                  <a:pt x="115824" y="48767"/>
                </a:lnTo>
                <a:lnTo>
                  <a:pt x="128015" y="57912"/>
                </a:lnTo>
                <a:lnTo>
                  <a:pt x="140208" y="64007"/>
                </a:lnTo>
                <a:lnTo>
                  <a:pt x="158496" y="82295"/>
                </a:lnTo>
                <a:lnTo>
                  <a:pt x="164591" y="91439"/>
                </a:lnTo>
                <a:lnTo>
                  <a:pt x="164591" y="88391"/>
                </a:lnTo>
                <a:lnTo>
                  <a:pt x="192024" y="88391"/>
                </a:lnTo>
                <a:lnTo>
                  <a:pt x="185927" y="76200"/>
                </a:lnTo>
                <a:lnTo>
                  <a:pt x="176784" y="64007"/>
                </a:lnTo>
                <a:lnTo>
                  <a:pt x="164591" y="54863"/>
                </a:lnTo>
                <a:lnTo>
                  <a:pt x="155448" y="42671"/>
                </a:lnTo>
                <a:lnTo>
                  <a:pt x="140208" y="33527"/>
                </a:lnTo>
                <a:lnTo>
                  <a:pt x="109727" y="21336"/>
                </a:lnTo>
                <a:lnTo>
                  <a:pt x="76200" y="9143"/>
                </a:lnTo>
                <a:lnTo>
                  <a:pt x="39624" y="3047"/>
                </a:lnTo>
                <a:lnTo>
                  <a:pt x="18287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0554" y="3657600"/>
            <a:ext cx="157537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200" dirty="0">
                <a:latin typeface="Calibri" panose="020F0502020204030204" pitchFamily="34" charset="0"/>
                <a:cs typeface="Arial"/>
              </a:rPr>
              <a:t>Low</a:t>
            </a:r>
            <a:r>
              <a:rPr sz="2200" spc="-27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sz="2200" spc="-27" dirty="0" smtClean="0">
                <a:latin typeface="Calibri" panose="020F0502020204030204" pitchFamily="34" charset="0"/>
                <a:cs typeface="Arial"/>
              </a:rPr>
              <a:t/>
            </a:r>
            <a:br>
              <a:rPr lang="en-US" sz="2200" spc="-27" dirty="0" smtClean="0">
                <a:latin typeface="Calibri" panose="020F0502020204030204" pitchFamily="34" charset="0"/>
                <a:cs typeface="Arial"/>
              </a:rPr>
            </a:br>
            <a:r>
              <a:rPr sz="2200" dirty="0" smtClean="0">
                <a:latin typeface="Calibri" panose="020F0502020204030204" pitchFamily="34" charset="0"/>
                <a:cs typeface="Arial"/>
              </a:rPr>
              <a:t>Support</a:t>
            </a:r>
            <a:endParaRPr sz="22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8207" y="4713218"/>
            <a:ext cx="163772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200" dirty="0">
                <a:latin typeface="Calibri" panose="020F0502020204030204" pitchFamily="34" charset="0"/>
                <a:cs typeface="Arial"/>
              </a:rPr>
              <a:t>Hi</a:t>
            </a:r>
            <a:r>
              <a:rPr sz="2200" spc="-22" dirty="0">
                <a:latin typeface="Calibri" panose="020F0502020204030204" pitchFamily="34" charset="0"/>
                <a:cs typeface="Arial"/>
              </a:rPr>
              <a:t>g</a:t>
            </a:r>
            <a:r>
              <a:rPr sz="2200" dirty="0">
                <a:latin typeface="Calibri" panose="020F0502020204030204" pitchFamily="34" charset="0"/>
                <a:cs typeface="Arial"/>
              </a:rPr>
              <a:t>h </a:t>
            </a:r>
            <a:r>
              <a:rPr lang="en-US" sz="2200" dirty="0" smtClean="0">
                <a:latin typeface="Calibri" panose="020F0502020204030204" pitchFamily="34" charset="0"/>
                <a:cs typeface="Arial"/>
              </a:rPr>
              <a:t/>
            </a:r>
            <a:br>
              <a:rPr lang="en-US" sz="2200" dirty="0" smtClean="0">
                <a:latin typeface="Calibri" panose="020F0502020204030204" pitchFamily="34" charset="0"/>
                <a:cs typeface="Arial"/>
              </a:rPr>
            </a:br>
            <a:r>
              <a:rPr sz="2200" dirty="0" smtClean="0">
                <a:latin typeface="Calibri" panose="020F0502020204030204" pitchFamily="34" charset="0"/>
                <a:cs typeface="Arial"/>
              </a:rPr>
              <a:t>Support</a:t>
            </a:r>
            <a:endParaRPr sz="22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2" name="Picture 2" descr="https://encrypted-tbn3.gstatic.com/images?q=tbn:ANd9GcRw874cz2gUzWytwn2FZ1UTJNOWunIxPhcsOm8dygTJG1-W59_t"/>
          <p:cNvPicPr>
            <a:picLocks noChangeAspect="1" noChangeArrowheads="1"/>
          </p:cNvPicPr>
          <p:nvPr/>
        </p:nvPicPr>
        <p:blipFill>
          <a:blip r:embed="rId4"/>
          <a:srcRect l="22400"/>
          <a:stretch>
            <a:fillRect/>
          </a:stretch>
        </p:blipFill>
        <p:spPr bwMode="auto">
          <a:xfrm>
            <a:off x="6677543" y="2135729"/>
            <a:ext cx="2099107" cy="167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304800"/>
            <a:ext cx="82296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873" marR="4559" indent="-241046"/>
            <a:r>
              <a:rPr sz="3200" b="1" spc="9" dirty="0">
                <a:latin typeface="Calibri" panose="020F0502020204030204" pitchFamily="34" charset="0"/>
                <a:cs typeface="Arial"/>
              </a:rPr>
              <a:t>I</a:t>
            </a:r>
            <a:r>
              <a:rPr sz="3200" b="1" spc="-4" dirty="0">
                <a:latin typeface="Calibri" panose="020F0502020204030204" pitchFamily="34" charset="0"/>
                <a:cs typeface="Arial"/>
              </a:rPr>
              <a:t>C</a:t>
            </a:r>
            <a:r>
              <a:rPr sz="3200" b="1" dirty="0">
                <a:latin typeface="Calibri" panose="020F0502020204030204" pitchFamily="34" charset="0"/>
                <a:cs typeface="Arial"/>
              </a:rPr>
              <a:t>U</a:t>
            </a:r>
            <a:r>
              <a:rPr sz="3200" b="1" spc="-54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sz="3200" b="1" spc="-4" dirty="0" smtClean="0">
                <a:latin typeface="Calibri" panose="020F0502020204030204" pitchFamily="34" charset="0"/>
                <a:cs typeface="Arial"/>
              </a:rPr>
              <a:t>A</a:t>
            </a:r>
            <a:r>
              <a:rPr sz="3200" b="1" spc="-4" dirty="0" smtClean="0">
                <a:latin typeface="Calibri" panose="020F0502020204030204" pitchFamily="34" charset="0"/>
                <a:cs typeface="Arial"/>
              </a:rPr>
              <a:t>dmiss</a:t>
            </a:r>
            <a:r>
              <a:rPr sz="3200" b="1" spc="4" dirty="0" smtClean="0">
                <a:latin typeface="Calibri" panose="020F0502020204030204" pitchFamily="34" charset="0"/>
                <a:cs typeface="Arial"/>
              </a:rPr>
              <a:t>i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ons</a:t>
            </a:r>
            <a:r>
              <a:rPr sz="3200" b="1" spc="-13" dirty="0" smtClean="0">
                <a:latin typeface="Calibri" panose="020F0502020204030204" pitchFamily="34" charset="0"/>
                <a:cs typeface="Arial"/>
              </a:rPr>
              <a:t>/</a:t>
            </a:r>
            <a:r>
              <a:rPr lang="en-US" sz="3200" b="1" dirty="0" smtClean="0">
                <a:latin typeface="Calibri" panose="020F0502020204030204" pitchFamily="34" charset="0"/>
                <a:cs typeface="Arial"/>
              </a:rPr>
              <a:t>D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eaths</a:t>
            </a:r>
            <a:r>
              <a:rPr sz="3200" b="1" spc="-18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US" sz="3200" b="1" spc="9" dirty="0" smtClean="0">
                <a:latin typeface="Calibri" panose="020F0502020204030204" pitchFamily="34" charset="0"/>
                <a:cs typeface="Arial"/>
              </a:rPr>
              <a:t>I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n</a:t>
            </a:r>
            <a:r>
              <a:rPr sz="3200" b="1" spc="-22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Arial"/>
              </a:rPr>
              <a:t>T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he</a:t>
            </a:r>
            <a:r>
              <a:rPr sz="3200" b="1" spc="-22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US" sz="3200" b="1" spc="9" dirty="0" smtClean="0">
                <a:latin typeface="Calibri" panose="020F0502020204030204" pitchFamily="34" charset="0"/>
                <a:cs typeface="Arial"/>
              </a:rPr>
              <a:t>L</a:t>
            </a:r>
            <a:r>
              <a:rPr sz="3200" b="1" spc="-4" dirty="0" smtClean="0">
                <a:latin typeface="Calibri" panose="020F0502020204030204" pitchFamily="34" charset="0"/>
                <a:cs typeface="Arial"/>
              </a:rPr>
              <a:t>as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t</a:t>
            </a:r>
            <a:r>
              <a:rPr sz="3200" b="1" spc="-13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US" sz="3200" b="1" spc="63" dirty="0" smtClean="0">
                <a:latin typeface="Calibri" panose="020F0502020204030204" pitchFamily="34" charset="0"/>
                <a:cs typeface="Arial"/>
              </a:rPr>
              <a:t>W</a:t>
            </a:r>
            <a:r>
              <a:rPr sz="3200" b="1" spc="-4" dirty="0" smtClean="0">
                <a:latin typeface="Calibri" panose="020F0502020204030204" pitchFamily="34" charset="0"/>
                <a:cs typeface="Arial"/>
              </a:rPr>
              <a:t>ee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k</a:t>
            </a:r>
            <a:r>
              <a:rPr sz="3200" b="1" spc="-58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Arial"/>
              </a:rPr>
              <a:t>O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f</a:t>
            </a:r>
            <a:r>
              <a:rPr sz="3200" b="1" spc="-22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US" sz="3200" b="1" spc="9" dirty="0" smtClean="0">
                <a:latin typeface="Calibri" panose="020F0502020204030204" pitchFamily="34" charset="0"/>
                <a:cs typeface="Arial"/>
              </a:rPr>
              <a:t>L</a:t>
            </a:r>
            <a:r>
              <a:rPr sz="3200" b="1" spc="9" dirty="0" smtClean="0">
                <a:latin typeface="Calibri" panose="020F0502020204030204" pitchFamily="34" charset="0"/>
                <a:cs typeface="Arial"/>
              </a:rPr>
              <a:t>i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fe </a:t>
            </a:r>
            <a:r>
              <a:rPr lang="en-US" sz="3200" b="1" dirty="0" smtClean="0">
                <a:latin typeface="Calibri" panose="020F0502020204030204" pitchFamily="34" charset="0"/>
                <a:cs typeface="Arial"/>
              </a:rPr>
              <a:t>B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y</a:t>
            </a:r>
            <a:r>
              <a:rPr sz="3200" b="1" spc="-22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US" sz="3200" b="1" spc="-4" dirty="0" smtClean="0">
                <a:latin typeface="Calibri" panose="020F0502020204030204" pitchFamily="34" charset="0"/>
                <a:cs typeface="Arial"/>
              </a:rPr>
              <a:t>S</a:t>
            </a:r>
            <a:r>
              <a:rPr sz="3200" b="1" spc="-4" dirty="0" smtClean="0">
                <a:latin typeface="Calibri" panose="020F0502020204030204" pitchFamily="34" charset="0"/>
                <a:cs typeface="Arial"/>
              </a:rPr>
              <a:t>pi</a:t>
            </a:r>
            <a:r>
              <a:rPr sz="3200" b="1" spc="9" dirty="0" smtClean="0">
                <a:latin typeface="Calibri" panose="020F0502020204030204" pitchFamily="34" charset="0"/>
                <a:cs typeface="Arial"/>
              </a:rPr>
              <a:t>ri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tual</a:t>
            </a:r>
            <a:r>
              <a:rPr sz="3200" b="1" spc="-54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US" sz="3200" b="1" spc="-4" dirty="0" smtClean="0">
                <a:latin typeface="Calibri" panose="020F0502020204030204" pitchFamily="34" charset="0"/>
                <a:cs typeface="Arial"/>
              </a:rPr>
              <a:t>C</a:t>
            </a:r>
            <a:r>
              <a:rPr sz="3200" b="1" spc="-4" dirty="0" smtClean="0">
                <a:latin typeface="Calibri" panose="020F0502020204030204" pitchFamily="34" charset="0"/>
                <a:cs typeface="Arial"/>
              </a:rPr>
              <a:t>a</a:t>
            </a:r>
            <a:r>
              <a:rPr sz="3200" b="1" spc="4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e</a:t>
            </a:r>
            <a:r>
              <a:rPr sz="3200" b="1" spc="-13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Arial"/>
              </a:rPr>
              <a:t>F</a:t>
            </a:r>
            <a:r>
              <a:rPr sz="3200" b="1" spc="9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om</a:t>
            </a:r>
            <a:r>
              <a:rPr sz="3200" b="1" spc="-22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Arial"/>
              </a:rPr>
              <a:t>T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he </a:t>
            </a:r>
            <a:r>
              <a:rPr lang="en-US" sz="3200" b="1" dirty="0" smtClean="0">
                <a:latin typeface="Calibri" panose="020F0502020204030204" pitchFamily="34" charset="0"/>
                <a:cs typeface="Arial"/>
              </a:rPr>
              <a:t>H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ea</a:t>
            </a:r>
            <a:r>
              <a:rPr sz="3200" b="1" spc="-4" dirty="0" smtClean="0">
                <a:latin typeface="Calibri" panose="020F0502020204030204" pitchFamily="34" charset="0"/>
                <a:cs typeface="Arial"/>
              </a:rPr>
              <a:t>l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th</a:t>
            </a:r>
            <a:r>
              <a:rPr sz="3200" b="1" spc="-22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US" sz="3200" b="1" spc="-4" dirty="0" smtClean="0">
                <a:latin typeface="Calibri" panose="020F0502020204030204" pitchFamily="34" charset="0"/>
                <a:cs typeface="Arial"/>
              </a:rPr>
              <a:t>C</a:t>
            </a:r>
            <a:r>
              <a:rPr sz="3200" b="1" spc="-4" dirty="0" smtClean="0">
                <a:latin typeface="Calibri" panose="020F0502020204030204" pitchFamily="34" charset="0"/>
                <a:cs typeface="Arial"/>
              </a:rPr>
              <a:t>a</a:t>
            </a:r>
            <a:r>
              <a:rPr sz="3200" b="1" spc="4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e</a:t>
            </a:r>
            <a:r>
              <a:rPr sz="3200" b="1" spc="-13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Arial"/>
              </a:rPr>
              <a:t>T</a:t>
            </a:r>
            <a:r>
              <a:rPr sz="3200" b="1" dirty="0" smtClean="0">
                <a:latin typeface="Calibri" panose="020F0502020204030204" pitchFamily="34" charset="0"/>
                <a:cs typeface="Arial"/>
              </a:rPr>
              <a:t>eam</a:t>
            </a:r>
            <a:endParaRPr sz="32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9800" y="2180115"/>
            <a:ext cx="430887" cy="238573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76721" marR="4559" indent="-965894" algn="ctr"/>
            <a:r>
              <a:rPr sz="1400" b="1" dirty="0">
                <a:latin typeface="Calibri" panose="020F0502020204030204" pitchFamily="34" charset="0"/>
                <a:cs typeface="Arial"/>
              </a:rPr>
              <a:t>Adjusted Rates of</a:t>
            </a:r>
            <a:r>
              <a:rPr sz="1400" b="1" spc="-18" dirty="0">
                <a:latin typeface="Calibri" panose="020F0502020204030204" pitchFamily="34" charset="0"/>
                <a:cs typeface="Arial"/>
              </a:rPr>
              <a:t> </a:t>
            </a:r>
            <a:r>
              <a:rPr sz="1400" b="1" dirty="0" smtClean="0">
                <a:latin typeface="Calibri" panose="020F0502020204030204" pitchFamily="34" charset="0"/>
                <a:cs typeface="Arial"/>
              </a:rPr>
              <a:t>ICU</a:t>
            </a:r>
            <a:r>
              <a:rPr lang="en-US" sz="1400" b="1" dirty="0" smtClean="0">
                <a:latin typeface="Calibri" panose="020F0502020204030204" pitchFamily="34" charset="0"/>
                <a:cs typeface="Arial"/>
              </a:rPr>
              <a:t> stay</a:t>
            </a:r>
          </a:p>
          <a:p>
            <a:pPr marL="976721" marR="4559" indent="-965894" algn="ctr"/>
            <a:r>
              <a:rPr lang="en-US" sz="1400" b="1" dirty="0" smtClean="0">
                <a:latin typeface="Calibri" panose="020F0502020204030204" pitchFamily="34" charset="0"/>
                <a:cs typeface="Arial"/>
              </a:rPr>
              <a:t>in</a:t>
            </a:r>
            <a:r>
              <a:rPr sz="1400" b="1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1400" b="1" dirty="0">
                <a:latin typeface="Calibri" panose="020F0502020204030204" pitchFamily="34" charset="0"/>
                <a:cs typeface="Arial"/>
              </a:rPr>
              <a:t>last week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43200" y="5410200"/>
            <a:ext cx="990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319" marR="4559" indent="-183491" algn="ctr"/>
            <a:r>
              <a:rPr sz="1200" b="1" spc="-153" dirty="0">
                <a:latin typeface="Calibri" panose="020F0502020204030204" pitchFamily="34" charset="0"/>
                <a:cs typeface="Arial"/>
              </a:rPr>
              <a:t>T</a:t>
            </a:r>
            <a:r>
              <a:rPr sz="1200" b="1" dirty="0">
                <a:latin typeface="Calibri" panose="020F0502020204030204" pitchFamily="34" charset="0"/>
                <a:cs typeface="Arial"/>
              </a:rPr>
              <a:t>otal</a:t>
            </a:r>
            <a:r>
              <a:rPr sz="1200" b="1" spc="-58" dirty="0">
                <a:latin typeface="Calibri" panose="020F0502020204030204" pitchFamily="34" charset="0"/>
                <a:cs typeface="Arial"/>
              </a:rPr>
              <a:t> </a:t>
            </a:r>
            <a:r>
              <a:rPr sz="1200" b="1" dirty="0" smtClean="0">
                <a:latin typeface="Calibri" panose="020F0502020204030204" pitchFamily="34" charset="0"/>
                <a:cs typeface="Arial"/>
              </a:rPr>
              <a:t>Sa</a:t>
            </a:r>
            <a:r>
              <a:rPr sz="1200" b="1" spc="27" dirty="0" smtClean="0">
                <a:latin typeface="Calibri" panose="020F0502020204030204" pitchFamily="34" charset="0"/>
                <a:cs typeface="Arial"/>
              </a:rPr>
              <a:t>m</a:t>
            </a:r>
            <a:r>
              <a:rPr sz="1200" b="1" dirty="0" smtClean="0">
                <a:latin typeface="Calibri" panose="020F0502020204030204" pitchFamily="34" charset="0"/>
                <a:cs typeface="Arial"/>
              </a:rPr>
              <a:t>ple</a:t>
            </a:r>
            <a:endParaRPr lang="en-US" sz="1200" b="1" dirty="0" smtClean="0">
              <a:latin typeface="Calibri" panose="020F0502020204030204" pitchFamily="34" charset="0"/>
              <a:cs typeface="Arial"/>
            </a:endParaRPr>
          </a:p>
          <a:p>
            <a:pPr marL="194319" marR="4559" indent="-183491" algn="ctr"/>
            <a:r>
              <a:rPr sz="1200" b="1" spc="-9" dirty="0" smtClean="0">
                <a:latin typeface="Calibri" panose="020F0502020204030204" pitchFamily="34" charset="0"/>
                <a:cs typeface="Arial"/>
              </a:rPr>
              <a:t>(</a:t>
            </a:r>
            <a:r>
              <a:rPr sz="1200" b="1" dirty="0">
                <a:latin typeface="Calibri" panose="020F0502020204030204" pitchFamily="34" charset="0"/>
                <a:cs typeface="Arial"/>
              </a:rPr>
              <a:t>n</a:t>
            </a:r>
            <a:r>
              <a:rPr sz="1200" b="1" spc="-18" dirty="0">
                <a:latin typeface="Calibri" panose="020F0502020204030204" pitchFamily="34" charset="0"/>
                <a:cs typeface="Arial"/>
              </a:rPr>
              <a:t> </a:t>
            </a:r>
            <a:r>
              <a:rPr sz="1200" b="1" dirty="0">
                <a:latin typeface="Calibri" panose="020F0502020204030204" pitchFamily="34" charset="0"/>
                <a:cs typeface="Arial"/>
              </a:rPr>
              <a:t>=</a:t>
            </a:r>
            <a:r>
              <a:rPr sz="1200" b="1" spc="4" dirty="0">
                <a:latin typeface="Calibri" panose="020F0502020204030204" pitchFamily="34" charset="0"/>
                <a:cs typeface="Arial"/>
              </a:rPr>
              <a:t> </a:t>
            </a:r>
            <a:r>
              <a:rPr sz="1200" b="1" dirty="0">
                <a:latin typeface="Calibri" panose="020F0502020204030204" pitchFamily="34" charset="0"/>
                <a:cs typeface="Arial"/>
              </a:rPr>
              <a:t>303)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52298" y="5410200"/>
            <a:ext cx="108700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117" marR="4559" indent="-153289" algn="ctr"/>
            <a:r>
              <a:rPr sz="1200" b="1" dirty="0" smtClean="0">
                <a:latin typeface="Calibri" panose="020F0502020204030204" pitchFamily="34" charset="0"/>
                <a:cs typeface="Arial"/>
              </a:rPr>
              <a:t>Ra</a:t>
            </a:r>
            <a:r>
              <a:rPr sz="1200" b="1" spc="-4" dirty="0" smtClean="0">
                <a:latin typeface="Calibri" panose="020F0502020204030204" pitchFamily="34" charset="0"/>
                <a:cs typeface="Arial"/>
              </a:rPr>
              <a:t>c</a:t>
            </a:r>
            <a:r>
              <a:rPr sz="1200" b="1" dirty="0" smtClean="0">
                <a:latin typeface="Calibri" panose="020F0502020204030204" pitchFamily="34" charset="0"/>
                <a:cs typeface="Arial"/>
              </a:rPr>
              <a:t>ial</a:t>
            </a:r>
            <a:r>
              <a:rPr sz="1200" b="1" spc="4" dirty="0" smtClean="0">
                <a:latin typeface="Calibri" panose="020F0502020204030204" pitchFamily="34" charset="0"/>
                <a:cs typeface="Arial"/>
              </a:rPr>
              <a:t>/</a:t>
            </a:r>
            <a:r>
              <a:rPr sz="1200" b="1" dirty="0" smtClean="0">
                <a:latin typeface="Calibri" panose="020F0502020204030204" pitchFamily="34" charset="0"/>
                <a:cs typeface="Arial"/>
              </a:rPr>
              <a:t>ethnic</a:t>
            </a:r>
            <a:endParaRPr lang="en-US" sz="1200" b="1" dirty="0" smtClean="0">
              <a:latin typeface="Calibri" panose="020F0502020204030204" pitchFamily="34" charset="0"/>
              <a:cs typeface="Arial"/>
            </a:endParaRPr>
          </a:p>
          <a:p>
            <a:pPr marL="164117" marR="4559" indent="-153289" algn="ctr"/>
            <a:r>
              <a:rPr sz="1200" b="1" spc="-18" dirty="0" smtClean="0">
                <a:latin typeface="Calibri" panose="020F0502020204030204" pitchFamily="34" charset="0"/>
                <a:cs typeface="Arial"/>
              </a:rPr>
              <a:t>M</a:t>
            </a:r>
            <a:r>
              <a:rPr sz="1200" b="1" dirty="0" smtClean="0">
                <a:latin typeface="Calibri" panose="020F0502020204030204" pitchFamily="34" charset="0"/>
                <a:cs typeface="Arial"/>
              </a:rPr>
              <a:t>ino</a:t>
            </a:r>
            <a:r>
              <a:rPr sz="1200" b="1" spc="-18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sz="1200" b="1" dirty="0" smtClean="0">
                <a:latin typeface="Calibri" panose="020F0502020204030204" pitchFamily="34" charset="0"/>
                <a:cs typeface="Arial"/>
              </a:rPr>
              <a:t>i</a:t>
            </a:r>
            <a:r>
              <a:rPr sz="1200" b="1" spc="9" dirty="0" smtClean="0">
                <a:latin typeface="Calibri" panose="020F0502020204030204" pitchFamily="34" charset="0"/>
                <a:cs typeface="Arial"/>
              </a:rPr>
              <a:t>t</a:t>
            </a:r>
            <a:r>
              <a:rPr sz="1200" b="1" dirty="0" smtClean="0">
                <a:latin typeface="Calibri" panose="020F0502020204030204" pitchFamily="34" charset="0"/>
                <a:cs typeface="Arial"/>
              </a:rPr>
              <a:t>ies</a:t>
            </a:r>
            <a:endParaRPr lang="en-US" sz="1200" b="1" dirty="0" smtClean="0">
              <a:latin typeface="Calibri" panose="020F0502020204030204" pitchFamily="34" charset="0"/>
              <a:cs typeface="Arial"/>
            </a:endParaRPr>
          </a:p>
          <a:p>
            <a:pPr marL="164117" marR="4559" indent="-153289" algn="ctr"/>
            <a:r>
              <a:rPr sz="1200" b="1" spc="-9" dirty="0" smtClean="0">
                <a:latin typeface="Calibri" panose="020F0502020204030204" pitchFamily="34" charset="0"/>
                <a:cs typeface="Arial"/>
              </a:rPr>
              <a:t>(</a:t>
            </a:r>
            <a:r>
              <a:rPr sz="1200" b="1" dirty="0">
                <a:latin typeface="Calibri" panose="020F0502020204030204" pitchFamily="34" charset="0"/>
                <a:cs typeface="Arial"/>
              </a:rPr>
              <a:t>n</a:t>
            </a:r>
            <a:r>
              <a:rPr sz="1200" b="1" spc="-18" dirty="0">
                <a:latin typeface="Calibri" panose="020F0502020204030204" pitchFamily="34" charset="0"/>
                <a:cs typeface="Arial"/>
              </a:rPr>
              <a:t> </a:t>
            </a:r>
            <a:r>
              <a:rPr sz="1200" b="1" dirty="0">
                <a:latin typeface="Calibri" panose="020F0502020204030204" pitchFamily="34" charset="0"/>
                <a:cs typeface="Arial"/>
              </a:rPr>
              <a:t>=</a:t>
            </a:r>
            <a:r>
              <a:rPr sz="1200" b="1" spc="4" dirty="0">
                <a:latin typeface="Calibri" panose="020F0502020204030204" pitchFamily="34" charset="0"/>
                <a:cs typeface="Arial"/>
              </a:rPr>
              <a:t> </a:t>
            </a:r>
            <a:r>
              <a:rPr sz="1200" b="1" spc="-117" dirty="0">
                <a:latin typeface="Calibri" panose="020F0502020204030204" pitchFamily="34" charset="0"/>
                <a:cs typeface="Arial"/>
              </a:rPr>
              <a:t>1</a:t>
            </a:r>
            <a:r>
              <a:rPr sz="1200" b="1" dirty="0">
                <a:latin typeface="Calibri" panose="020F0502020204030204" pitchFamily="34" charset="0"/>
                <a:cs typeface="Arial"/>
              </a:rPr>
              <a:t>18)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57800" y="5410200"/>
            <a:ext cx="1143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 indent="2279" algn="ctr"/>
            <a:r>
              <a:rPr sz="1200" b="1" dirty="0">
                <a:latin typeface="Calibri" panose="020F0502020204030204" pitchFamily="34" charset="0"/>
                <a:cs typeface="Arial"/>
              </a:rPr>
              <a:t>High</a:t>
            </a:r>
            <a:r>
              <a:rPr sz="1200" b="1" spc="-49" dirty="0">
                <a:latin typeface="Calibri" panose="020F0502020204030204" pitchFamily="34" charset="0"/>
                <a:cs typeface="Arial"/>
              </a:rPr>
              <a:t> </a:t>
            </a:r>
            <a:r>
              <a:rPr sz="1200" b="1" dirty="0">
                <a:latin typeface="Calibri" panose="020F0502020204030204" pitchFamily="34" charset="0"/>
                <a:cs typeface="Arial"/>
              </a:rPr>
              <a:t>Religious Coping</a:t>
            </a:r>
            <a:r>
              <a:rPr sz="1200" b="1" spc="-63" dirty="0">
                <a:latin typeface="Calibri" panose="020F0502020204030204" pitchFamily="34" charset="0"/>
                <a:cs typeface="Arial"/>
              </a:rPr>
              <a:t> </a:t>
            </a:r>
            <a:r>
              <a:rPr sz="1200" b="1" dirty="0">
                <a:latin typeface="Calibri" panose="020F0502020204030204" pitchFamily="34" charset="0"/>
                <a:cs typeface="Arial"/>
              </a:rPr>
              <a:t>Pa</a:t>
            </a:r>
            <a:r>
              <a:rPr sz="1200" b="1" spc="9" dirty="0">
                <a:latin typeface="Calibri" panose="020F0502020204030204" pitchFamily="34" charset="0"/>
                <a:cs typeface="Arial"/>
              </a:rPr>
              <a:t>t</a:t>
            </a:r>
            <a:r>
              <a:rPr sz="1200" b="1" dirty="0">
                <a:latin typeface="Calibri" panose="020F0502020204030204" pitchFamily="34" charset="0"/>
                <a:cs typeface="Arial"/>
              </a:rPr>
              <a:t>ients </a:t>
            </a:r>
            <a:r>
              <a:rPr sz="1200" b="1" spc="-9" dirty="0">
                <a:latin typeface="Calibri" panose="020F0502020204030204" pitchFamily="34" charset="0"/>
                <a:cs typeface="Arial"/>
              </a:rPr>
              <a:t>(</a:t>
            </a:r>
            <a:r>
              <a:rPr sz="1200" b="1" dirty="0">
                <a:latin typeface="Calibri" panose="020F0502020204030204" pitchFamily="34" charset="0"/>
                <a:cs typeface="Arial"/>
              </a:rPr>
              <a:t>n</a:t>
            </a:r>
            <a:r>
              <a:rPr sz="1200" b="1" spc="-18" dirty="0">
                <a:latin typeface="Calibri" panose="020F0502020204030204" pitchFamily="34" charset="0"/>
                <a:cs typeface="Arial"/>
              </a:rPr>
              <a:t> </a:t>
            </a:r>
            <a:r>
              <a:rPr sz="1200" b="1" dirty="0">
                <a:latin typeface="Calibri" panose="020F0502020204030204" pitchFamily="34" charset="0"/>
                <a:cs typeface="Arial"/>
              </a:rPr>
              <a:t>=</a:t>
            </a:r>
            <a:r>
              <a:rPr sz="1200" b="1" spc="4" dirty="0">
                <a:latin typeface="Calibri" panose="020F0502020204030204" pitchFamily="34" charset="0"/>
                <a:cs typeface="Arial"/>
              </a:rPr>
              <a:t> </a:t>
            </a:r>
            <a:r>
              <a:rPr sz="1200" b="1" dirty="0">
                <a:latin typeface="Calibri" panose="020F0502020204030204" pitchFamily="34" charset="0"/>
                <a:cs typeface="Arial"/>
              </a:rPr>
              <a:t>159)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0280" y="1411963"/>
            <a:ext cx="3663441" cy="3922037"/>
          </a:xfrm>
          <a:prstGeom prst="rect">
            <a:avLst/>
          </a:prstGeom>
          <a:noFill/>
          <a:ln w="9525">
            <a:solidFill>
              <a:srgbClr val="AF1E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150"/>
            <a:ext cx="8229600" cy="958850"/>
          </a:xfrm>
        </p:spPr>
        <p:txBody>
          <a:bodyPr/>
          <a:lstStyle/>
          <a:p>
            <a:pPr algn="ctr"/>
            <a:r>
              <a:rPr lang="en-US" dirty="0" smtClean="0"/>
              <a:t>This Is A Tough Topic…BUT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1447800"/>
          </a:xfrm>
        </p:spPr>
        <p:txBody>
          <a:bodyPr/>
          <a:lstStyle/>
          <a:p>
            <a:pPr>
              <a:spcAft>
                <a:spcPts val="2400"/>
              </a:spcAft>
              <a:buClr>
                <a:srgbClr val="AF1E2D"/>
              </a:buClr>
            </a:pPr>
            <a:r>
              <a:rPr lang="en-US" sz="2800" dirty="0" smtClean="0"/>
              <a:t>NOT talking about these things exacerbates the problem</a:t>
            </a:r>
          </a:p>
          <a:p>
            <a:pPr marL="1543050" indent="-285750">
              <a:buClr>
                <a:srgbClr val="AF1E2D"/>
              </a:buClr>
            </a:pPr>
            <a:r>
              <a:rPr lang="en-US" sz="2800" dirty="0"/>
              <a:t>Talking</a:t>
            </a:r>
            <a:r>
              <a:rPr lang="en-US" sz="2800" dirty="0" smtClean="0"/>
              <a:t> is a necessary first step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80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506866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alibri" panose="020F0502020204030204" pitchFamily="34" charset="0"/>
              </a:rPr>
              <a:t>Patients are four times </a:t>
            </a:r>
            <a:r>
              <a:rPr lang="en-US" b="1" i="1" u="sng" dirty="0" smtClean="0">
                <a:latin typeface="Calibri" panose="020F0502020204030204" pitchFamily="34" charset="0"/>
              </a:rPr>
              <a:t>less likely </a:t>
            </a:r>
            <a:r>
              <a:rPr lang="en-US" b="1" i="1" dirty="0" smtClean="0">
                <a:latin typeface="Calibri" panose="020F0502020204030204" pitchFamily="34" charset="0"/>
              </a:rPr>
              <a:t>to consider suicide if they report a </a:t>
            </a:r>
            <a:r>
              <a:rPr lang="en-US" b="1" i="1" dirty="0" smtClean="0">
                <a:latin typeface="Calibri" panose="020F0502020204030204" pitchFamily="34" charset="0"/>
              </a:rPr>
              <a:t>strong</a:t>
            </a:r>
            <a:r>
              <a:rPr lang="en-US" b="1" i="1" dirty="0" smtClean="0">
                <a:latin typeface="Calibri" panose="020F0502020204030204" pitchFamily="34" charset="0"/>
              </a:rPr>
              <a:t> </a:t>
            </a:r>
            <a:r>
              <a:rPr lang="en-US" b="1" i="1" dirty="0" smtClean="0">
                <a:latin typeface="Calibri" panose="020F0502020204030204" pitchFamily="34" charset="0"/>
              </a:rPr>
              <a:t>bond with their oncologist</a:t>
            </a:r>
            <a:endParaRPr lang="en-US" b="1" i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1752600"/>
            <a:ext cx="7086600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</a:rPr>
              <a:t>Of all the possible alliances a patient can develop, such as an alliance with:</a:t>
            </a:r>
          </a:p>
          <a:p>
            <a:pPr marL="285750" indent="-285750">
              <a:lnSpc>
                <a:spcPct val="120000"/>
              </a:lnSpc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Other oncology clinic staff</a:t>
            </a:r>
          </a:p>
          <a:p>
            <a:pPr marL="285750" indent="-285750">
              <a:lnSpc>
                <a:spcPct val="120000"/>
              </a:lnSpc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Oncology </a:t>
            </a:r>
            <a:r>
              <a:rPr lang="en-US" dirty="0" smtClean="0">
                <a:latin typeface="Calibri" panose="020F0502020204030204" pitchFamily="34" charset="0"/>
              </a:rPr>
              <a:t>social workers</a:t>
            </a:r>
          </a:p>
          <a:p>
            <a:pPr marL="285750" indent="-285750">
              <a:lnSpc>
                <a:spcPct val="120000"/>
              </a:lnSpc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Mental </a:t>
            </a:r>
            <a:r>
              <a:rPr lang="en-US" dirty="0" smtClean="0">
                <a:latin typeface="Calibri" panose="020F0502020204030204" pitchFamily="34" charset="0"/>
              </a:rPr>
              <a:t>health professionals </a:t>
            </a:r>
          </a:p>
          <a:p>
            <a:pPr marL="285750" indent="-285750">
              <a:lnSpc>
                <a:spcPct val="120000"/>
              </a:lnSpc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Clergy members</a:t>
            </a:r>
          </a:p>
          <a:p>
            <a:pPr marL="285750" indent="-285750">
              <a:lnSpc>
                <a:spcPct val="120000"/>
              </a:lnSpc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Palliative care physicians</a:t>
            </a:r>
          </a:p>
          <a:p>
            <a:pPr marL="742950" lvl="1" indent="-285750">
              <a:lnSpc>
                <a:spcPct val="120000"/>
              </a:lnSpc>
              <a:buFont typeface="Cambria" panose="02040503050406030204" pitchFamily="18" charset="0"/>
              <a:buChar char="‒"/>
            </a:pPr>
            <a:r>
              <a:rPr lang="en-US" b="1" dirty="0" smtClean="0">
                <a:latin typeface="Calibri" panose="020F0502020204030204" pitchFamily="34" charset="0"/>
              </a:rPr>
              <a:t>A patient’s </a:t>
            </a:r>
            <a:r>
              <a:rPr lang="en-US" b="1" dirty="0">
                <a:latin typeface="Calibri" panose="020F0502020204030204" pitchFamily="34" charset="0"/>
              </a:rPr>
              <a:t>relationship with </a:t>
            </a:r>
            <a:r>
              <a:rPr lang="en-US" b="1" dirty="0" smtClean="0">
                <a:latin typeface="Calibri" panose="020F0502020204030204" pitchFamily="34" charset="0"/>
              </a:rPr>
              <a:t>his/her oncologist </a:t>
            </a:r>
            <a:r>
              <a:rPr lang="en-US" b="1" dirty="0">
                <a:latin typeface="Calibri" panose="020F0502020204030204" pitchFamily="34" charset="0"/>
              </a:rPr>
              <a:t>is the most important relationship in terms of coping with </a:t>
            </a:r>
            <a:r>
              <a:rPr lang="en-US" b="1" dirty="0" smtClean="0">
                <a:latin typeface="Calibri" panose="020F0502020204030204" pitchFamily="34" charset="0"/>
              </a:rPr>
              <a:t>his/her </a:t>
            </a:r>
            <a:r>
              <a:rPr lang="en-US" b="1" dirty="0">
                <a:latin typeface="Calibri" panose="020F0502020204030204" pitchFamily="34" charset="0"/>
              </a:rPr>
              <a:t>fate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97132"/>
            <a:ext cx="8001000" cy="106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39043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318546" eaLnBrk="0" hangingPunct="0">
              <a:defRPr sz="2800" b="1" spc="-13">
                <a:solidFill>
                  <a:schemeClr val="accent1"/>
                </a:solidFill>
                <a:latin typeface="Arial"/>
                <a:ea typeface="ＭＳ Ｐゴシック" pitchFamily="-109" charset="-128"/>
                <a:cs typeface="ＭＳ Ｐゴシック" pitchFamily="-109" charset="-128"/>
              </a:defRPr>
            </a:lvl1pPr>
            <a:lvl2pPr eaLnBrk="0" hangingPunct="0">
              <a:defRPr sz="2800" b="1">
                <a:solidFill>
                  <a:schemeClr val="accent1"/>
                </a:solidFill>
                <a:ea typeface="ＭＳ Ｐゴシック" pitchFamily="-109" charset="-128"/>
                <a:cs typeface="ＭＳ Ｐゴシック" pitchFamily="-109" charset="-128"/>
              </a:defRPr>
            </a:lvl2pPr>
            <a:lvl3pPr eaLnBrk="0" hangingPunct="0">
              <a:defRPr sz="2800" b="1">
                <a:solidFill>
                  <a:schemeClr val="accent1"/>
                </a:solidFill>
                <a:ea typeface="ＭＳ Ｐゴシック" pitchFamily="-109" charset="-128"/>
                <a:cs typeface="ＭＳ Ｐゴシック" pitchFamily="-109" charset="-128"/>
              </a:defRPr>
            </a:lvl3pPr>
            <a:lvl4pPr eaLnBrk="0" hangingPunct="0">
              <a:defRPr sz="2800" b="1">
                <a:solidFill>
                  <a:schemeClr val="accent1"/>
                </a:solidFill>
                <a:ea typeface="ＭＳ Ｐゴシック" pitchFamily="-109" charset="-128"/>
                <a:cs typeface="ＭＳ Ｐゴシック" pitchFamily="-109" charset="-128"/>
              </a:defRPr>
            </a:lvl4pPr>
            <a:lvl5pPr eaLnBrk="0" hangingPunct="0">
              <a:defRPr sz="2800" b="1">
                <a:solidFill>
                  <a:schemeClr val="accent1"/>
                </a:solidFill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Therapeutic Alliance – </a:t>
            </a:r>
            <a:endParaRPr lang="en-US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Based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on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Mutual Trust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Empathy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Shared Goals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Care</a:t>
            </a:r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8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F1E2D"/>
                </a:solidFill>
                <a:latin typeface="Calibri" panose="020F0502020204030204" pitchFamily="34" charset="0"/>
              </a:rPr>
              <a:t>Myth #4:</a:t>
            </a:r>
            <a:r>
              <a:rPr lang="en-US" sz="3600" b="1" dirty="0" smtClean="0"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latin typeface="Calibri" panose="020F0502020204030204" pitchFamily="34" charset="0"/>
              </a:rPr>
            </a:br>
            <a:r>
              <a:rPr lang="en-US" sz="3600" b="1" dirty="0" smtClean="0">
                <a:latin typeface="Calibri" panose="020F0502020204030204" pitchFamily="34" charset="0"/>
              </a:rPr>
              <a:t>  A Good Death is An Oxymoron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8788" y="2721114"/>
            <a:ext cx="3566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latin typeface="Calibri" panose="020F0502020204030204" pitchFamily="34" charset="0"/>
              </a:rPr>
              <a:t>Conventional Wisdom</a:t>
            </a:r>
            <a:r>
              <a:rPr lang="en-US" sz="2800" b="1" dirty="0" smtClean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3733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   </a:t>
            </a:r>
            <a:r>
              <a:rPr lang="en-US" sz="2400" dirty="0" smtClean="0">
                <a:latin typeface="Calibri" panose="020F0502020204030204" pitchFamily="34" charset="0"/>
              </a:rPr>
              <a:t>Nothing can be done to improve how we die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4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478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Can Patients, Family Members,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&amp; Clinicians Do for Patients To Die Better?</a:t>
            </a:r>
          </a:p>
          <a:p>
            <a:pPr algn="ctr"/>
            <a:endParaRPr lang="en-US" sz="32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Lessons from the </a:t>
            </a:r>
          </a:p>
          <a:p>
            <a:pPr algn="ctr"/>
            <a:r>
              <a:rPr lang="en-US" sz="3200" b="1" dirty="0" smtClean="0">
                <a:solidFill>
                  <a:srgbClr val="AF1E2D"/>
                </a:solidFill>
                <a:latin typeface="Calibri" panose="020F0502020204030204" pitchFamily="34" charset="0"/>
              </a:rPr>
              <a:t>“Coping With Cancer” </a:t>
            </a:r>
            <a:r>
              <a:rPr lang="en-US" sz="3200" dirty="0" smtClean="0">
                <a:latin typeface="Calibri" panose="020F0502020204030204" pitchFamily="34" charset="0"/>
              </a:rPr>
              <a:t>Study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5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676400"/>
            <a:ext cx="8610600" cy="3429000"/>
          </a:xfrm>
        </p:spPr>
        <p:txBody>
          <a:bodyPr/>
          <a:lstStyle/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Patients/families should </a:t>
            </a:r>
            <a:r>
              <a:rPr lang="en-US" sz="2400" i="1" u="sng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ask</a:t>
            </a:r>
            <a:r>
              <a:rPr lang="en-US" sz="24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 doctors about prognosis, curability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2.	Clinicians should be </a:t>
            </a:r>
            <a:r>
              <a:rPr lang="en-US" sz="2400" i="1" u="sng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encouraged</a:t>
            </a:r>
            <a:r>
              <a:rPr lang="en-US" sz="24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 to:</a:t>
            </a:r>
          </a:p>
          <a:p>
            <a:pPr marL="1200150" lvl="2" indent="-342900" eaLnBrk="1" hangingPunct="1">
              <a:spcBef>
                <a:spcPts val="0"/>
              </a:spcBef>
              <a:spcAft>
                <a:spcPts val="900"/>
              </a:spcAft>
              <a:buClr>
                <a:srgbClr val="AF1E2D"/>
              </a:buClr>
            </a:pPr>
            <a:r>
              <a:rPr 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discuss prognosis, curability</a:t>
            </a:r>
          </a:p>
          <a:p>
            <a:pPr marL="1200150" lvl="2" indent="-342900" eaLnBrk="1" hangingPunct="1">
              <a:spcBef>
                <a:spcPts val="0"/>
              </a:spcBef>
              <a:spcAft>
                <a:spcPts val="900"/>
              </a:spcAft>
              <a:buClr>
                <a:srgbClr val="AF1E2D"/>
              </a:buClr>
            </a:pPr>
            <a:r>
              <a:rPr 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explain risks of aggressive care; benefits of palliative care</a:t>
            </a:r>
          </a:p>
          <a:p>
            <a:pPr marL="1200150" lvl="2" indent="-342900" eaLnBrk="1" hangingPunct="1">
              <a:spcBef>
                <a:spcPts val="0"/>
              </a:spcBef>
              <a:spcAft>
                <a:spcPts val="900"/>
              </a:spcAft>
              <a:buClr>
                <a:srgbClr val="AF1E2D"/>
              </a:buClr>
            </a:pPr>
            <a:r>
              <a:rPr 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discuss end-of-life goals of care</a:t>
            </a:r>
          </a:p>
          <a:p>
            <a:pPr marL="1200150" lvl="2" indent="-342900" eaLnBrk="1" hangingPunct="1">
              <a:spcBef>
                <a:spcPts val="0"/>
              </a:spcBef>
              <a:spcAft>
                <a:spcPts val="900"/>
              </a:spcAft>
              <a:buClr>
                <a:srgbClr val="AF1E2D"/>
              </a:buClr>
            </a:pPr>
            <a:r>
              <a:rPr 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complete advance directive (e.g., </a:t>
            </a:r>
            <a:r>
              <a:rPr lang="en-US" b="1" u="sng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o </a:t>
            </a:r>
            <a:r>
              <a:rPr lang="en-US" b="1" u="sng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N</a:t>
            </a:r>
            <a:r>
              <a:rPr 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ot </a:t>
            </a:r>
            <a:r>
              <a:rPr lang="en-US" b="1" u="sng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R</a:t>
            </a:r>
            <a:r>
              <a:rPr 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esuscitate order)</a:t>
            </a: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276350" y="533400"/>
            <a:ext cx="6591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3600" b="1" dirty="0" smtClean="0">
                <a:latin typeface="Calibri" panose="020F0502020204030204" pitchFamily="34" charset="0"/>
                <a:cs typeface="Arial" pitchFamily="34" charset="0"/>
              </a:rPr>
              <a:t>How </a:t>
            </a:r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to </a:t>
            </a:r>
            <a:r>
              <a:rPr lang="en-US" sz="3600" b="1" dirty="0" smtClean="0">
                <a:latin typeface="Calibri" panose="020F0502020204030204" pitchFamily="34" charset="0"/>
                <a:cs typeface="Arial" pitchFamily="34" charset="0"/>
              </a:rPr>
              <a:t>Improve </a:t>
            </a:r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E</a:t>
            </a:r>
            <a:r>
              <a:rPr lang="en-US" sz="3600" b="1" dirty="0" smtClean="0">
                <a:latin typeface="Calibri" panose="020F0502020204030204" pitchFamily="34" charset="0"/>
                <a:cs typeface="Arial" pitchFamily="34" charset="0"/>
              </a:rPr>
              <a:t>nd-Of-Life </a:t>
            </a:r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C</a:t>
            </a:r>
            <a:r>
              <a:rPr lang="en-US" sz="3600" b="1" dirty="0" smtClean="0">
                <a:latin typeface="Calibri" panose="020F0502020204030204" pitchFamily="34" charset="0"/>
                <a:cs typeface="Arial" pitchFamily="34" charset="0"/>
              </a:rPr>
              <a:t>are</a:t>
            </a:r>
            <a:endParaRPr lang="en-US" sz="3600" b="1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91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5176" y="1828801"/>
            <a:ext cx="8458200" cy="2362200"/>
          </a:xfrm>
        </p:spPr>
        <p:txBody>
          <a:bodyPr/>
          <a:lstStyle/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AutoNum type="arabicPeriod" startAt="3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Patients/family may need help accepting prognosis &amp; understanding treatment options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900"/>
              </a:spcAft>
              <a:buAutoNum type="arabicPeriod" startAt="4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Clinicians should confirm comprehension so patients can work with them to make </a:t>
            </a:r>
            <a:r>
              <a:rPr lang="en-US" sz="2400" i="1" u="sng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informed</a:t>
            </a:r>
            <a:r>
              <a:rPr lang="en-US" sz="240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 choices &amp; live remaining days consistent with patient goals &amp; values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buNone/>
            </a:pPr>
            <a:endParaRPr lang="en-US" sz="2200" dirty="0" smtClean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9100" y="530352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3600" b="1" dirty="0" smtClean="0">
                <a:latin typeface="Calibri" panose="020F0502020204030204" pitchFamily="34" charset="0"/>
                <a:cs typeface="Arial" pitchFamily="34" charset="0"/>
              </a:rPr>
              <a:t>How </a:t>
            </a:r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to </a:t>
            </a:r>
            <a:r>
              <a:rPr lang="en-US" sz="3600" b="1" dirty="0" smtClean="0">
                <a:latin typeface="Calibri" panose="020F0502020204030204" pitchFamily="34" charset="0"/>
                <a:cs typeface="Arial" pitchFamily="34" charset="0"/>
              </a:rPr>
              <a:t>Improve </a:t>
            </a:r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E</a:t>
            </a:r>
            <a:r>
              <a:rPr lang="en-US" sz="3600" b="1" dirty="0" smtClean="0">
                <a:latin typeface="Calibri" panose="020F0502020204030204" pitchFamily="34" charset="0"/>
                <a:cs typeface="Arial" pitchFamily="34" charset="0"/>
              </a:rPr>
              <a:t>nd-Of-Life Care 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(cont’d)</a:t>
            </a:r>
            <a:endParaRPr lang="en-US" sz="2800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91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57201"/>
            <a:ext cx="4876800" cy="609600"/>
          </a:xfrm>
        </p:spPr>
        <p:txBody>
          <a:bodyPr/>
          <a:lstStyle/>
          <a:p>
            <a:r>
              <a:rPr lang="en-US" sz="3600" b="1" dirty="0" smtClean="0"/>
              <a:t>"Take-Home” Messages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371600"/>
            <a:ext cx="7315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At end-of-life, more aggressive, expensive care is often worse </a:t>
            </a:r>
            <a:r>
              <a:rPr lang="en-US" sz="2400" dirty="0" smtClean="0">
                <a:latin typeface="Calibri" panose="020F0502020204030204" pitchFamily="34" charset="0"/>
              </a:rPr>
              <a:t>care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Patients, families &amp; doctors need to have honest discussions about prognosis &amp; treatment </a:t>
            </a:r>
            <a:r>
              <a:rPr lang="en-US" sz="2400" dirty="0" smtClean="0">
                <a:latin typeface="Calibri" panose="020F0502020204030204" pitchFamily="34" charset="0"/>
              </a:rPr>
              <a:t>options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400" dirty="0">
                <a:latin typeface="Calibri" panose="020F0502020204030204" pitchFamily="34" charset="0"/>
              </a:rPr>
              <a:t>Religious beliefs and therapeutic bonds powerfully 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Calibri" panose="020F0502020204030204" pitchFamily="34" charset="0"/>
              </a:rPr>
              <a:t>	influence care and need to be </a:t>
            </a:r>
            <a:r>
              <a:rPr lang="en-US" sz="2400" dirty="0" smtClean="0">
                <a:latin typeface="Calibri" panose="020F0502020204030204" pitchFamily="34" charset="0"/>
              </a:rPr>
              <a:t>addressed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4.	A “good death” is achievable with informed decision-	making &amp; attention to psychosocial issues</a:t>
            </a:r>
          </a:p>
          <a:p>
            <a:endParaRPr lang="en-US" sz="2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8850"/>
          </a:xfrm>
        </p:spPr>
        <p:txBody>
          <a:bodyPr/>
          <a:lstStyle/>
          <a:p>
            <a:pPr algn="ctr"/>
            <a:r>
              <a:rPr lang="en-US" dirty="0" smtClean="0"/>
              <a:t>This Is A Tough Topic…BUT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2057400"/>
          </a:xfrm>
        </p:spPr>
        <p:txBody>
          <a:bodyPr/>
          <a:lstStyle/>
          <a:p>
            <a:pPr>
              <a:spcAft>
                <a:spcPts val="1800"/>
              </a:spcAft>
              <a:buClr>
                <a:srgbClr val="AF1E2D"/>
              </a:buClr>
            </a:pPr>
            <a:r>
              <a:rPr lang="en-US" sz="2800" dirty="0" smtClean="0"/>
              <a:t>NOT talking about these things exacerbates the problem</a:t>
            </a:r>
          </a:p>
          <a:p>
            <a:pPr marL="1543050" indent="-285750">
              <a:spcAft>
                <a:spcPts val="1800"/>
              </a:spcAft>
              <a:buClr>
                <a:srgbClr val="AF1E2D"/>
              </a:buClr>
            </a:pPr>
            <a:r>
              <a:rPr lang="en-US" sz="2800" dirty="0"/>
              <a:t>Talking</a:t>
            </a:r>
            <a:r>
              <a:rPr lang="en-US" sz="2800" dirty="0" smtClean="0"/>
              <a:t> is a necessary first step</a:t>
            </a:r>
          </a:p>
          <a:p>
            <a:pPr marL="2343150" indent="285750">
              <a:buClr>
                <a:srgbClr val="AF1E2D"/>
              </a:buClr>
            </a:pPr>
            <a:r>
              <a:rPr lang="en-US" sz="2800" dirty="0" smtClean="0"/>
              <a:t>Thank you for listening!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8582" y="4267200"/>
            <a:ext cx="56930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200" b="1" dirty="0">
                <a:latin typeface="Calibri" panose="020F0502020204030204" pitchFamily="34" charset="0"/>
              </a:rPr>
              <a:t>Holly G. </a:t>
            </a:r>
            <a:r>
              <a:rPr lang="en-US" sz="2200" b="1" dirty="0" err="1">
                <a:latin typeface="Calibri" panose="020F0502020204030204" pitchFamily="34" charset="0"/>
              </a:rPr>
              <a:t>Prigerson</a:t>
            </a:r>
            <a:r>
              <a:rPr lang="en-US" sz="2200" b="1" dirty="0">
                <a:latin typeface="Calibri" panose="020F0502020204030204" pitchFamily="34" charset="0"/>
              </a:rPr>
              <a:t>, Ph.D.</a:t>
            </a:r>
          </a:p>
          <a:p>
            <a:pPr algn="ctr">
              <a:buNone/>
            </a:pPr>
            <a:r>
              <a:rPr lang="en-US" sz="2200" dirty="0">
                <a:latin typeface="Calibri" panose="020F0502020204030204" pitchFamily="34" charset="0"/>
              </a:rPr>
              <a:t>Director, Center for Research on End of Life Care</a:t>
            </a:r>
          </a:p>
          <a:p>
            <a:pPr algn="ctr">
              <a:buNone/>
            </a:pPr>
            <a:r>
              <a:rPr lang="en-US" sz="2200" dirty="0" smtClean="0">
                <a:latin typeface="Calibri" panose="020F0502020204030204" pitchFamily="34" charset="0"/>
                <a:hlinkClick r:id="rId2"/>
              </a:rPr>
              <a:t>hgp2001@med.cornell.edu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00050"/>
            <a:ext cx="6858000" cy="685800"/>
          </a:xfrm>
        </p:spPr>
        <p:txBody>
          <a:bodyPr/>
          <a:lstStyle/>
          <a:p>
            <a:pPr algn="ctr"/>
            <a:r>
              <a:rPr lang="en-US" dirty="0" smtClean="0"/>
              <a:t>Coping with Cancer Study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800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AF1E2D"/>
                </a:solidFill>
              </a:rPr>
              <a:t>Design</a:t>
            </a:r>
            <a:r>
              <a:rPr lang="en-US" sz="2400" dirty="0" smtClean="0">
                <a:solidFill>
                  <a:srgbClr val="AF1E2D"/>
                </a:solidFill>
              </a:rPr>
              <a:t>: </a:t>
            </a:r>
            <a:r>
              <a:rPr lang="en-US" sz="2400" dirty="0" smtClean="0"/>
              <a:t>A National Institute of Health (NIH)-funded, prospective study </a:t>
            </a:r>
            <a:r>
              <a:rPr lang="en-US" sz="2400" dirty="0"/>
              <a:t>of patients with advanced </a:t>
            </a:r>
            <a:r>
              <a:rPr lang="en-US" sz="2400" dirty="0" smtClean="0"/>
              <a:t>cancer</a:t>
            </a:r>
            <a:endParaRPr lang="en-US" sz="24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AF1E2D"/>
                </a:solidFill>
              </a:rPr>
              <a:t>Setting</a:t>
            </a:r>
            <a:r>
              <a:rPr lang="en-US" sz="2400" dirty="0" smtClean="0">
                <a:solidFill>
                  <a:srgbClr val="AF1E2D"/>
                </a:solidFill>
              </a:rPr>
              <a:t>: </a:t>
            </a:r>
            <a:r>
              <a:rPr lang="en-US" sz="2400" dirty="0" smtClean="0"/>
              <a:t>8 outpatient cancer </a:t>
            </a:r>
            <a:r>
              <a:rPr lang="en-US" sz="2400" dirty="0"/>
              <a:t>clinics in the United </a:t>
            </a:r>
            <a:r>
              <a:rPr lang="en-US" sz="2400" dirty="0" smtClean="0"/>
              <a:t>States (e.g., </a:t>
            </a:r>
            <a:r>
              <a:rPr lang="en-US" sz="2400" dirty="0"/>
              <a:t>Yale, </a:t>
            </a:r>
            <a:r>
              <a:rPr lang="en-US" sz="2400" dirty="0" smtClean="0"/>
              <a:t>Memorial Sloan-Kettering, University of Texas Southwestern, Dana-Farber)</a:t>
            </a:r>
            <a:endParaRPr lang="en-US" sz="24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AF1E2D"/>
                </a:solidFill>
              </a:rPr>
              <a:t>Participants</a:t>
            </a:r>
            <a:r>
              <a:rPr lang="en-US" sz="2400" dirty="0" smtClean="0">
                <a:solidFill>
                  <a:srgbClr val="AF1E2D"/>
                </a:solidFill>
              </a:rPr>
              <a:t>: </a:t>
            </a:r>
            <a:r>
              <a:rPr lang="en-US" sz="2400" dirty="0" smtClean="0"/>
              <a:t>Adult patients with metastatic cancers who failed at least 1 round of chemotherapy, whom physicians identified as terminally ill at study enrollment, and who subsequently died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AF1E2D"/>
                </a:solidFill>
              </a:rPr>
              <a:t>Assessments: </a:t>
            </a:r>
            <a:r>
              <a:rPr lang="en-US" sz="2400" dirty="0"/>
              <a:t>P</a:t>
            </a:r>
            <a:r>
              <a:rPr lang="en-US" sz="2400" dirty="0" smtClean="0"/>
              <a:t>atients and caregivers assessed 4 months before patient’s death; </a:t>
            </a:r>
            <a:r>
              <a:rPr lang="en-US" sz="2400" dirty="0"/>
              <a:t>a month after the patient </a:t>
            </a:r>
            <a:r>
              <a:rPr lang="en-US" sz="2400" dirty="0" smtClean="0"/>
              <a:t>died, caregivers asked about patient’s </a:t>
            </a:r>
            <a:r>
              <a:rPr lang="en-US" sz="2400" dirty="0" smtClean="0"/>
              <a:t>death and medical chart was reviewed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388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762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ea typeface="ＭＳ Ｐゴシック" pitchFamily="34" charset="-128"/>
              </a:rPr>
              <a:t>4 Myths </a:t>
            </a:r>
            <a:r>
              <a:rPr lang="en-US" dirty="0">
                <a:latin typeface="Calibri" panose="020F0502020204030204" pitchFamily="34" charset="0"/>
                <a:ea typeface="ＭＳ Ｐゴシック" pitchFamily="34" charset="-128"/>
              </a:rPr>
              <a:t>A</a:t>
            </a:r>
            <a:r>
              <a:rPr lang="en-US" dirty="0" smtClean="0">
                <a:latin typeface="Calibri" panose="020F0502020204030204" pitchFamily="34" charset="0"/>
                <a:ea typeface="ＭＳ Ｐゴシック" pitchFamily="34" charset="-128"/>
              </a:rPr>
              <a:t>bout End-of-Life Care…Busted</a:t>
            </a:r>
            <a:r>
              <a:rPr lang="en-US" dirty="0">
                <a:latin typeface="Calibri" panose="020F0502020204030204" pitchFamily="34" charset="0"/>
                <a:ea typeface="ＭＳ Ｐゴシック" pitchFamily="34" charset="-128"/>
              </a:rPr>
              <a:t>!</a:t>
            </a: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3657600"/>
          </a:xfrm>
        </p:spPr>
        <p:txBody>
          <a:bodyPr>
            <a:noAutofit/>
          </a:bodyPr>
          <a:lstStyle/>
          <a:p>
            <a:pPr marL="1314450" indent="-1314450">
              <a:spcAft>
                <a:spcPts val="1800"/>
              </a:spcAft>
              <a:buNone/>
              <a:tabLst>
                <a:tab pos="1314450" algn="l"/>
              </a:tabLst>
            </a:pPr>
            <a:r>
              <a:rPr lang="en-US" sz="2600" b="1" dirty="0" smtClean="0">
                <a:solidFill>
                  <a:srgbClr val="AF1E2D"/>
                </a:solidFill>
                <a:latin typeface="Calibri" panose="020F0502020204030204" pitchFamily="34" charset="0"/>
                <a:ea typeface="ＭＳ Ｐゴシック" pitchFamily="34" charset="-128"/>
              </a:rPr>
              <a:t>Myth #1: 	</a:t>
            </a:r>
            <a:r>
              <a:rPr lang="en-US" sz="2600" b="1" u="sng" dirty="0" smtClean="0">
                <a:latin typeface="Calibri" panose="020F0502020204030204" pitchFamily="34" charset="0"/>
                <a:ea typeface="ＭＳ Ｐゴシック" pitchFamily="34" charset="-128"/>
              </a:rPr>
              <a:t>Life-prolonging care</a:t>
            </a: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r>
              <a:rPr lang="en-US" sz="2600" dirty="0">
                <a:latin typeface="Calibri" panose="020F0502020204030204" pitchFamily="34" charset="0"/>
                <a:ea typeface="ＭＳ Ｐゴシック" pitchFamily="34" charset="-128"/>
              </a:rPr>
              <a:t>m</a:t>
            </a:r>
            <a:r>
              <a:rPr lang="en-US" sz="2600" dirty="0" smtClean="0">
                <a:latin typeface="Calibri" panose="020F0502020204030204" pitchFamily="34" charset="0"/>
                <a:ea typeface="ＭＳ Ｐゴシック" pitchFamily="34" charset="-128"/>
              </a:rPr>
              <a:t>ore care is better care; </a:t>
            </a:r>
            <a:br>
              <a:rPr lang="en-US" sz="2600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sz="2600" dirty="0" smtClean="0">
                <a:latin typeface="Calibri" panose="020F0502020204030204" pitchFamily="34" charset="0"/>
                <a:ea typeface="ＭＳ Ｐゴシック" pitchFamily="34" charset="-128"/>
              </a:rPr>
              <a:t>you get what you pay for</a:t>
            </a:r>
          </a:p>
          <a:p>
            <a:pPr marL="1314450" indent="-1314450">
              <a:spcAft>
                <a:spcPts val="1800"/>
              </a:spcAft>
              <a:buNone/>
              <a:tabLst>
                <a:tab pos="1314450" algn="l"/>
              </a:tabLst>
            </a:pPr>
            <a:r>
              <a:rPr lang="en-US" sz="2600" b="1" dirty="0" smtClean="0">
                <a:solidFill>
                  <a:srgbClr val="AF1E2D"/>
                </a:solidFill>
                <a:latin typeface="Calibri" panose="020F0502020204030204" pitchFamily="34" charset="0"/>
                <a:ea typeface="ＭＳ Ｐゴシック" pitchFamily="34" charset="-128"/>
              </a:rPr>
              <a:t>Myth #2:</a:t>
            </a: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</a:rPr>
              <a:t>	</a:t>
            </a:r>
            <a:r>
              <a:rPr lang="en-US" sz="2600" b="1" u="sng" dirty="0" smtClean="0">
                <a:latin typeface="Calibri" panose="020F0502020204030204" pitchFamily="34" charset="0"/>
                <a:ea typeface="ＭＳ Ｐゴシック" pitchFamily="34" charset="-128"/>
              </a:rPr>
              <a:t>Talking about death is harmful</a:t>
            </a: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r>
              <a:rPr lang="en-US" sz="2600" dirty="0" smtClean="0">
                <a:latin typeface="Calibri" panose="020F0502020204030204" pitchFamily="34" charset="0"/>
                <a:ea typeface="ＭＳ Ｐゴシック" pitchFamily="34" charset="-128"/>
              </a:rPr>
              <a:t>doctors who </a:t>
            </a:r>
            <a:br>
              <a:rPr lang="en-US" sz="2600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sz="2600" dirty="0" smtClean="0">
                <a:latin typeface="Calibri" panose="020F0502020204030204" pitchFamily="34" charset="0"/>
                <a:ea typeface="ＭＳ Ｐゴシック" pitchFamily="34" charset="-128"/>
              </a:rPr>
              <a:t>discuss prognosis with patients make them hopeless</a:t>
            </a:r>
          </a:p>
          <a:p>
            <a:pPr marL="1314450" indent="-1314450">
              <a:spcAft>
                <a:spcPts val="1800"/>
              </a:spcAft>
              <a:buNone/>
              <a:tabLst>
                <a:tab pos="1314450" algn="l"/>
              </a:tabLst>
            </a:pPr>
            <a:r>
              <a:rPr lang="en-US" sz="2600" b="1" dirty="0" smtClean="0">
                <a:solidFill>
                  <a:srgbClr val="AF1E2D"/>
                </a:solidFill>
                <a:latin typeface="Calibri" panose="020F0502020204030204" pitchFamily="34" charset="0"/>
                <a:ea typeface="ＭＳ Ｐゴシック" pitchFamily="34" charset="-128"/>
              </a:rPr>
              <a:t>Myth #3:</a:t>
            </a:r>
            <a:r>
              <a:rPr lang="en-US" sz="2600" b="1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34" charset="-128"/>
              </a:rPr>
              <a:t>	</a:t>
            </a:r>
            <a:r>
              <a:rPr lang="en-US" sz="2600" b="1" u="sng" dirty="0" smtClean="0">
                <a:latin typeface="Calibri" panose="020F0502020204030204" pitchFamily="34" charset="0"/>
                <a:ea typeface="ＭＳ Ｐゴシック" pitchFamily="34" charset="-128"/>
              </a:rPr>
              <a:t>Psychosocial needs</a:t>
            </a:r>
            <a:r>
              <a:rPr lang="en-US" sz="2600" dirty="0" smtClean="0">
                <a:latin typeface="Calibri" panose="020F0502020204030204" pitchFamily="34" charset="0"/>
                <a:ea typeface="ＭＳ Ｐゴシック" pitchFamily="34" charset="-128"/>
              </a:rPr>
              <a:t>: religious copers die peacefully; t</a:t>
            </a:r>
            <a:r>
              <a:rPr lang="en-US" sz="2600" dirty="0" smtClean="0"/>
              <a:t>herapeutic bonds don’t matter with “real” doctors</a:t>
            </a:r>
          </a:p>
          <a:p>
            <a:pPr marL="0" indent="0">
              <a:buNone/>
              <a:tabLst>
                <a:tab pos="1314450" algn="l"/>
              </a:tabLst>
            </a:pPr>
            <a:r>
              <a:rPr lang="en-US" sz="2600" b="1" dirty="0" smtClean="0">
                <a:solidFill>
                  <a:srgbClr val="AF1E2D"/>
                </a:solidFill>
              </a:rPr>
              <a:t>Myth #4:</a:t>
            </a:r>
            <a:r>
              <a:rPr lang="en-US" sz="2600" b="1" dirty="0" smtClean="0">
                <a:solidFill>
                  <a:srgbClr val="C00000"/>
                </a:solidFill>
              </a:rPr>
              <a:t>	</a:t>
            </a:r>
            <a:r>
              <a:rPr lang="en-US" sz="2600" b="1" u="sng" dirty="0" smtClean="0"/>
              <a:t>A “good death” is an oxymoron:</a:t>
            </a:r>
            <a:r>
              <a:rPr lang="en-US" sz="2600" dirty="0" smtClean="0"/>
              <a:t> not possible</a:t>
            </a:r>
            <a:endParaRPr lang="en-US" sz="2600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1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750" y="2514600"/>
            <a:ext cx="47625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7150" algn="ctr"/>
            <a:r>
              <a:rPr lang="en-US" sz="2800" b="1" i="1" dirty="0" smtClean="0">
                <a:latin typeface="Calibri" panose="020F0502020204030204" pitchFamily="34" charset="0"/>
              </a:rPr>
              <a:t>Conventional Wisdom</a:t>
            </a:r>
            <a:r>
              <a:rPr lang="en-US" sz="2800" b="1" dirty="0" smtClean="0">
                <a:latin typeface="Calibri" panose="020F0502020204030204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1800"/>
              </a:spcAft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More </a:t>
            </a:r>
            <a:r>
              <a:rPr lang="en-US" sz="2400" dirty="0">
                <a:latin typeface="Calibri" panose="020F0502020204030204" pitchFamily="34" charset="0"/>
              </a:rPr>
              <a:t>care is better </a:t>
            </a:r>
            <a:r>
              <a:rPr lang="en-US" sz="2400" dirty="0" smtClean="0">
                <a:latin typeface="Calibri" panose="020F0502020204030204" pitchFamily="34" charset="0"/>
              </a:rPr>
              <a:t>care</a:t>
            </a:r>
            <a:endParaRPr lang="en-US" sz="24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You </a:t>
            </a:r>
            <a:r>
              <a:rPr lang="en-US" sz="2400" dirty="0">
                <a:latin typeface="Calibri" panose="020F0502020204030204" pitchFamily="34" charset="0"/>
              </a:rPr>
              <a:t>get what you pay for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762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AF1E2D"/>
                </a:solidFill>
                <a:latin typeface="Calibri" panose="020F0502020204030204" pitchFamily="34" charset="0"/>
              </a:rPr>
              <a:t>Myth #1</a:t>
            </a:r>
            <a:r>
              <a:rPr lang="en-US" sz="3600" b="1" dirty="0" smtClean="0">
                <a:solidFill>
                  <a:srgbClr val="AF1E2D"/>
                </a:solidFill>
                <a:latin typeface="Calibri" panose="020F0502020204030204" pitchFamily="34" charset="0"/>
              </a:rPr>
              <a:t>:</a:t>
            </a:r>
            <a:r>
              <a:rPr lang="en-US" sz="3600" b="1" u="sng" dirty="0" smtClean="0">
                <a:latin typeface="Calibri" panose="020F0502020204030204" pitchFamily="34" charset="0"/>
              </a:rPr>
              <a:t/>
            </a:r>
            <a:br>
              <a:rPr lang="en-US" sz="3600" b="1" u="sng" dirty="0" smtClean="0">
                <a:latin typeface="Calibri" panose="020F0502020204030204" pitchFamily="34" charset="0"/>
              </a:rPr>
            </a:br>
            <a:r>
              <a:rPr lang="en-US" sz="3600" b="1" dirty="0" smtClean="0">
                <a:latin typeface="Calibri" panose="020F0502020204030204" pitchFamily="34" charset="0"/>
              </a:rPr>
              <a:t>Myths </a:t>
            </a:r>
            <a:r>
              <a:rPr lang="en-US" sz="3600" b="1" dirty="0">
                <a:latin typeface="Calibri" panose="020F0502020204030204" pitchFamily="34" charset="0"/>
              </a:rPr>
              <a:t>about Life-Prolonging </a:t>
            </a:r>
            <a:r>
              <a:rPr lang="en-US" sz="3600" b="1" dirty="0" smtClean="0">
                <a:latin typeface="Calibri" panose="020F0502020204030204" pitchFamily="34" charset="0"/>
              </a:rPr>
              <a:t>Care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5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47875" y="381000"/>
            <a:ext cx="5048250" cy="708025"/>
          </a:xfrm>
        </p:spPr>
        <p:txBody>
          <a:bodyPr/>
          <a:lstStyle/>
          <a:p>
            <a:pPr algn="ctr"/>
            <a:r>
              <a:rPr lang="en-US" dirty="0" smtClean="0"/>
              <a:t>How Can More Be Less?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9700" y="1089025"/>
            <a:ext cx="6324600" cy="2263775"/>
          </a:xfrm>
        </p:spPr>
        <p:txBody>
          <a:bodyPr/>
          <a:lstStyle/>
          <a:p>
            <a:pPr algn="l"/>
            <a:endParaRPr lang="en-US" sz="2400" dirty="0" smtClean="0"/>
          </a:p>
          <a:p>
            <a:pPr marL="457200" indent="-457200" algn="l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Human nature to want more of a good thing</a:t>
            </a:r>
          </a:p>
          <a:p>
            <a:pPr marL="457200" indent="-457200" algn="l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If medical care is good, more must be better</a:t>
            </a:r>
          </a:p>
          <a:p>
            <a:pPr marL="457200" indent="-457200" algn="l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But, aggressive end-of-life care </a:t>
            </a:r>
            <a:r>
              <a:rPr lang="en-US" sz="2400" dirty="0" smtClean="0"/>
              <a:t>includes:</a:t>
            </a:r>
          </a:p>
          <a:p>
            <a:pPr marL="914400" lvl="1" indent="-457200" algn="l">
              <a:buFont typeface="Cambria" panose="02040503050406030204" pitchFamily="18" charset="0"/>
              <a:buChar char="‒"/>
            </a:pPr>
            <a:r>
              <a:rPr lang="en-US" sz="2400" dirty="0" smtClean="0">
                <a:solidFill>
                  <a:schemeClr val="tx1"/>
                </a:solidFill>
              </a:rPr>
              <a:t>intubation (breathing tube)</a:t>
            </a:r>
          </a:p>
          <a:p>
            <a:pPr marL="914400" lvl="1" indent="-457200" algn="l">
              <a:buFont typeface="Cambria" panose="02040503050406030204" pitchFamily="18" charset="0"/>
              <a:buChar char="‒"/>
            </a:pPr>
            <a:r>
              <a:rPr lang="en-US" sz="2400" dirty="0">
                <a:solidFill>
                  <a:schemeClr val="tx1"/>
                </a:solidFill>
              </a:rPr>
              <a:t>resuscitation (chest compression, shock)</a:t>
            </a:r>
          </a:p>
          <a:p>
            <a:pPr marL="914400" lvl="1" indent="-457200" algn="l">
              <a:buFont typeface="Cambria" panose="02040503050406030204" pitchFamily="18" charset="0"/>
              <a:buChar char="‒"/>
            </a:pPr>
            <a:r>
              <a:rPr lang="en-US" sz="2400" dirty="0">
                <a:solidFill>
                  <a:schemeClr val="tx1"/>
                </a:solidFill>
              </a:rPr>
              <a:t>feeding tubes</a:t>
            </a:r>
          </a:p>
          <a:p>
            <a:pPr marL="914400" lvl="1" indent="-457200" algn="l">
              <a:buFont typeface="Cambria" panose="02040503050406030204" pitchFamily="18" charset="0"/>
              <a:buChar char="‒"/>
            </a:pPr>
            <a:r>
              <a:rPr lang="en-US" sz="2400" dirty="0">
                <a:solidFill>
                  <a:schemeClr val="tx1"/>
                </a:solidFill>
              </a:rPr>
              <a:t>“palliative” chemotherapy</a:t>
            </a:r>
          </a:p>
          <a:p>
            <a:pPr marL="914400" lvl="1" indent="-457200" algn="l"/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2971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AF1E2D"/>
                </a:solidFill>
              </a:rPr>
              <a:t>Example:  INTUBATION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200" dirty="0" smtClean="0"/>
              <a:t>Many are not aware that when people are intubated (i.e., have a tube connected to a machine to breathe) they:</a:t>
            </a:r>
          </a:p>
          <a:p>
            <a:pPr marL="342900" lvl="1" indent="-34290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can’t </a:t>
            </a:r>
            <a:r>
              <a:rPr lang="en-US" sz="2200" dirty="0"/>
              <a:t>talk</a:t>
            </a:r>
          </a:p>
          <a:p>
            <a:pPr marL="342900" lvl="1" indent="-34290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can’t eat with their mouth</a:t>
            </a:r>
          </a:p>
          <a:p>
            <a:pPr marL="342900" lvl="1" indent="-342900"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are </a:t>
            </a:r>
            <a:r>
              <a:rPr lang="en-US" sz="2200" dirty="0"/>
              <a:t>usually sedated (unconscious</a:t>
            </a:r>
            <a:r>
              <a:rPr lang="en-US" sz="2200" dirty="0" smtClean="0"/>
              <a:t>)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522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Patients &amp; Families Often Don’t Know What Life-Prolonging Care Actually Entails 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60" y="457200"/>
            <a:ext cx="7990681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b="1" dirty="0" smtClean="0"/>
              <a:t>Example:  PALLIATIVE CHEMOTHERAPY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12192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 panose="020F0502020204030204" pitchFamily="34" charset="0"/>
              </a:rPr>
              <a:t>Patients think: </a:t>
            </a:r>
            <a:r>
              <a:rPr lang="en-US" sz="2000" dirty="0" smtClean="0">
                <a:latin typeface="Calibri" panose="020F0502020204030204" pitchFamily="34" charset="0"/>
              </a:rPr>
              <a:t>“chemo will cure me”; “palliative” means I should feel better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2844" y="1731375"/>
            <a:ext cx="68183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AF1E2D"/>
                </a:solidFill>
                <a:latin typeface="Calibri" panose="020F0502020204030204" pitchFamily="34" charset="0"/>
              </a:rPr>
              <a:t>BUT</a:t>
            </a:r>
            <a:r>
              <a:rPr lang="en-US" sz="2000" dirty="0" smtClean="0">
                <a:solidFill>
                  <a:srgbClr val="AF1E2D"/>
                </a:solidFill>
                <a:latin typeface="Calibri" panose="020F0502020204030204" pitchFamily="34" charset="0"/>
              </a:rPr>
              <a:t>,</a:t>
            </a:r>
            <a:r>
              <a:rPr lang="en-US" sz="2000" dirty="0" smtClean="0">
                <a:latin typeface="Calibri" panose="020F0502020204030204" pitchFamily="34" charset="0"/>
              </a:rPr>
              <a:t> palliative chemo results in</a:t>
            </a:r>
          </a:p>
          <a:p>
            <a:pPr marL="171450" indent="-171450">
              <a:spcAft>
                <a:spcPts val="300"/>
              </a:spcAft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 worse quality of life – no actual palliation</a:t>
            </a:r>
          </a:p>
          <a:p>
            <a:pPr marL="171450" indent="-171450">
              <a:spcAft>
                <a:spcPts val="300"/>
              </a:spcAft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 no survival benefit</a:t>
            </a:r>
          </a:p>
          <a:p>
            <a:pPr marL="171450" indent="-171450">
              <a:spcAft>
                <a:spcPts val="300"/>
              </a:spcAft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 higher odds of dying in intensive care unit (ICU)</a:t>
            </a:r>
          </a:p>
          <a:p>
            <a:pPr marL="171450" indent="-171450">
              <a:spcAft>
                <a:spcPts val="300"/>
              </a:spcAft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 lower odds of dying at home</a:t>
            </a:r>
          </a:p>
          <a:p>
            <a:pPr marL="171450" indent="-171450">
              <a:spcAft>
                <a:spcPts val="300"/>
              </a:spcAft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 lower odds of dying where family thought you wanted to die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419600"/>
            <a:ext cx="5473444" cy="121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3119" y="4290685"/>
            <a:ext cx="5982869" cy="68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3119" y="4982750"/>
            <a:ext cx="5828881" cy="65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44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925" y="1850172"/>
            <a:ext cx="8763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spcAft>
                <a:spcPts val="1800"/>
              </a:spcAft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In 2008, &gt;50% of incurable cancer patients were getting palliative chemo 4 months from death; in 2014, 81% </a:t>
            </a:r>
          </a:p>
          <a:p>
            <a:pPr marL="800100" lvl="1" indent="-342900">
              <a:spcAft>
                <a:spcPts val="300"/>
              </a:spcAft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Across United States</a:t>
            </a:r>
            <a:endParaRPr lang="en-US" sz="2200" dirty="0">
              <a:latin typeface="Calibri" panose="020F0502020204030204" pitchFamily="34" charset="0"/>
            </a:endParaRPr>
          </a:p>
          <a:p>
            <a:pPr marL="1257300" lvl="2" indent="-342900">
              <a:spcAft>
                <a:spcPts val="300"/>
              </a:spcAft>
              <a:buFont typeface="Cambria" panose="02040503050406030204" pitchFamily="18" charset="0"/>
              <a:buChar char="‒"/>
            </a:pPr>
            <a:r>
              <a:rPr lang="en-US" sz="2200" dirty="0" smtClean="0">
                <a:latin typeface="Calibri" panose="020F0502020204030204" pitchFamily="34" charset="0"/>
              </a:rPr>
              <a:t>Intensive Care Unit (ICU) stays in last month of life are common (~30%) ; the trend is increasing</a:t>
            </a:r>
          </a:p>
          <a:p>
            <a:pPr marL="1257300" lvl="2" indent="-342900">
              <a:spcAft>
                <a:spcPts val="1800"/>
              </a:spcAft>
              <a:buFont typeface="Cambria" panose="02040503050406030204" pitchFamily="18" charset="0"/>
              <a:buChar char="‒"/>
            </a:pPr>
            <a:r>
              <a:rPr lang="en-US" sz="2200" dirty="0" smtClean="0">
                <a:latin typeface="Calibri" panose="020F0502020204030204" pitchFamily="34" charset="0"/>
              </a:rPr>
              <a:t>Hospice referrals within days of death are common (45%) – too late to offer much help</a:t>
            </a:r>
          </a:p>
          <a:p>
            <a:pPr marL="800100" lvl="1" indent="-342900">
              <a:spcAft>
                <a:spcPts val="300"/>
              </a:spcAft>
              <a:buClr>
                <a:srgbClr val="AF1E2D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Bankrupting </a:t>
            </a:r>
            <a:r>
              <a:rPr lang="en-US" sz="2200" dirty="0">
                <a:latin typeface="Calibri" panose="020F0502020204030204" pitchFamily="34" charset="0"/>
              </a:rPr>
              <a:t>of our health care system</a:t>
            </a:r>
          </a:p>
          <a:p>
            <a:pPr marL="1257300" lvl="2" indent="-342900">
              <a:spcAft>
                <a:spcPts val="300"/>
              </a:spcAft>
              <a:buFont typeface="Cambria" panose="02040503050406030204" pitchFamily="18" charset="0"/>
              <a:buChar char="‒"/>
            </a:pPr>
            <a:r>
              <a:rPr lang="en-US" sz="2200" dirty="0" smtClean="0">
                <a:latin typeface="Calibri" panose="020F0502020204030204" pitchFamily="34" charset="0"/>
              </a:rPr>
              <a:t>25% of Medicare costs spent on last year of life</a:t>
            </a:r>
          </a:p>
          <a:p>
            <a:pPr marL="1257300" lvl="2" indent="-342900">
              <a:spcAft>
                <a:spcPts val="300"/>
              </a:spcAft>
              <a:buFont typeface="Cambria" panose="02040503050406030204" pitchFamily="18" charset="0"/>
              <a:buChar char="‒"/>
            </a:pPr>
            <a:r>
              <a:rPr lang="en-US" sz="2200" dirty="0" smtClean="0">
                <a:latin typeface="Calibri" panose="020F0502020204030204" pitchFamily="34" charset="0"/>
              </a:rPr>
              <a:t>40% of that is for care in last month of life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113" y="476071"/>
            <a:ext cx="7343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Data </a:t>
            </a:r>
            <a:r>
              <a:rPr lang="en-US" sz="3600" b="1" dirty="0" smtClean="0">
                <a:latin typeface="Calibri" panose="020F0502020204030204" pitchFamily="34" charset="0"/>
              </a:rPr>
              <a:t>Show End-of-Life Care Is Overly Aggressive &amp; Becoming More So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on Plea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ppt8633.tmp</Template>
  <TotalTime>22508</TotalTime>
  <Words>1160</Words>
  <Application>Microsoft Office PowerPoint</Application>
  <PresentationFormat>On-screen Show (4:3)</PresentationFormat>
  <Paragraphs>176</Paragraphs>
  <Slides>26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Information Please</vt:lpstr>
      <vt:lpstr>Worksheet</vt:lpstr>
      <vt:lpstr>TITLE OF PRESENTATION Subtitle of Presentation</vt:lpstr>
      <vt:lpstr>This Is A Tough Topic…BUT</vt:lpstr>
      <vt:lpstr>Coping with Cancer Study </vt:lpstr>
      <vt:lpstr>4 Myths About End-of-Life Care…Busted!</vt:lpstr>
      <vt:lpstr>Slide 5</vt:lpstr>
      <vt:lpstr>How Can More Be Less?</vt:lpstr>
      <vt:lpstr>Slide 7</vt:lpstr>
      <vt:lpstr>Slide 8</vt:lpstr>
      <vt:lpstr>Slide 9</vt:lpstr>
      <vt:lpstr>Slide 10</vt:lpstr>
      <vt:lpstr>Slide 11</vt:lpstr>
      <vt:lpstr>Slide 12</vt:lpstr>
      <vt:lpstr>Many Patients Don’t Think They’re Dying  &amp;  Don’t Understand Treatments</vt:lpstr>
      <vt:lpstr>Slide 14</vt:lpstr>
      <vt:lpstr>Our Data Suggest Otherwise!</vt:lpstr>
      <vt:lpstr>Slide 16</vt:lpstr>
      <vt:lpstr>Religious Coping</vt:lpstr>
      <vt:lpstr>Spiritual Support From Medical Community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This Is A Tough Topic…BUT</vt:lpstr>
    </vt:vector>
  </TitlesOfParts>
  <Company>Weill Cornell Medical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Sellers</dc:creator>
  <cp:lastModifiedBy>PKM3</cp:lastModifiedBy>
  <cp:revision>958</cp:revision>
  <cp:lastPrinted>2014-10-31T19:06:57Z</cp:lastPrinted>
  <dcterms:created xsi:type="dcterms:W3CDTF">2010-08-28T14:32:29Z</dcterms:created>
  <dcterms:modified xsi:type="dcterms:W3CDTF">2014-11-06T23:58:59Z</dcterms:modified>
</cp:coreProperties>
</file>