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13"/>
  </p:notesMasterIdLst>
  <p:sldIdLst>
    <p:sldId id="279" r:id="rId2"/>
    <p:sldId id="277" r:id="rId3"/>
    <p:sldId id="259" r:id="rId4"/>
    <p:sldId id="276" r:id="rId5"/>
    <p:sldId id="260" r:id="rId6"/>
    <p:sldId id="274" r:id="rId7"/>
    <p:sldId id="278" r:id="rId8"/>
    <p:sldId id="265" r:id="rId9"/>
    <p:sldId id="261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86E2"/>
    <a:srgbClr val="FFF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647" autoAdjust="0"/>
    <p:restoredTop sz="81183" autoAdjust="0"/>
  </p:normalViewPr>
  <p:slideViewPr>
    <p:cSldViewPr>
      <p:cViewPr varScale="1">
        <p:scale>
          <a:sx n="114" d="100"/>
          <a:sy n="114" d="100"/>
        </p:scale>
        <p:origin x="2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7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563E5-5C61-4CE9-A42E-5CD138F824D5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59615-2F00-47C3-A043-FAC694F3B3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4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9615-2F00-47C3-A043-FAC694F3B31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08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896AC-F9DA-4FD4-9205-CF4C0F28B42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71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9615-2F00-47C3-A043-FAC694F3B3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2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48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32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9615-2F00-47C3-A043-FAC694F3B31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75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9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09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3915-CB6B-462D-AA10-964E98380074}" type="datetimeFigureOut">
              <a:rPr lang="en-US" smtClean="0"/>
              <a:pPr/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B649-CBA1-4EF7-842F-881CEF1E4A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Prolonged Grief Disorder (PGD) Tutorial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743200"/>
          </a:xfrm>
        </p:spPr>
        <p:txBody>
          <a:bodyPr>
            <a:normAutofit fontScale="32500" lnSpcReduction="20000"/>
          </a:bodyPr>
          <a:lstStyle/>
          <a:p>
            <a:r>
              <a:rPr lang="en-US" sz="4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Wendy G. Lichtenthal, Ph.D.</a:t>
            </a:r>
          </a:p>
          <a:p>
            <a:r>
              <a:rPr lang="en-US" sz="4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Memorial Sloan Kettering Cancer Center</a:t>
            </a:r>
          </a:p>
          <a:p>
            <a:r>
              <a:rPr lang="en-US" sz="4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Department of Psychiatry &amp; Behavioral Sciences</a:t>
            </a:r>
          </a:p>
          <a:p>
            <a:endParaRPr lang="en-US" sz="4200" b="1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r>
              <a:rPr lang="en-US" sz="4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Holly G. </a:t>
            </a:r>
            <a:r>
              <a:rPr lang="en-US" sz="4200" b="1" dirty="0" err="1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Prigerson</a:t>
            </a:r>
            <a:r>
              <a:rPr lang="en-US" sz="4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, Ph.D.</a:t>
            </a:r>
          </a:p>
          <a:p>
            <a:r>
              <a:rPr lang="en-US" sz="4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Weill Cornell Medical College</a:t>
            </a:r>
          </a:p>
          <a:p>
            <a:endParaRPr lang="en-US" sz="4200" b="1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r>
              <a:rPr lang="en-US" sz="34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© Copyright  2016</a:t>
            </a:r>
          </a:p>
          <a:p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This tutorial was designed specifically to be administered to study participants.</a:t>
            </a:r>
          </a:p>
          <a:p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We kindly request that you do not distribute this tutorial or any of its contents.</a:t>
            </a:r>
          </a:p>
          <a:p>
            <a:endParaRPr lang="en-US" sz="3000" b="1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Funded by National Institute of Mental Health Grant R21 MH095378 (Lichtenthal/Prigerson).</a:t>
            </a:r>
            <a:endParaRPr lang="en-AU" sz="3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158" name="Content Placeholder 2"/>
          <p:cNvSpPr>
            <a:spLocks/>
          </p:cNvSpPr>
          <p:nvPr/>
        </p:nvSpPr>
        <p:spPr bwMode="auto">
          <a:xfrm>
            <a:off x="228600" y="1295400"/>
            <a:ext cx="861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sz="24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lvl="0"/>
            <a:r>
              <a:rPr lang="en-US" sz="2000" b="1" u="sng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Cognitive, emotional, and behavioral </a:t>
            </a:r>
            <a:r>
              <a:rPr lang="en-US" sz="2000" b="1" u="sng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symptoms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bereaved person must have </a:t>
            </a:r>
            <a:r>
              <a:rPr lang="en-US" sz="2000" b="1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five (or 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more)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of 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following symptoms 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experienced 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daily or </a:t>
            </a:r>
            <a:r>
              <a:rPr lang="en-US" sz="20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to a disabling degree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7160" name="Title 1"/>
          <p:cNvSpPr>
            <a:spLocks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Prolonged Grief Disorder </a:t>
            </a:r>
          </a:p>
          <a:p>
            <a:pPr algn="ctr" eaLnBrk="0" hangingPunct="0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Diagnostic Criteria (continued)</a:t>
            </a:r>
            <a:endParaRPr lang="en-US" sz="3000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895600"/>
            <a:ext cx="9144000" cy="3809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9300" lvl="1" indent="-292100">
              <a:spcBef>
                <a:spcPts val="0"/>
              </a:spcBef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Confusion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about one’s role in life or diminished sense of self (i.e., feeling </a:t>
            </a:r>
            <a:endParaRPr lang="en-US" sz="16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749300" lvl="1" indent="-292100">
              <a:buClr>
                <a:srgbClr val="2986E2"/>
              </a:buClr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      that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a part of oneself has died)</a:t>
            </a:r>
          </a:p>
          <a:p>
            <a:pPr lvl="1">
              <a:buClr>
                <a:srgbClr val="2986E2"/>
              </a:buClr>
            </a:pPr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30238" lvl="1" indent="-173038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 Difficulty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accepting the loss</a:t>
            </a:r>
          </a:p>
          <a:p>
            <a:pPr marL="630238" lvl="1" indent="-231775">
              <a:buClr>
                <a:srgbClr val="2986E2"/>
              </a:buClr>
            </a:pPr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749300" lvl="1" indent="-292100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Avoidance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of reminders of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reality </a:t>
            </a:r>
          </a:p>
          <a:p>
            <a:pPr marL="749300" lvl="1" indent="-292100">
              <a:buClr>
                <a:srgbClr val="2986E2"/>
              </a:buClr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      of the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loss</a:t>
            </a:r>
          </a:p>
          <a:p>
            <a:pPr marL="630238" lvl="1" indent="-173038">
              <a:buClr>
                <a:srgbClr val="2986E2"/>
              </a:buClr>
            </a:pPr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30238" lvl="1" indent="-173038">
              <a:buClr>
                <a:srgbClr val="2986E2"/>
              </a:buClr>
              <a:buFont typeface="Arial" pitchFamily="34" charset="0"/>
              <a:buChar char="•"/>
              <a:tabLst>
                <a:tab pos="630238" algn="l"/>
              </a:tabLst>
            </a:pP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 Inability to trust others since the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loss</a:t>
            </a:r>
          </a:p>
          <a:p>
            <a:pPr marL="630238" lvl="1" indent="-173038">
              <a:buClr>
                <a:srgbClr val="2986E2"/>
              </a:buClr>
            </a:pPr>
            <a:endParaRPr lang="en-US" sz="16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88975" lvl="1" indent="-231775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Bitterness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or anger related to the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loss   </a:t>
            </a:r>
          </a:p>
          <a:p>
            <a:pPr marL="630238" lvl="1" indent="-173038">
              <a:buClr>
                <a:srgbClr val="2986E2"/>
              </a:buClr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	 </a:t>
            </a:r>
          </a:p>
          <a:p>
            <a:pPr marL="630238" lvl="1" indent="-173038">
              <a:buClr>
                <a:srgbClr val="2986E2"/>
              </a:buClr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</a:br>
            <a:endParaRPr lang="en-US" sz="16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93738" lvl="1" indent="-236538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Difficulty moving on with life (e.g., making new friends, pursuing interests)</a:t>
            </a:r>
          </a:p>
          <a:p>
            <a:pPr marL="693738" lvl="1" indent="-236538">
              <a:buClr>
                <a:srgbClr val="2986E2"/>
              </a:buClr>
            </a:pPr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93738" lvl="1" indent="-236538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Numbness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(absence of emotion)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since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loss</a:t>
            </a:r>
          </a:p>
          <a:p>
            <a:pPr marL="693738" lvl="1" indent="-236538">
              <a:buClr>
                <a:srgbClr val="2986E2"/>
              </a:buClr>
            </a:pPr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93738" lvl="1" indent="-236538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Feeling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that life is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unfulfilling, empty, or      meaningless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since the loss</a:t>
            </a:r>
          </a:p>
          <a:p>
            <a:pPr marL="693738" lvl="1" indent="-236538">
              <a:buClr>
                <a:srgbClr val="2986E2"/>
              </a:buClr>
            </a:pPr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693738" lvl="1" indent="-236538">
              <a:buClr>
                <a:srgbClr val="2986E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Feeling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stunned, dazed or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shocked by                 the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loss</a:t>
            </a:r>
          </a:p>
          <a:p>
            <a:endParaRPr lang="en-US" sz="16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Prigerson et al., 2009</a:t>
            </a:r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784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16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Prolonged Grief Disorder </a:t>
            </a:r>
          </a:p>
          <a:p>
            <a:pPr algn="ctr" eaLnBrk="0" hangingPunct="0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Diagnostic Criteria (continued)</a:t>
            </a:r>
            <a:endParaRPr lang="en-US" sz="3000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953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Aft>
                <a:spcPts val="3600"/>
              </a:spcAft>
              <a:buClr>
                <a:srgbClr val="2986E2"/>
              </a:buClr>
            </a:pPr>
            <a:r>
              <a:rPr lang="en-US" sz="2000" b="1" u="sng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Timing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 Diagnosis should not be made until at least six months have elapsed since the death.</a:t>
            </a:r>
            <a:endParaRPr lang="en-US" sz="11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spcAft>
                <a:spcPts val="3600"/>
              </a:spcAft>
              <a:buClr>
                <a:srgbClr val="2986E2"/>
              </a:buClr>
            </a:pPr>
            <a:r>
              <a:rPr lang="en-US" sz="2000" b="1" u="sng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Impairment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  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disturbance causes clinically significant impairment in social, occupational, and other important areas of functioning (e.g., domestic responsibilities).</a:t>
            </a:r>
            <a:endParaRPr lang="en-US" sz="10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spcAft>
                <a:spcPts val="3600"/>
              </a:spcAft>
              <a:buClr>
                <a:srgbClr val="2986E2"/>
              </a:buClr>
            </a:pPr>
            <a:r>
              <a:rPr lang="en-US" sz="2000" b="1" u="sng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Relation to other mental disorders</a:t>
            </a:r>
            <a:r>
              <a:rPr lang="en-US" sz="2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  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disturbance is not better accounted for by Major Depressive Disorder, Generalized Anxiety Disorder, or Posttraumatic Stress Disorder.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662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Prigerson et al., 2009</a:t>
            </a:r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16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5867400" cy="457200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00"/>
                </a:solidFill>
                <a:latin typeface="Corbel" pitchFamily="34" charset="0"/>
              </a:rPr>
              <a:t>The aim of this slide set is to educate mental health providers about PGD</a:t>
            </a:r>
          </a:p>
          <a:p>
            <a:pPr marL="342900" indent="-342900" algn="l"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00"/>
                </a:solidFill>
                <a:latin typeface="Corbel" pitchFamily="34" charset="0"/>
              </a:rPr>
              <a:t>Chronic grief, independent of other diagnoses, has long been recognized clinically</a:t>
            </a:r>
          </a:p>
          <a:p>
            <a:pPr marL="342900" indent="-342900" algn="l"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00"/>
                </a:solidFill>
                <a:latin typeface="Corbel" pitchFamily="34" charset="0"/>
              </a:rPr>
              <a:t>Numerous terms have been used to describe this syndrome, including ‘complicated’ and ‘prolonged’ grief</a:t>
            </a:r>
            <a:endParaRPr lang="en-AU" sz="1800" dirty="0">
              <a:solidFill>
                <a:srgbClr val="000000"/>
              </a:solidFill>
              <a:latin typeface="Corbel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00"/>
                </a:solidFill>
                <a:latin typeface="Corbel" pitchFamily="34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</a:rPr>
              <a:t>International Classification of Diseases 11th Revision (</a:t>
            </a:r>
            <a:r>
              <a:rPr lang="en-AU" sz="1800" dirty="0" smtClean="0">
                <a:solidFill>
                  <a:srgbClr val="000000"/>
                </a:solidFill>
                <a:latin typeface="Corbel" pitchFamily="34" charset="0"/>
              </a:rPr>
              <a:t>ICD-11) will introduce the diagnosis of Prolonged Grief Disorder (PGD)</a:t>
            </a:r>
            <a:endParaRPr lang="en-AU" sz="18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Prolonged Grief Disorder (PGD) Tutorial</a:t>
            </a:r>
            <a:endParaRPr lang="en-A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940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Maercker et al., 2013; Prigerson et al., 2009</a:t>
            </a:r>
          </a:p>
        </p:txBody>
      </p:sp>
      <p:pic>
        <p:nvPicPr>
          <p:cNvPr id="2050" name="Picture 2" descr="H:\Lichtenthal Team\_X13-022 Clinical Utility of PGD\Phase 3\PGD Tutorial\dreamstime_Grief stone_42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701" y="1828800"/>
            <a:ext cx="2887899" cy="4343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3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278" y="1981200"/>
            <a:ext cx="4221322" cy="38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pPr>
              <a:spcAft>
                <a:spcPts val="3600"/>
              </a:spcAft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What is Prolonged Grief Disorder (PGD)?</a:t>
            </a:r>
            <a:endParaRPr lang="en-US" sz="3000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81065"/>
            <a:ext cx="6248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600"/>
              </a:spcBef>
              <a:spcAft>
                <a:spcPts val="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PGD is a reaction to loss in which individuals experience:</a:t>
            </a:r>
          </a:p>
          <a:p>
            <a:pPr marL="863600" lvl="1" indent="-288925"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Yearning</a:t>
            </a:r>
          </a:p>
          <a:p>
            <a:pPr marL="863600" lvl="1" indent="-288925"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Emotional numbness</a:t>
            </a:r>
          </a:p>
          <a:p>
            <a:pPr marL="863600" lvl="1" indent="-288925"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Feelings of detachment from others and disengagement from their environment</a:t>
            </a:r>
          </a:p>
          <a:p>
            <a:pPr marL="863600" lvl="1" indent="-288925"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Loss of meaning and purpose</a:t>
            </a:r>
          </a:p>
          <a:p>
            <a:pPr marL="863600" lvl="1" indent="-288925">
              <a:spcAft>
                <a:spcPts val="18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Feeling “stuck” in their grief</a:t>
            </a:r>
          </a:p>
          <a:p>
            <a:pPr marL="280988" indent="-280988">
              <a:spcBef>
                <a:spcPts val="600"/>
              </a:spcBef>
              <a:spcAft>
                <a:spcPts val="18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Bereaved survivors feel unsure of who they are and/or feel like a part of them is missing; they feel unwhole or incomplete</a:t>
            </a:r>
          </a:p>
          <a:p>
            <a:pPr marL="280988" indent="-280988">
              <a:spcBef>
                <a:spcPts val="600"/>
              </a:spcBef>
              <a:spcAft>
                <a:spcPts val="18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Individuals suffering from PGD experience difficulty accepting the death and protest the reality of the loss</a:t>
            </a:r>
          </a:p>
          <a:p>
            <a:pPr marL="280988" indent="-280988">
              <a:spcBef>
                <a:spcPts val="600"/>
              </a:spcBef>
              <a:spcAft>
                <a:spcPts val="18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PGD uniquely includes “separation distress” (yearning and pining for the deceased), which is not seen in other mental disorders</a:t>
            </a:r>
            <a:endParaRPr lang="en-US" sz="1700" dirty="0" smtClean="0">
              <a:solidFill>
                <a:srgbClr val="FF0000"/>
              </a:solidFill>
              <a:latin typeface="Corbel" pitchFamily="34" charset="0"/>
              <a:cs typeface="Arial" pitchFamily="34" charset="0"/>
            </a:endParaRPr>
          </a:p>
          <a:p>
            <a:pPr marL="280988" indent="-280988">
              <a:spcBef>
                <a:spcPts val="600"/>
              </a:spcBef>
              <a:spcAft>
                <a:spcPts val="18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PGD has been empirically distinguished from depressive and anxiety disorders</a:t>
            </a:r>
            <a:endParaRPr lang="en-US" sz="1700" dirty="0" smtClean="0">
              <a:solidFill>
                <a:srgbClr val="FF0000"/>
              </a:solidFill>
              <a:latin typeface="Corbe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66294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Lichtenthal, Cruess, &amp; Prigerson, 2004; Prigerson et al., 1995; Prigerson et al., 2009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latin typeface="Georgia" pitchFamily="18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  <a:ea typeface="+mj-ea"/>
                <a:cs typeface="Arial" pitchFamily="34" charset="0"/>
              </a:rPr>
              <a:t>Making the Distinction: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  <a:ea typeface="+mj-ea"/>
                <a:cs typeface="Arial" pitchFamily="34" charset="0"/>
              </a:rPr>
              <a:t>Why is PGD not Major Depressive Disorder?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5943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0988" indent="-280988">
              <a:spcAft>
                <a:spcPts val="3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Major Depressive Disorder (MDD) is characterized more by sadness than PGD</a:t>
            </a:r>
          </a:p>
          <a:p>
            <a:pPr marL="280988" indent="-280988">
              <a:spcAft>
                <a:spcPts val="3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Sadness in MDD is pervasive, lasting most of the day </a:t>
            </a:r>
          </a:p>
          <a:p>
            <a:pPr marL="280988" indent="-280988">
              <a:spcAft>
                <a:spcPts val="3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  <a:latin typeface="Corbel" pitchFamily="34" charset="0"/>
              </a:rPr>
              <a:t>MDD is more of a general mood state and </a:t>
            </a:r>
            <a:r>
              <a:rPr lang="en-US" sz="1900" dirty="0" smtClean="0">
                <a:solidFill>
                  <a:srgbClr val="000000"/>
                </a:solidFill>
              </a:rPr>
              <a:t>may be triggered by a variety of experiences, not exclusively loss events</a:t>
            </a:r>
            <a:endParaRPr lang="en-US" sz="19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marL="280988" indent="-280988">
              <a:spcAft>
                <a:spcPts val="3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PGD is “personal” – it is about attachment to a particular person and is loss-specific; MDD is not</a:t>
            </a:r>
          </a:p>
          <a:p>
            <a:pPr marL="280988" indent="-280988">
              <a:spcAft>
                <a:spcPts val="3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PGD 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  <a:cs typeface="Arial" pitchFamily="34" charset="0"/>
              </a:rPr>
              <a:t>ymptoms are more chronic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  <a:cs typeface="Arial" pitchFamily="34" charset="0"/>
              </a:rPr>
              <a:t> and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  <a:cs typeface="Arial" pitchFamily="34" charset="0"/>
              </a:rPr>
              <a:t>stable over time than MDD symptoms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Clr>
                <a:srgbClr val="2986E2"/>
              </a:buClr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2940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Horowitz et al., 1993; Lichtenthal, Cruess, &amp; Prigerson, 2004;  Marwit, 1991; Prigerson &amp; Jacobs, 2001; Raphael &amp; Martinek, 1997; Stroebe et al., 2001</a:t>
            </a:r>
          </a:p>
          <a:p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pic>
        <p:nvPicPr>
          <p:cNvPr id="8" name="Picture 7" descr="dreamstime_l_22279140_black woman crying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85" y="1524000"/>
            <a:ext cx="3200315" cy="48013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eamstime_l_4834888_sad black woma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362200"/>
            <a:ext cx="4191000" cy="3276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1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Making the Distinction: </a:t>
            </a:r>
            <a:b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Why is PGD not Posttraumatic Stress Disorder?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Boelen et al., 2003; Horowitz et al., 1993; Lichtenthal, Cruess, &amp; Prigerson, 2004; Prigerson et al., 1995, 1996, 1997, 1999; Raphael &amp; Martinek, 1997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1828800"/>
            <a:ext cx="21336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10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5715000" cy="5257800"/>
          </a:xfrm>
        </p:spPr>
        <p:txBody>
          <a:bodyPr>
            <a:noAutofit/>
          </a:bodyPr>
          <a:lstStyle/>
          <a:p>
            <a:pPr marL="293688" lvl="1" indent="-293688">
              <a:spcBef>
                <a:spcPts val="600"/>
              </a:spcBef>
              <a:spcAft>
                <a:spcPts val="1200"/>
              </a:spcAft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Posttraumatic Stress Disorder (PTSD) is a psychological reaction to a traumatic event; it is not loss- or person-specific</a:t>
            </a:r>
          </a:p>
          <a:p>
            <a:pPr marL="293688" lvl="1" indent="-293688">
              <a:spcBef>
                <a:spcPts val="600"/>
              </a:spcBef>
              <a:spcAft>
                <a:spcPts val="1200"/>
              </a:spcAft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In PTSD, personal or others’ safety is usually challenged, whereas it is not usually challenged among those with PGD</a:t>
            </a:r>
          </a:p>
          <a:p>
            <a:pPr marL="293688" indent="-293688">
              <a:spcBef>
                <a:spcPts val="600"/>
              </a:spcBef>
              <a:spcAft>
                <a:spcPts val="1200"/>
              </a:spcAft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In PTSD, sadness is less prominent; in PGD, fear  is less prominent and there is a lack of interest, concern, or care for self or others – more of a disengagement and withdrawal than hypervigilance</a:t>
            </a:r>
          </a:p>
          <a:p>
            <a:pPr marL="293688" indent="-293688">
              <a:spcBef>
                <a:spcPts val="600"/>
              </a:spcBef>
              <a:spcAft>
                <a:spcPts val="1200"/>
              </a:spcAft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In PGD, the precipitating event of “loss” is a universal human experience, whereas the precipitating event in PTSD is typically an extreme or uncommon and traumatic experience</a:t>
            </a:r>
            <a:endParaRPr lang="en-US" sz="1600" baseline="30000" dirty="0" smtClean="0">
              <a:solidFill>
                <a:srgbClr val="000000"/>
              </a:solidFill>
              <a:latin typeface="Corbel" pitchFamily="34" charset="0"/>
              <a:ea typeface="Arial Unicode MS" pitchFamily="34" charset="-128"/>
              <a:cs typeface="Arial" pitchFamily="34" charset="0"/>
            </a:endParaRPr>
          </a:p>
          <a:p>
            <a:pPr marL="293688" indent="-293688">
              <a:spcBef>
                <a:spcPts val="600"/>
              </a:spcBef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PGD is about the person lost; symptoms are related to:</a:t>
            </a:r>
          </a:p>
          <a:p>
            <a:pPr marL="738188" lvl="1" indent="-280988">
              <a:spcBef>
                <a:spcPts val="600"/>
              </a:spcBef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Attachment to the deceased </a:t>
            </a:r>
          </a:p>
          <a:p>
            <a:pPr marL="738188" lvl="1" indent="-280988">
              <a:spcBef>
                <a:spcPts val="600"/>
              </a:spcBef>
              <a:spcAft>
                <a:spcPts val="1200"/>
              </a:spcAft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Difficulty processing the reality of the loss and reorienting in the world without the deceased</a:t>
            </a:r>
          </a:p>
          <a:p>
            <a:pPr marL="293688" indent="-293688">
              <a:spcBef>
                <a:spcPts val="600"/>
              </a:spcBef>
              <a:spcAft>
                <a:spcPts val="600"/>
              </a:spcAft>
              <a:buClr>
                <a:srgbClr val="2986E2"/>
              </a:buClr>
              <a:buFont typeface="Corbe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ea typeface="Arial Unicode MS" pitchFamily="34" charset="-128"/>
                <a:cs typeface="Arial" pitchFamily="34" charset="0"/>
              </a:rPr>
              <a:t>In PGD, the social support network is always affected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Qualitative Differences in Symptom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94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Horowitz et al., 1993; Lichtenthal, Cruess, &amp; Prigerson, 2004;  Marwit, 1991; Prigerson &amp; Jacobs, 2001; Raphael &amp; Martinek, 1997; Stroebe et al., 2001</a:t>
            </a:r>
          </a:p>
          <a:p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140872"/>
              </p:ext>
            </p:extLst>
          </p:nvPr>
        </p:nvGraphicFramePr>
        <p:xfrm>
          <a:off x="381000" y="1752601"/>
          <a:ext cx="8382000" cy="44538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4000"/>
                <a:gridCol w="2794000"/>
                <a:gridCol w="2794000"/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 pitchFamily="34" charset="0"/>
                        </a:rPr>
                        <a:t>Symptom</a:t>
                      </a:r>
                      <a:r>
                        <a:rPr lang="en-US" sz="1800" b="1" baseline="0" dirty="0" smtClean="0">
                          <a:latin typeface="Corbel" pitchFamily="34" charset="0"/>
                        </a:rPr>
                        <a:t> Categories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 marT="45717" marB="45717" anchor="ctr">
                    <a:solidFill>
                      <a:srgbClr val="298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 pitchFamily="34" charset="0"/>
                        </a:rPr>
                        <a:t>PGD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 marT="45717" marB="45717" anchor="ctr">
                    <a:solidFill>
                      <a:srgbClr val="2986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rbel" pitchFamily="34" charset="0"/>
                        </a:rPr>
                        <a:t>PTSD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 marT="45717" marB="45717" anchor="ctr">
                    <a:solidFill>
                      <a:srgbClr val="2986E2"/>
                    </a:solidFill>
                  </a:tcPr>
                </a:tc>
              </a:tr>
              <a:tr h="10981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rbel" pitchFamily="34" charset="0"/>
                        </a:rPr>
                        <a:t>Re-experiencing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rbel" pitchFamily="34" charset="0"/>
                        </a:rPr>
                        <a:t>Deliberate reminiscing, almost welcomed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rbel" pitchFamily="34" charset="0"/>
                        </a:rPr>
                        <a:t>Intrusive, unwanted thoughts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12953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rbel" pitchFamily="34" charset="0"/>
                        </a:rPr>
                        <a:t>Avoidance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rbel" pitchFamily="34" charset="0"/>
                        </a:rPr>
                        <a:t>Reminders of the deceased’s absence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rbel" pitchFamily="34" charset="0"/>
                        </a:rPr>
                        <a:t>Situations perceived as threatening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1603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rbel" pitchFamily="34" charset="0"/>
                        </a:rPr>
                        <a:t>Hypervigilance 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rbel" pitchFamily="34" charset="0"/>
                        </a:rPr>
                        <a:t>Searching for the deceased in places one would expect to see him/her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rbel" pitchFamily="34" charset="0"/>
                        </a:rPr>
                        <a:t>Hyperarousal symptoms</a:t>
                      </a:r>
                      <a:endParaRPr lang="en-US" sz="1800" kern="1200" dirty="0" smtClean="0">
                        <a:solidFill>
                          <a:schemeClr val="tx2"/>
                        </a:solidFill>
                        <a:latin typeface="Corbe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Lichtenthal Team\_X13-022 Clinical Utility of PGD\Phase 3\PGD Tutorial\dreamstime_GAD photo_33916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1219200"/>
            <a:ext cx="7086599" cy="472353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5943600" cy="4724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</a:pPr>
            <a:r>
              <a:rPr lang="en-AU" sz="1900" dirty="0" smtClean="0">
                <a:solidFill>
                  <a:srgbClr val="000000"/>
                </a:solidFill>
                <a:latin typeface="Corbel" pitchFamily="34" charset="0"/>
              </a:rPr>
              <a:t>Generalized Anxiety Disorder (GAD) is </a:t>
            </a:r>
            <a:r>
              <a:rPr lang="en-US" sz="1900" dirty="0" smtClean="0">
                <a:solidFill>
                  <a:srgbClr val="000000"/>
                </a:solidFill>
                <a:latin typeface="Corbel" pitchFamily="34" charset="0"/>
              </a:rPr>
              <a:t>characterized by a pervasive and uncontrollable state of worry (apprehensive expectation)</a:t>
            </a:r>
            <a:endParaRPr lang="en-AU" sz="1900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</a:pPr>
            <a:r>
              <a:rPr lang="en-AU" sz="1900" dirty="0" smtClean="0">
                <a:solidFill>
                  <a:srgbClr val="000000"/>
                </a:solidFill>
                <a:latin typeface="Corbel" pitchFamily="34" charset="0"/>
              </a:rPr>
              <a:t>GAD tends to be a life-long tendency</a:t>
            </a:r>
            <a:endParaRPr lang="en-AU" sz="1900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</a:pPr>
            <a:r>
              <a:rPr lang="en-AU" sz="1900" dirty="0" smtClean="0">
                <a:solidFill>
                  <a:srgbClr val="000000"/>
                </a:solidFill>
                <a:latin typeface="Corbel" pitchFamily="34" charset="0"/>
              </a:rPr>
              <a:t>PGD is about one particular person and is loss-specific</a:t>
            </a:r>
            <a:endParaRPr lang="en-AU" sz="1900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</a:pPr>
            <a:r>
              <a:rPr lang="en-AU" sz="1900" dirty="0" smtClean="0">
                <a:solidFill>
                  <a:srgbClr val="000000"/>
                </a:solidFill>
                <a:latin typeface="Corbel" pitchFamily="34" charset="0"/>
              </a:rPr>
              <a:t>PGD is less about worry and much more about missing the lost person</a:t>
            </a:r>
            <a:endParaRPr lang="en-AU" sz="1900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2986E2"/>
              </a:buClr>
            </a:pPr>
            <a:r>
              <a:rPr lang="en-AU" sz="1900" dirty="0" smtClean="0">
                <a:solidFill>
                  <a:srgbClr val="000000"/>
                </a:solidFill>
                <a:latin typeface="Corbel" pitchFamily="34" charset="0"/>
              </a:rPr>
              <a:t>Other anxiety states like Separation </a:t>
            </a:r>
            <a:r>
              <a:rPr lang="en-AU" sz="1900" dirty="0">
                <a:solidFill>
                  <a:srgbClr val="000000"/>
                </a:solidFill>
                <a:latin typeface="Corbel" pitchFamily="34" charset="0"/>
              </a:rPr>
              <a:t>A</a:t>
            </a:r>
            <a:r>
              <a:rPr lang="en-AU" sz="1900" dirty="0" smtClean="0">
                <a:solidFill>
                  <a:srgbClr val="000000"/>
                </a:solidFill>
                <a:latin typeface="Corbel" pitchFamily="34" charset="0"/>
              </a:rPr>
              <a:t>nxiety Disorder involve worry about or fear of loss without bereavement having occurred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Making the Distinction: </a:t>
            </a:r>
            <a:b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</a:br>
            <a:r>
              <a:rPr lang="en-AU" sz="3000" b="1" dirty="0" smtClean="0">
                <a:solidFill>
                  <a:srgbClr val="000000"/>
                </a:solidFill>
                <a:latin typeface="Corbel" pitchFamily="34" charset="0"/>
              </a:rPr>
              <a:t>Why is PGD not Generalized Anxiety Disorder?</a:t>
            </a:r>
            <a:endParaRPr lang="en-AU" sz="3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94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Allgulander, 2012; Prigerson et al, 2009</a:t>
            </a:r>
          </a:p>
          <a:p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Many PGD Risk Factors Are Related to                       Challenges to Secure Attachment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1411764"/>
            <a:ext cx="7772400" cy="47604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>
                <a:srgbClr val="2986E2"/>
              </a:buClr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Insecure attachment style </a:t>
            </a:r>
          </a:p>
          <a:p>
            <a:pPr>
              <a:spcAft>
                <a:spcPts val="1800"/>
              </a:spcAft>
              <a:buClr>
                <a:srgbClr val="2986E2"/>
              </a:buClr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Close, security-enhancing, dependent relationships</a:t>
            </a:r>
          </a:p>
          <a:p>
            <a:pPr>
              <a:buClr>
                <a:srgbClr val="2986E2"/>
              </a:buClr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Childhood adversity (parental loss, abuse or serious </a:t>
            </a:r>
          </a:p>
          <a:p>
            <a:pPr>
              <a:spcAft>
                <a:spcPts val="1800"/>
              </a:spcAft>
              <a:buClr>
                <a:srgbClr val="2986E2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       neglect)</a:t>
            </a:r>
          </a:p>
          <a:p>
            <a:pPr>
              <a:spcAft>
                <a:spcPts val="1800"/>
              </a:spcAft>
              <a:buClr>
                <a:srgbClr val="2986E2"/>
              </a:buClr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Childhood separation anxiety</a:t>
            </a:r>
          </a:p>
          <a:p>
            <a:pPr>
              <a:spcAft>
                <a:spcPts val="1800"/>
              </a:spcAft>
              <a:buClr>
                <a:srgbClr val="2986E2"/>
              </a:buClr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Other risk factors include:</a:t>
            </a:r>
          </a:p>
          <a:p>
            <a:pPr lvl="1">
              <a:spcAft>
                <a:spcPts val="1200"/>
              </a:spcAft>
              <a:buClr>
                <a:srgbClr val="2986E2"/>
              </a:buClr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Close kinship relationship (e.g., parent, spouse)</a:t>
            </a:r>
          </a:p>
          <a:p>
            <a:pPr lvl="1">
              <a:spcAft>
                <a:spcPts val="1200"/>
              </a:spcAft>
              <a:buClr>
                <a:srgbClr val="2986E2"/>
              </a:buClr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Little social support</a:t>
            </a:r>
          </a:p>
          <a:p>
            <a:pPr lvl="1">
              <a:spcAft>
                <a:spcPts val="1200"/>
              </a:spcAft>
              <a:buClr>
                <a:srgbClr val="2986E2"/>
              </a:buClr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Lack of preparedness</a:t>
            </a:r>
            <a:endParaRPr lang="en-US" sz="1500" baseline="300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lvl="1">
              <a:spcAft>
                <a:spcPts val="1200"/>
              </a:spcAft>
              <a:buClr>
                <a:srgbClr val="2986E2"/>
              </a:buClr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African-American 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2413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Barry et al., 2001; Goldsmith et al., 2007; Johnson et al., 2007; Lobb et al., 2010; Prigerson et al., 2008; Prigerson et al., 2009; Silverman et al., 2001; Vanderwerker &amp; Prigerson, 2004; Vanderwerker et al., 2006; van Doorn et al., 1998</a:t>
            </a:r>
          </a:p>
          <a:p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pic>
        <p:nvPicPr>
          <p:cNvPr id="9" name="Picture 8" descr="dreamstime_l_11760901_monk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920" y="1905000"/>
            <a:ext cx="313348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986E2"/>
          </a:solidFill>
          <a:ln>
            <a:solidFill>
              <a:srgbClr val="29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158" name="Content Placeholder 2"/>
          <p:cNvSpPr>
            <a:spLocks/>
          </p:cNvSpPr>
          <p:nvPr/>
        </p:nvSpPr>
        <p:spPr bwMode="auto">
          <a:xfrm>
            <a:off x="304800" y="18288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</a:br>
            <a:r>
              <a:rPr lang="en-US" sz="2200" b="1" u="sng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Event</a:t>
            </a:r>
            <a:r>
              <a:rPr lang="en-US" sz="2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</a:t>
            </a:r>
            <a:r>
              <a:rPr lang="en-US" sz="22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 Bereavement (loss of a significant other)</a:t>
            </a:r>
            <a:endParaRPr lang="en-US" sz="2200" u="sng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</a:br>
            <a:r>
              <a:rPr lang="en-US" sz="2200" b="1" u="sng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Separation Distress</a:t>
            </a:r>
            <a:r>
              <a:rPr lang="en-US" sz="22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The bereaved person experiences yearning (e.g., craving, pining, or longing for the deceased; physical or emotional suffering as a result of the desired, but unfulfilled, reunion with the deceased) daily or to a disabling degree</a:t>
            </a:r>
          </a:p>
          <a:p>
            <a:pPr lvl="0"/>
            <a:endParaRPr lang="en-US" sz="2400" dirty="0" smtClean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77160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Prolonged Grief Disorder </a:t>
            </a:r>
          </a:p>
          <a:p>
            <a:pPr algn="ctr" eaLnBrk="0" hangingPunct="0"/>
            <a:r>
              <a:rPr lang="en-US" sz="3000" b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Diagnostic Criteria</a:t>
            </a:r>
            <a:endParaRPr lang="en-US" sz="3000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891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Prigerson et al., 2009</a:t>
            </a:r>
            <a:endParaRPr lang="en-US" sz="1100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8.7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7.7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7.7|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7|6.9|2.4|2.4|6.7|3.8|1.2|2.7|1.5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1|6.6|5.2|3.8|4.5|2.9|3.2|4.9|3.6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1|6.6|5.2|3.8|4.5|2.9|3.2|4.9|3.6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1|6.6|5.2|3.8|4.5|2.9|3.2|4.9|3.6|5.3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1069</Words>
  <Application>Microsoft Macintosh PowerPoint</Application>
  <PresentationFormat>On-screen Show (4:3)</PresentationFormat>
  <Paragraphs>122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Corbel</vt:lpstr>
      <vt:lpstr>Georgia</vt:lpstr>
      <vt:lpstr>Office Theme</vt:lpstr>
      <vt:lpstr>Prolonged Grief Disorder (PGD) Tutorial </vt:lpstr>
      <vt:lpstr>PowerPoint Presentation</vt:lpstr>
      <vt:lpstr>What is Prolonged Grief Disorder (PGD)?</vt:lpstr>
      <vt:lpstr>PowerPoint Presentation</vt:lpstr>
      <vt:lpstr>Making the Distinction:  Why is PGD not Posttraumatic Stress Disorder?</vt:lpstr>
      <vt:lpstr>Qualitative Differences in Symptom Presentation</vt:lpstr>
      <vt:lpstr>PowerPoint Presentation</vt:lpstr>
      <vt:lpstr>Many PGD Risk Factors Are Related to                       Challenges to Secure Attachment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2014-10-10T12:54:54Z</dcterms:created>
  <dcterms:modified xsi:type="dcterms:W3CDTF">2017-11-13T13:56:53Z</dcterms:modified>
</cp:coreProperties>
</file>