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078" r:id="rId4"/>
  </p:sldMasterIdLst>
  <p:notesMasterIdLst>
    <p:notesMasterId r:id="rId59"/>
  </p:notesMasterIdLst>
  <p:handoutMasterIdLst>
    <p:handoutMasterId r:id="rId60"/>
  </p:handoutMasterIdLst>
  <p:sldIdLst>
    <p:sldId id="427" r:id="rId5"/>
    <p:sldId id="956" r:id="rId6"/>
    <p:sldId id="1093" r:id="rId7"/>
    <p:sldId id="1105" r:id="rId8"/>
    <p:sldId id="979" r:id="rId9"/>
    <p:sldId id="628" r:id="rId10"/>
    <p:sldId id="980" r:id="rId11"/>
    <p:sldId id="975" r:id="rId12"/>
    <p:sldId id="1102" r:id="rId13"/>
    <p:sldId id="1106" r:id="rId14"/>
    <p:sldId id="1096" r:id="rId15"/>
    <p:sldId id="1104" r:id="rId16"/>
    <p:sldId id="1095" r:id="rId17"/>
    <p:sldId id="1108" r:id="rId18"/>
    <p:sldId id="380" r:id="rId19"/>
    <p:sldId id="317" r:id="rId20"/>
    <p:sldId id="379" r:id="rId21"/>
    <p:sldId id="405" r:id="rId22"/>
    <p:sldId id="1109" r:id="rId23"/>
    <p:sldId id="1110" r:id="rId24"/>
    <p:sldId id="257" r:id="rId25"/>
    <p:sldId id="340" r:id="rId26"/>
    <p:sldId id="341" r:id="rId27"/>
    <p:sldId id="342" r:id="rId28"/>
    <p:sldId id="347" r:id="rId29"/>
    <p:sldId id="1094" r:id="rId30"/>
    <p:sldId id="1111" r:id="rId31"/>
    <p:sldId id="1123" r:id="rId32"/>
    <p:sldId id="511" r:id="rId33"/>
    <p:sldId id="1114" r:id="rId34"/>
    <p:sldId id="1115" r:id="rId35"/>
    <p:sldId id="256" r:id="rId36"/>
    <p:sldId id="1116" r:id="rId37"/>
    <p:sldId id="1113" r:id="rId38"/>
    <p:sldId id="1112" r:id="rId39"/>
    <p:sldId id="267" r:id="rId40"/>
    <p:sldId id="403" r:id="rId41"/>
    <p:sldId id="396" r:id="rId42"/>
    <p:sldId id="352" r:id="rId43"/>
    <p:sldId id="389" r:id="rId44"/>
    <p:sldId id="360" r:id="rId45"/>
    <p:sldId id="1119" r:id="rId46"/>
    <p:sldId id="1122" r:id="rId47"/>
    <p:sldId id="1120" r:id="rId48"/>
    <p:sldId id="500" r:id="rId49"/>
    <p:sldId id="1091" r:id="rId50"/>
    <p:sldId id="1039" r:id="rId51"/>
    <p:sldId id="1048" r:id="rId52"/>
    <p:sldId id="1089" r:id="rId53"/>
    <p:sldId id="265" r:id="rId54"/>
    <p:sldId id="1078" r:id="rId55"/>
    <p:sldId id="268" r:id="rId56"/>
    <p:sldId id="1081" r:id="rId57"/>
    <p:sldId id="1076" r:id="rId58"/>
  </p:sldIdLst>
  <p:sldSz cx="8961438"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2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73A"/>
    <a:srgbClr val="FFCCCC"/>
    <a:srgbClr val="D7DCED"/>
    <a:srgbClr val="808080"/>
    <a:srgbClr val="66FF33"/>
    <a:srgbClr val="990033"/>
    <a:srgbClr val="CC0000"/>
    <a:srgbClr val="99CC00"/>
    <a:srgbClr val="FF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ACC10C-C6D9-48E7-9FB9-7A2065C1B117}" v="7" dt="2022-11-14T14:32:03.2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98" autoAdjust="0"/>
    <p:restoredTop sz="84915" autoAdjust="0"/>
  </p:normalViewPr>
  <p:slideViewPr>
    <p:cSldViewPr>
      <p:cViewPr varScale="1">
        <p:scale>
          <a:sx n="39" d="100"/>
          <a:sy n="39" d="100"/>
        </p:scale>
        <p:origin x="1056" y="24"/>
      </p:cViewPr>
      <p:guideLst>
        <p:guide orient="horz" pos="2160"/>
        <p:guide pos="2823"/>
      </p:guideLst>
    </p:cSldViewPr>
  </p:slideViewPr>
  <p:outlineViewPr>
    <p:cViewPr>
      <p:scale>
        <a:sx n="20" d="100"/>
        <a:sy n="20" d="100"/>
      </p:scale>
      <p:origin x="0" y="0"/>
    </p:cViewPr>
    <p:sldLst>
      <p:sld r:id="rId1" collapse="1"/>
      <p:sld r:id="rId2" collapse="1"/>
    </p:sldLst>
  </p:outlineViewPr>
  <p:notesTextViewPr>
    <p:cViewPr>
      <p:scale>
        <a:sx n="3" d="2"/>
        <a:sy n="3" d="2"/>
      </p:scale>
      <p:origin x="0" y="0"/>
    </p:cViewPr>
  </p:notesTextViewPr>
  <p:sorterViewPr>
    <p:cViewPr>
      <p:scale>
        <a:sx n="48" d="25"/>
        <a:sy n="48" d="25"/>
      </p:scale>
      <p:origin x="0" y="-39820"/>
    </p:cViewPr>
  </p:sorterViewPr>
  <p:notesViewPr>
    <p:cSldViewPr>
      <p:cViewPr varScale="1">
        <p:scale>
          <a:sx n="100" d="100"/>
          <a:sy n="100" d="100"/>
        </p:scale>
        <p:origin x="3552" y="5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_rels/viewProps.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7987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7987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r>
              <a:rPr lang="en-US"/>
              <a:t>Internal consistency</a:t>
            </a:r>
          </a:p>
        </p:txBody>
      </p:sp>
      <p:sp>
        <p:nvSpPr>
          <p:cNvPr id="7987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DF2B30AB-B716-4744-88ED-86853EAE2960}" type="slidenum">
              <a:rPr lang="en-US"/>
              <a:pPr>
                <a:defRPr/>
              </a:pPr>
              <a:t>‹#›</a:t>
            </a:fld>
            <a:endParaRPr lang="en-US"/>
          </a:p>
        </p:txBody>
      </p:sp>
    </p:spTree>
    <p:extLst>
      <p:ext uri="{BB962C8B-B14F-4D97-AF65-F5344CB8AC3E}">
        <p14:creationId xmlns:p14="http://schemas.microsoft.com/office/powerpoint/2010/main" val="294187158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757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131076" name="Rectangle 4"/>
          <p:cNvSpPr>
            <a:spLocks noGrp="1" noRot="1" noChangeAspect="1" noChangeArrowheads="1" noTextEdit="1"/>
          </p:cNvSpPr>
          <p:nvPr>
            <p:ph type="sldImg" idx="2"/>
          </p:nvPr>
        </p:nvSpPr>
        <p:spPr bwMode="auto">
          <a:xfrm>
            <a:off x="1189038" y="685800"/>
            <a:ext cx="4479925" cy="3429000"/>
          </a:xfrm>
          <a:prstGeom prst="rect">
            <a:avLst/>
          </a:prstGeom>
          <a:noFill/>
          <a:ln w="9525">
            <a:solidFill>
              <a:srgbClr val="000000"/>
            </a:solidFill>
            <a:miter lim="800000"/>
            <a:headEnd/>
            <a:tailEnd/>
          </a:ln>
        </p:spPr>
      </p:sp>
      <p:sp>
        <p:nvSpPr>
          <p:cNvPr id="757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57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r>
              <a:rPr lang="en-US"/>
              <a:t>Internal consistency</a:t>
            </a:r>
          </a:p>
        </p:txBody>
      </p:sp>
      <p:sp>
        <p:nvSpPr>
          <p:cNvPr id="757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4B509B60-56F0-4916-A8F9-711B1F7DEC90}" type="slidenum">
              <a:rPr lang="en-US"/>
              <a:pPr>
                <a:defRPr/>
              </a:pPr>
              <a:t>‹#›</a:t>
            </a:fld>
            <a:endParaRPr lang="en-US"/>
          </a:p>
        </p:txBody>
      </p:sp>
    </p:spTree>
    <p:extLst>
      <p:ext uri="{BB962C8B-B14F-4D97-AF65-F5344CB8AC3E}">
        <p14:creationId xmlns:p14="http://schemas.microsoft.com/office/powerpoint/2010/main" val="365731801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Fable"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en.wikipedia.org/wiki/Death_by_boiling" TargetMode="External"/><Relationship Id="rId4" Type="http://schemas.openxmlformats.org/officeDocument/2006/relationships/hyperlink" Target="https://en.wikipedia.org/wiki/Frog"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6EEC5CBB-5CAE-4D6F-8ABC-61E05BEC2330}" type="slidenum">
              <a:rPr lang="en-US" smtClean="0"/>
              <a:pPr/>
              <a:t>1</a:t>
            </a:fld>
            <a:endParaRPr lang="en-US" dirty="0"/>
          </a:p>
        </p:txBody>
      </p:sp>
      <p:sp>
        <p:nvSpPr>
          <p:cNvPr id="132099" name="Rectangle 2"/>
          <p:cNvSpPr>
            <a:spLocks noGrp="1" noRot="1" noChangeAspect="1" noChangeArrowheads="1" noTextEdit="1"/>
          </p:cNvSpPr>
          <p:nvPr>
            <p:ph type="sldImg"/>
          </p:nvPr>
        </p:nvSpPr>
        <p:spPr>
          <a:xfrm>
            <a:off x="1189038" y="609600"/>
            <a:ext cx="4479925" cy="3429000"/>
          </a:xfrm>
          <a:ln/>
        </p:spPr>
      </p:sp>
      <p:sp>
        <p:nvSpPr>
          <p:cNvPr id="3" name="Notes Placeholder 2"/>
          <p:cNvSpPr>
            <a:spLocks noGrp="1"/>
          </p:cNvSpPr>
          <p:nvPr>
            <p:ph type="body" sz="quarter" idx="10"/>
          </p:nvPr>
        </p:nvSpPr>
        <p:spPr/>
        <p:txBody>
          <a:bodyPr/>
          <a:lstStyle/>
          <a:p>
            <a:endParaRPr lang="en-US"/>
          </a:p>
        </p:txBody>
      </p:sp>
      <p:sp>
        <p:nvSpPr>
          <p:cNvPr id="2" name="Footer Placeholder 1">
            <a:extLst>
              <a:ext uri="{FF2B5EF4-FFF2-40B4-BE49-F238E27FC236}">
                <a16:creationId xmlns:a16="http://schemas.microsoft.com/office/drawing/2014/main" id="{060014C1-5FF2-47D9-B4C3-B39D3D1CF007}"/>
              </a:ext>
            </a:extLst>
          </p:cNvPr>
          <p:cNvSpPr>
            <a:spLocks noGrp="1"/>
          </p:cNvSpPr>
          <p:nvPr>
            <p:ph type="ftr" sz="quarter" idx="4"/>
          </p:nvPr>
        </p:nvSpPr>
        <p:spPr/>
        <p:txBody>
          <a:bodyPr/>
          <a:lstStyle/>
          <a:p>
            <a:pPr>
              <a:defRPr/>
            </a:pPr>
            <a:r>
              <a:rPr lang="en-US"/>
              <a:t>Internal consistency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331E0D44-FD6F-4C94-81AE-28464235F4AE}" type="slidenum">
              <a:rPr lang="en-US" smtClean="0"/>
              <a:pPr/>
              <a:t>16</a:t>
            </a:fld>
            <a:endParaRPr lang="en-US"/>
          </a:p>
        </p:txBody>
      </p:sp>
      <p:sp>
        <p:nvSpPr>
          <p:cNvPr id="144387" name="Rectangle 2"/>
          <p:cNvSpPr>
            <a:spLocks noGrp="1" noRot="1" noChangeAspect="1" noChangeArrowheads="1" noTextEdit="1"/>
          </p:cNvSpPr>
          <p:nvPr>
            <p:ph type="sldImg"/>
          </p:nvPr>
        </p:nvSpPr>
        <p:spPr>
          <a:xfrm>
            <a:off x="1189038" y="685800"/>
            <a:ext cx="4479925" cy="3429000"/>
          </a:xfrm>
          <a:ln/>
        </p:spPr>
      </p:sp>
      <p:sp>
        <p:nvSpPr>
          <p:cNvPr id="144388" name="Rectangle 3"/>
          <p:cNvSpPr>
            <a:spLocks noGrp="1" noChangeArrowheads="1"/>
          </p:cNvSpPr>
          <p:nvPr>
            <p:ph type="body" idx="1"/>
          </p:nvPr>
        </p:nvSpPr>
        <p:spPr>
          <a:noFill/>
          <a:ln/>
        </p:spPr>
        <p:txBody>
          <a:bodyPr/>
          <a:lstStyle/>
          <a:p>
            <a:endParaRPr lang="en-US" dirty="0">
              <a:latin typeface="Arial" charset="0"/>
            </a:endParaRPr>
          </a:p>
        </p:txBody>
      </p:sp>
    </p:spTree>
    <p:extLst>
      <p:ext uri="{BB962C8B-B14F-4D97-AF65-F5344CB8AC3E}">
        <p14:creationId xmlns:p14="http://schemas.microsoft.com/office/powerpoint/2010/main" val="2771944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3663" y="1068388"/>
            <a:ext cx="4032250" cy="3086100"/>
          </a:xfrm>
          <a:effectLst>
            <a:outerShdw blurRad="50800" dist="50800" dir="5400000" algn="ctr" rotWithShape="0">
              <a:schemeClr val="bg1"/>
            </a:outerShdw>
          </a:effectLst>
        </p:spPr>
        <p:style>
          <a:lnRef idx="2">
            <a:schemeClr val="dk1"/>
          </a:lnRef>
          <a:fillRef idx="1">
            <a:schemeClr val="lt1"/>
          </a:fillRef>
          <a:effectRef idx="0">
            <a:schemeClr val="dk1"/>
          </a:effectRef>
          <a:fontRef idx="minor">
            <a:schemeClr val="dk1"/>
          </a:fontRef>
        </p:style>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a:t>
            </a:r>
            <a:r>
              <a:rPr lang="en-US" sz="1200" b="1" i="0" u="none" strike="noStrike" kern="1200" dirty="0">
                <a:solidFill>
                  <a:schemeClr val="tx1"/>
                </a:solidFill>
                <a:effectLst/>
                <a:latin typeface="+mn-lt"/>
                <a:ea typeface="+mn-ea"/>
                <a:cs typeface="+mn-cs"/>
              </a:rPr>
              <a:t>boiling frog</a:t>
            </a:r>
            <a:r>
              <a:rPr lang="en-US" sz="1200" b="0" i="0" u="none" strike="noStrike" kern="1200" dirty="0">
                <a:solidFill>
                  <a:schemeClr val="tx1"/>
                </a:solidFill>
                <a:effectLst/>
                <a:latin typeface="+mn-lt"/>
                <a:ea typeface="+mn-ea"/>
                <a:cs typeface="+mn-cs"/>
              </a:rPr>
              <a:t> is a </a:t>
            </a:r>
            <a:r>
              <a:rPr lang="en-US" sz="1200" b="0" i="0" u="none" strike="noStrike" kern="1200" dirty="0">
                <a:solidFill>
                  <a:schemeClr val="tx1"/>
                </a:solidFill>
                <a:effectLst/>
                <a:latin typeface="+mn-lt"/>
                <a:ea typeface="+mn-ea"/>
                <a:cs typeface="+mn-cs"/>
                <a:hlinkClick r:id="rId3" tooltip="Fable"/>
              </a:rPr>
              <a:t>fable</a:t>
            </a:r>
            <a:r>
              <a:rPr lang="en-US" sz="1200" b="0" i="0" u="none" strike="noStrike" kern="1200" dirty="0">
                <a:solidFill>
                  <a:schemeClr val="tx1"/>
                </a:solidFill>
                <a:effectLst/>
                <a:latin typeface="+mn-lt"/>
                <a:ea typeface="+mn-ea"/>
                <a:cs typeface="+mn-cs"/>
              </a:rPr>
              <a:t> describing a </a:t>
            </a:r>
            <a:r>
              <a:rPr lang="en-US" sz="1200" b="0" i="0" u="none" strike="noStrike" kern="1200" dirty="0">
                <a:solidFill>
                  <a:schemeClr val="tx1"/>
                </a:solidFill>
                <a:effectLst/>
                <a:latin typeface="+mn-lt"/>
                <a:ea typeface="+mn-ea"/>
                <a:cs typeface="+mn-cs"/>
                <a:hlinkClick r:id="rId4" tooltip="Frog"/>
              </a:rPr>
              <a:t>frog</a:t>
            </a:r>
            <a:r>
              <a:rPr lang="en-US" sz="1200" b="0" i="0" u="none" strike="noStrike" kern="1200" dirty="0">
                <a:solidFill>
                  <a:schemeClr val="tx1"/>
                </a:solidFill>
                <a:effectLst/>
                <a:latin typeface="+mn-lt"/>
                <a:ea typeface="+mn-ea"/>
                <a:cs typeface="+mn-cs"/>
              </a:rPr>
              <a:t> being slowly </a:t>
            </a:r>
            <a:r>
              <a:rPr lang="en-US" sz="1200" b="0" i="0" u="none" strike="noStrike" kern="1200" dirty="0">
                <a:solidFill>
                  <a:schemeClr val="tx1"/>
                </a:solidFill>
                <a:effectLst/>
                <a:latin typeface="+mn-lt"/>
                <a:ea typeface="+mn-ea"/>
                <a:cs typeface="+mn-cs"/>
                <a:hlinkClick r:id="rId5" tooltip="Death by boiling"/>
              </a:rPr>
              <a:t>boiled alive</a:t>
            </a:r>
            <a:r>
              <a:rPr lang="en-US" sz="1200" b="0" i="0" u="none" strike="noStrike" kern="1200" dirty="0">
                <a:solidFill>
                  <a:schemeClr val="tx1"/>
                </a:solidFill>
                <a:effectLst/>
                <a:latin typeface="+mn-lt"/>
                <a:ea typeface="+mn-ea"/>
                <a:cs typeface="+mn-cs"/>
              </a:rPr>
              <a:t>. The premise is that if a frog is put suddenly into boiling water, it will jump out, but if the frog is put in tepid water which is then brought to a boil slowly, it will not perceive the danger and will be cooked to death. </a:t>
            </a:r>
          </a:p>
          <a:p>
            <a:endParaRPr lang="en-US" dirty="0"/>
          </a:p>
        </p:txBody>
      </p:sp>
      <p:sp>
        <p:nvSpPr>
          <p:cNvPr id="4" name="Slide Number Placeholder 3"/>
          <p:cNvSpPr>
            <a:spLocks noGrp="1"/>
          </p:cNvSpPr>
          <p:nvPr>
            <p:ph type="sldNum" sz="quarter" idx="5"/>
          </p:nvPr>
        </p:nvSpPr>
        <p:spPr/>
        <p:txBody>
          <a:bodyPr/>
          <a:lstStyle/>
          <a:p>
            <a:fld id="{873E8937-29FC-45CB-BE54-AD3E999726F2}" type="slidenum">
              <a:rPr lang="en-US" smtClean="0"/>
              <a:t>21</a:t>
            </a:fld>
            <a:endParaRPr lang="en-US"/>
          </a:p>
        </p:txBody>
      </p:sp>
    </p:spTree>
    <p:extLst>
      <p:ext uri="{BB962C8B-B14F-4D97-AF65-F5344CB8AC3E}">
        <p14:creationId xmlns:p14="http://schemas.microsoft.com/office/powerpoint/2010/main" val="856180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F6E1D005-B438-4FD8-839A-EB814D33B992}" type="slidenum">
              <a:rPr lang="en-US" smtClean="0"/>
              <a:pPr/>
              <a:t>22</a:t>
            </a:fld>
            <a:endParaRPr lang="en-US"/>
          </a:p>
        </p:txBody>
      </p:sp>
      <p:sp>
        <p:nvSpPr>
          <p:cNvPr id="138243" name="Rectangle 2"/>
          <p:cNvSpPr>
            <a:spLocks noGrp="1" noRot="1" noChangeAspect="1" noChangeArrowheads="1" noTextEdit="1"/>
          </p:cNvSpPr>
          <p:nvPr>
            <p:ph type="sldImg"/>
          </p:nvPr>
        </p:nvSpPr>
        <p:spPr>
          <a:xfrm>
            <a:off x="1189038" y="685800"/>
            <a:ext cx="4479925" cy="3429000"/>
          </a:xfrm>
          <a:ln/>
        </p:spPr>
      </p:sp>
      <p:sp>
        <p:nvSpPr>
          <p:cNvPr id="138244" name="Rectangle 3"/>
          <p:cNvSpPr>
            <a:spLocks noGrp="1" noChangeArrowheads="1"/>
          </p:cNvSpPr>
          <p:nvPr>
            <p:ph type="body" idx="1"/>
          </p:nvPr>
        </p:nvSpPr>
        <p:spPr>
          <a:noFill/>
          <a:ln/>
        </p:spPr>
        <p:txBody>
          <a:bodyPr/>
          <a:lstStyle/>
          <a:p>
            <a:endParaRPr lang="en-US">
              <a:latin typeface="Arial" charset="0"/>
            </a:endParaRPr>
          </a:p>
        </p:txBody>
      </p:sp>
    </p:spTree>
    <p:extLst>
      <p:ext uri="{BB962C8B-B14F-4D97-AF65-F5344CB8AC3E}">
        <p14:creationId xmlns:p14="http://schemas.microsoft.com/office/powerpoint/2010/main" val="1385016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7B51581A-0B65-4403-BF40-B585FF44FB18}" type="slidenum">
              <a:rPr lang="en-US" smtClean="0"/>
              <a:pPr/>
              <a:t>23</a:t>
            </a:fld>
            <a:endParaRPr lang="en-US"/>
          </a:p>
        </p:txBody>
      </p:sp>
      <p:sp>
        <p:nvSpPr>
          <p:cNvPr id="139267" name="Rectangle 2"/>
          <p:cNvSpPr>
            <a:spLocks noGrp="1" noRot="1" noChangeAspect="1" noChangeArrowheads="1" noTextEdit="1"/>
          </p:cNvSpPr>
          <p:nvPr>
            <p:ph type="sldImg"/>
          </p:nvPr>
        </p:nvSpPr>
        <p:spPr>
          <a:xfrm>
            <a:off x="1189038" y="685800"/>
            <a:ext cx="4479925" cy="3429000"/>
          </a:xfrm>
          <a:ln/>
        </p:spPr>
      </p:sp>
      <p:sp>
        <p:nvSpPr>
          <p:cNvPr id="139268" name="Rectangle 3"/>
          <p:cNvSpPr>
            <a:spLocks noGrp="1" noChangeArrowheads="1"/>
          </p:cNvSpPr>
          <p:nvPr>
            <p:ph type="body" idx="1"/>
          </p:nvPr>
        </p:nvSpPr>
        <p:spPr>
          <a:noFill/>
          <a:ln/>
        </p:spPr>
        <p:txBody>
          <a:bodyPr/>
          <a:lstStyle/>
          <a:p>
            <a:r>
              <a:rPr lang="en-US">
                <a:latin typeface="Arial" charset="0"/>
              </a:rPr>
              <a:t>Absolute levels</a:t>
            </a:r>
          </a:p>
        </p:txBody>
      </p:sp>
    </p:spTree>
    <p:extLst>
      <p:ext uri="{BB962C8B-B14F-4D97-AF65-F5344CB8AC3E}">
        <p14:creationId xmlns:p14="http://schemas.microsoft.com/office/powerpoint/2010/main" val="88016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3F1E28A9-DD16-49D8-B540-F5568C6BBD65}" type="slidenum">
              <a:rPr lang="en-US" smtClean="0"/>
              <a:pPr/>
              <a:t>24</a:t>
            </a:fld>
            <a:endParaRPr lang="en-US"/>
          </a:p>
        </p:txBody>
      </p:sp>
      <p:sp>
        <p:nvSpPr>
          <p:cNvPr id="140291" name="Rectangle 2"/>
          <p:cNvSpPr>
            <a:spLocks noGrp="1" noRot="1" noChangeAspect="1" noChangeArrowheads="1" noTextEdit="1"/>
          </p:cNvSpPr>
          <p:nvPr>
            <p:ph type="sldImg"/>
          </p:nvPr>
        </p:nvSpPr>
        <p:spPr>
          <a:xfrm>
            <a:off x="1189038" y="685800"/>
            <a:ext cx="4479925" cy="3429000"/>
          </a:xfrm>
          <a:ln/>
        </p:spPr>
      </p:sp>
      <p:sp>
        <p:nvSpPr>
          <p:cNvPr id="140292" name="Rectangle 3"/>
          <p:cNvSpPr>
            <a:spLocks noGrp="1" noChangeArrowheads="1"/>
          </p:cNvSpPr>
          <p:nvPr>
            <p:ph type="body" idx="1"/>
          </p:nvPr>
        </p:nvSpPr>
        <p:spPr>
          <a:noFill/>
          <a:ln/>
        </p:spPr>
        <p:txBody>
          <a:bodyPr/>
          <a:lstStyle/>
          <a:p>
            <a:r>
              <a:rPr lang="en-US">
                <a:latin typeface="Arial" charset="0"/>
              </a:rPr>
              <a:t>comparison of peak for each indicator when rescaled 0-1</a:t>
            </a:r>
          </a:p>
          <a:p>
            <a:endParaRPr lang="en-US">
              <a:latin typeface="Arial" charset="0"/>
            </a:endParaRPr>
          </a:p>
        </p:txBody>
      </p:sp>
    </p:spTree>
    <p:extLst>
      <p:ext uri="{BB962C8B-B14F-4D97-AF65-F5344CB8AC3E}">
        <p14:creationId xmlns:p14="http://schemas.microsoft.com/office/powerpoint/2010/main" val="683473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3E8937-29FC-45CB-BE54-AD3E999726F2}" type="slidenum">
              <a:rPr lang="en-US" smtClean="0"/>
              <a:t>25</a:t>
            </a:fld>
            <a:endParaRPr lang="en-US"/>
          </a:p>
        </p:txBody>
      </p:sp>
    </p:spTree>
    <p:extLst>
      <p:ext uri="{BB962C8B-B14F-4D97-AF65-F5344CB8AC3E}">
        <p14:creationId xmlns:p14="http://schemas.microsoft.com/office/powerpoint/2010/main" val="2367625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596E1F-4171-4D9B-B340-03CF29BF830E}" type="slidenum">
              <a:rPr lang="en-US" smtClean="0"/>
              <a:t>36</a:t>
            </a:fld>
            <a:endParaRPr lang="en-US"/>
          </a:p>
        </p:txBody>
      </p:sp>
    </p:spTree>
    <p:extLst>
      <p:ext uri="{BB962C8B-B14F-4D97-AF65-F5344CB8AC3E}">
        <p14:creationId xmlns:p14="http://schemas.microsoft.com/office/powerpoint/2010/main" val="2099705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E8937-29FC-45CB-BE54-AD3E999726F2}" type="slidenum">
              <a:rPr lang="en-US" smtClean="0"/>
              <a:t>37</a:t>
            </a:fld>
            <a:endParaRPr lang="en-US"/>
          </a:p>
        </p:txBody>
      </p:sp>
    </p:spTree>
    <p:extLst>
      <p:ext uri="{BB962C8B-B14F-4D97-AF65-F5344CB8AC3E}">
        <p14:creationId xmlns:p14="http://schemas.microsoft.com/office/powerpoint/2010/main" val="2469731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3E8937-29FC-45CB-BE54-AD3E999726F2}" type="slidenum">
              <a:rPr lang="en-US" smtClean="0"/>
              <a:t>38</a:t>
            </a:fld>
            <a:endParaRPr lang="en-US"/>
          </a:p>
        </p:txBody>
      </p:sp>
    </p:spTree>
    <p:extLst>
      <p:ext uri="{BB962C8B-B14F-4D97-AF65-F5344CB8AC3E}">
        <p14:creationId xmlns:p14="http://schemas.microsoft.com/office/powerpoint/2010/main" val="2080089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596E1F-4171-4D9B-B340-03CF29BF830E}" type="slidenum">
              <a:rPr lang="en-US" smtClean="0"/>
              <a:t>39</a:t>
            </a:fld>
            <a:endParaRPr lang="en-US"/>
          </a:p>
        </p:txBody>
      </p:sp>
    </p:spTree>
    <p:extLst>
      <p:ext uri="{BB962C8B-B14F-4D97-AF65-F5344CB8AC3E}">
        <p14:creationId xmlns:p14="http://schemas.microsoft.com/office/powerpoint/2010/main" val="864786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331E0D44-FD6F-4C94-81AE-28464235F4AE}" type="slidenum">
              <a:rPr lang="en-US" smtClean="0">
                <a:solidFill>
                  <a:prstClr val="black"/>
                </a:solidFill>
              </a:rPr>
              <a:pPr/>
              <a:t>2</a:t>
            </a:fld>
            <a:endParaRPr lang="en-US">
              <a:solidFill>
                <a:prstClr val="black"/>
              </a:solidFill>
            </a:endParaRPr>
          </a:p>
        </p:txBody>
      </p:sp>
      <p:sp>
        <p:nvSpPr>
          <p:cNvPr id="144387" name="Rectangle 2"/>
          <p:cNvSpPr>
            <a:spLocks noGrp="1" noRot="1" noChangeAspect="1" noChangeArrowheads="1" noTextEdit="1"/>
          </p:cNvSpPr>
          <p:nvPr>
            <p:ph type="sldImg"/>
          </p:nvPr>
        </p:nvSpPr>
        <p:spPr>
          <a:xfrm>
            <a:off x="1189038" y="685800"/>
            <a:ext cx="4479925" cy="3429000"/>
          </a:xfrm>
          <a:ln/>
        </p:spPr>
      </p:sp>
      <p:sp>
        <p:nvSpPr>
          <p:cNvPr id="144388" name="Rectangle 3"/>
          <p:cNvSpPr>
            <a:spLocks noGrp="1" noChangeArrowheads="1"/>
          </p:cNvSpPr>
          <p:nvPr>
            <p:ph type="body" idx="1"/>
          </p:nvPr>
        </p:nvSpPr>
        <p:spPr>
          <a:noFill/>
          <a:ln/>
        </p:spPr>
        <p:txBody>
          <a:bodyPr/>
          <a:lstStyle/>
          <a:p>
            <a:endParaRPr lang="en-US">
              <a:latin typeface="Arial" charset="0"/>
            </a:endParaRPr>
          </a:p>
        </p:txBody>
      </p:sp>
      <p:sp>
        <p:nvSpPr>
          <p:cNvPr id="2" name="Footer Placeholder 1">
            <a:extLst>
              <a:ext uri="{FF2B5EF4-FFF2-40B4-BE49-F238E27FC236}">
                <a16:creationId xmlns:a16="http://schemas.microsoft.com/office/drawing/2014/main" id="{38B8E5F1-0237-453D-85C0-7BA1931DD079}"/>
              </a:ext>
            </a:extLst>
          </p:cNvPr>
          <p:cNvSpPr>
            <a:spLocks noGrp="1"/>
          </p:cNvSpPr>
          <p:nvPr>
            <p:ph type="ftr" sz="quarter" idx="4"/>
          </p:nvPr>
        </p:nvSpPr>
        <p:spPr/>
        <p:txBody>
          <a:bodyPr/>
          <a:lstStyle/>
          <a:p>
            <a:pPr>
              <a:defRPr/>
            </a:pPr>
            <a:r>
              <a:rPr lang="en-US"/>
              <a:t>Internal consistency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1138" y="1173163"/>
            <a:ext cx="414020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596E1F-4171-4D9B-B340-03CF29BF830E}" type="slidenum">
              <a:rPr lang="en-US" smtClean="0"/>
              <a:t>41</a:t>
            </a:fld>
            <a:endParaRPr lang="en-US"/>
          </a:p>
        </p:txBody>
      </p:sp>
    </p:spTree>
    <p:extLst>
      <p:ext uri="{BB962C8B-B14F-4D97-AF65-F5344CB8AC3E}">
        <p14:creationId xmlns:p14="http://schemas.microsoft.com/office/powerpoint/2010/main" val="3527797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596E1F-4171-4D9B-B340-03CF29BF830E}" type="slidenum">
              <a:rPr lang="en-US" smtClean="0"/>
              <a:t>42</a:t>
            </a:fld>
            <a:endParaRPr lang="en-US"/>
          </a:p>
        </p:txBody>
      </p:sp>
    </p:spTree>
    <p:extLst>
      <p:ext uri="{BB962C8B-B14F-4D97-AF65-F5344CB8AC3E}">
        <p14:creationId xmlns:p14="http://schemas.microsoft.com/office/powerpoint/2010/main" val="2707582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Internal consistency</a:t>
            </a:r>
          </a:p>
        </p:txBody>
      </p:sp>
      <p:sp>
        <p:nvSpPr>
          <p:cNvPr id="5" name="Slide Number Placeholder 4"/>
          <p:cNvSpPr>
            <a:spLocks noGrp="1"/>
          </p:cNvSpPr>
          <p:nvPr>
            <p:ph type="sldNum" sz="quarter" idx="5"/>
          </p:nvPr>
        </p:nvSpPr>
        <p:spPr/>
        <p:txBody>
          <a:bodyPr/>
          <a:lstStyle/>
          <a:p>
            <a:pPr>
              <a:defRPr/>
            </a:pPr>
            <a:fld id="{4B509B60-56F0-4916-A8F9-711B1F7DEC90}" type="slidenum">
              <a:rPr lang="en-US" smtClean="0"/>
              <a:pPr>
                <a:defRPr/>
              </a:pPr>
              <a:t>43</a:t>
            </a:fld>
            <a:endParaRPr lang="en-US"/>
          </a:p>
        </p:txBody>
      </p:sp>
    </p:spTree>
    <p:extLst>
      <p:ext uri="{BB962C8B-B14F-4D97-AF65-F5344CB8AC3E}">
        <p14:creationId xmlns:p14="http://schemas.microsoft.com/office/powerpoint/2010/main" val="2867919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331E0D44-FD6F-4C94-81AE-28464235F4AE}" type="slidenum">
              <a:rPr lang="en-US" smtClean="0">
                <a:solidFill>
                  <a:prstClr val="black"/>
                </a:solidFill>
              </a:rPr>
              <a:pPr/>
              <a:t>44</a:t>
            </a:fld>
            <a:endParaRPr lang="en-US">
              <a:solidFill>
                <a:prstClr val="black"/>
              </a:solidFill>
            </a:endParaRPr>
          </a:p>
        </p:txBody>
      </p:sp>
      <p:sp>
        <p:nvSpPr>
          <p:cNvPr id="144387" name="Rectangle 2"/>
          <p:cNvSpPr>
            <a:spLocks noGrp="1" noRot="1" noChangeAspect="1" noChangeArrowheads="1" noTextEdit="1"/>
          </p:cNvSpPr>
          <p:nvPr>
            <p:ph type="sldImg"/>
          </p:nvPr>
        </p:nvSpPr>
        <p:spPr>
          <a:xfrm>
            <a:off x="1189038" y="685800"/>
            <a:ext cx="4479925" cy="3429000"/>
          </a:xfrm>
          <a:ln/>
        </p:spPr>
      </p:sp>
      <p:sp>
        <p:nvSpPr>
          <p:cNvPr id="144388" name="Rectangle 3"/>
          <p:cNvSpPr>
            <a:spLocks noGrp="1" noChangeArrowheads="1"/>
          </p:cNvSpPr>
          <p:nvPr>
            <p:ph type="body" idx="1"/>
          </p:nvPr>
        </p:nvSpPr>
        <p:spPr>
          <a:noFill/>
          <a:ln/>
        </p:spPr>
        <p:txBody>
          <a:bodyPr/>
          <a:lstStyle/>
          <a:p>
            <a:endParaRPr lang="en-US">
              <a:latin typeface="Arial" charset="0"/>
            </a:endParaRPr>
          </a:p>
        </p:txBody>
      </p:sp>
      <p:sp>
        <p:nvSpPr>
          <p:cNvPr id="2" name="Footer Placeholder 1">
            <a:extLst>
              <a:ext uri="{FF2B5EF4-FFF2-40B4-BE49-F238E27FC236}">
                <a16:creationId xmlns:a16="http://schemas.microsoft.com/office/drawing/2014/main" id="{38B8E5F1-0237-453D-85C0-7BA1931DD079}"/>
              </a:ext>
            </a:extLst>
          </p:cNvPr>
          <p:cNvSpPr>
            <a:spLocks noGrp="1"/>
          </p:cNvSpPr>
          <p:nvPr>
            <p:ph type="ftr" sz="quarter" idx="4"/>
          </p:nvPr>
        </p:nvSpPr>
        <p:spPr/>
        <p:txBody>
          <a:bodyPr/>
          <a:lstStyle/>
          <a:p>
            <a:pPr>
              <a:defRPr/>
            </a:pPr>
            <a:r>
              <a:rPr lang="en-US"/>
              <a:t>Internal consistency</a:t>
            </a:r>
          </a:p>
        </p:txBody>
      </p:sp>
    </p:spTree>
    <p:extLst>
      <p:ext uri="{BB962C8B-B14F-4D97-AF65-F5344CB8AC3E}">
        <p14:creationId xmlns:p14="http://schemas.microsoft.com/office/powerpoint/2010/main" val="2555561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PCBD and CG do not require yearning; they include symptoms of depression and suicidal ideation and anxiety (physiological reactivity); the syntax is off – avoid reminders and seek to feel close = avoid reminders of reality of the loss;</a:t>
            </a:r>
          </a:p>
        </p:txBody>
      </p:sp>
      <p:sp>
        <p:nvSpPr>
          <p:cNvPr id="4" name="Slide Number Placeholder 3"/>
          <p:cNvSpPr>
            <a:spLocks noGrp="1"/>
          </p:cNvSpPr>
          <p:nvPr>
            <p:ph type="sldNum" sz="quarter" idx="5"/>
          </p:nvPr>
        </p:nvSpPr>
        <p:spPr/>
        <p:txBody>
          <a:bodyPr/>
          <a:lstStyle/>
          <a:p>
            <a:pPr>
              <a:defRPr/>
            </a:pPr>
            <a:fld id="{4B509B60-56F0-4916-A8F9-711B1F7DEC90}" type="slidenum">
              <a:rPr lang="en-US" smtClean="0"/>
              <a:pPr>
                <a:defRPr/>
              </a:pPr>
              <a:t>51</a:t>
            </a:fld>
            <a:endParaRPr lang="en-US"/>
          </a:p>
        </p:txBody>
      </p:sp>
    </p:spTree>
    <p:extLst>
      <p:ext uri="{BB962C8B-B14F-4D97-AF65-F5344CB8AC3E}">
        <p14:creationId xmlns:p14="http://schemas.microsoft.com/office/powerpoint/2010/main" val="2557087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BAC64821-6C4F-4FA1-83CC-9AC3154C6623}" type="slidenum">
              <a:rPr lang="en-US" smtClean="0"/>
              <a:pPr/>
              <a:t>5</a:t>
            </a:fld>
            <a:endParaRPr lang="en-US" dirty="0"/>
          </a:p>
        </p:txBody>
      </p:sp>
      <p:sp>
        <p:nvSpPr>
          <p:cNvPr id="148483" name="Rectangle 2"/>
          <p:cNvSpPr>
            <a:spLocks noGrp="1" noRot="1" noChangeAspect="1" noChangeArrowheads="1" noTextEdit="1"/>
          </p:cNvSpPr>
          <p:nvPr>
            <p:ph type="sldImg"/>
          </p:nvPr>
        </p:nvSpPr>
        <p:spPr>
          <a:xfrm>
            <a:off x="1189038" y="685800"/>
            <a:ext cx="4479925" cy="3429000"/>
          </a:xfrm>
          <a:ln/>
        </p:spPr>
      </p:sp>
      <p:sp>
        <p:nvSpPr>
          <p:cNvPr id="148484" name="Rectangle 3"/>
          <p:cNvSpPr>
            <a:spLocks noGrp="1" noChangeArrowheads="1"/>
          </p:cNvSpPr>
          <p:nvPr>
            <p:ph type="body" idx="1"/>
          </p:nvPr>
        </p:nvSpPr>
        <p:spPr>
          <a:noFill/>
          <a:ln/>
        </p:spPr>
        <p:txBody>
          <a:bodyPr/>
          <a:lstStyle/>
          <a:p>
            <a:endParaRPr lang="en-US" dirty="0">
              <a:latin typeface="Arial" charset="0"/>
            </a:endParaRPr>
          </a:p>
        </p:txBody>
      </p:sp>
      <p:sp>
        <p:nvSpPr>
          <p:cNvPr id="2" name="Footer Placeholder 1">
            <a:extLst>
              <a:ext uri="{FF2B5EF4-FFF2-40B4-BE49-F238E27FC236}">
                <a16:creationId xmlns:a16="http://schemas.microsoft.com/office/drawing/2014/main" id="{FE66238F-3D7E-4EF5-9ADF-3AD92180826A}"/>
              </a:ext>
            </a:extLst>
          </p:cNvPr>
          <p:cNvSpPr>
            <a:spLocks noGrp="1"/>
          </p:cNvSpPr>
          <p:nvPr>
            <p:ph type="ftr" sz="quarter" idx="4"/>
          </p:nvPr>
        </p:nvSpPr>
        <p:spPr/>
        <p:txBody>
          <a:bodyPr/>
          <a:lstStyle/>
          <a:p>
            <a:pPr>
              <a:defRPr/>
            </a:pPr>
            <a:r>
              <a:rPr lang="en-US"/>
              <a:t>Internal consistency</a:t>
            </a:r>
          </a:p>
        </p:txBody>
      </p:sp>
    </p:spTree>
    <p:extLst>
      <p:ext uri="{BB962C8B-B14F-4D97-AF65-F5344CB8AC3E}">
        <p14:creationId xmlns:p14="http://schemas.microsoft.com/office/powerpoint/2010/main" val="1935812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3CF916D7-827F-4339-8AF5-5B4F811D70CA}" type="slidenum">
              <a:rPr lang="en-US" smtClean="0"/>
              <a:pPr/>
              <a:t>6</a:t>
            </a:fld>
            <a:endParaRPr lang="en-US"/>
          </a:p>
        </p:txBody>
      </p:sp>
      <p:sp>
        <p:nvSpPr>
          <p:cNvPr id="149507" name="Rectangle 2"/>
          <p:cNvSpPr>
            <a:spLocks noGrp="1" noRot="1" noChangeAspect="1" noChangeArrowheads="1" noTextEdit="1"/>
          </p:cNvSpPr>
          <p:nvPr>
            <p:ph type="sldImg"/>
          </p:nvPr>
        </p:nvSpPr>
        <p:spPr>
          <a:xfrm>
            <a:off x="1189038" y="685800"/>
            <a:ext cx="4479925" cy="3429000"/>
          </a:xfrm>
          <a:ln/>
        </p:spPr>
      </p:sp>
      <p:sp>
        <p:nvSpPr>
          <p:cNvPr id="149508" name="Rectangle 3"/>
          <p:cNvSpPr>
            <a:spLocks noGrp="1" noChangeArrowheads="1"/>
          </p:cNvSpPr>
          <p:nvPr>
            <p:ph type="body" idx="1"/>
          </p:nvPr>
        </p:nvSpPr>
        <p:spPr>
          <a:noFill/>
          <a:ln/>
        </p:spPr>
        <p:txBody>
          <a:bodyPr/>
          <a:lstStyle/>
          <a:p>
            <a:r>
              <a:rPr lang="en-US" dirty="0">
                <a:latin typeface="Arial" charset="0"/>
              </a:rPr>
              <a:t>Dutch, Canadian, Spanish, Italian, Norwegian, suicide bereaved, traumatically bereaved</a:t>
            </a:r>
          </a:p>
        </p:txBody>
      </p:sp>
      <p:sp>
        <p:nvSpPr>
          <p:cNvPr id="2" name="Footer Placeholder 1">
            <a:extLst>
              <a:ext uri="{FF2B5EF4-FFF2-40B4-BE49-F238E27FC236}">
                <a16:creationId xmlns:a16="http://schemas.microsoft.com/office/drawing/2014/main" id="{346F2544-42F6-4E1C-9F25-A95493DEEBB5}"/>
              </a:ext>
            </a:extLst>
          </p:cNvPr>
          <p:cNvSpPr>
            <a:spLocks noGrp="1"/>
          </p:cNvSpPr>
          <p:nvPr>
            <p:ph type="ftr" sz="quarter" idx="4"/>
          </p:nvPr>
        </p:nvSpPr>
        <p:spPr/>
        <p:txBody>
          <a:bodyPr/>
          <a:lstStyle/>
          <a:p>
            <a:pPr>
              <a:defRPr/>
            </a:pPr>
            <a:r>
              <a:rPr lang="en-US"/>
              <a:t>Internal consistency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FB77A9A4-D9BB-4242-B00F-87776F237063}" type="slidenum">
              <a:rPr lang="en-US" smtClean="0"/>
              <a:pPr/>
              <a:t>7</a:t>
            </a:fld>
            <a:endParaRPr lang="en-US"/>
          </a:p>
        </p:txBody>
      </p:sp>
      <p:sp>
        <p:nvSpPr>
          <p:cNvPr id="150531" name="Rectangle 2"/>
          <p:cNvSpPr>
            <a:spLocks noGrp="1" noRot="1" noChangeAspect="1" noChangeArrowheads="1" noTextEdit="1"/>
          </p:cNvSpPr>
          <p:nvPr>
            <p:ph type="sldImg"/>
          </p:nvPr>
        </p:nvSpPr>
        <p:spPr>
          <a:xfrm>
            <a:off x="1189038" y="685800"/>
            <a:ext cx="4479925" cy="3429000"/>
          </a:xfrm>
          <a:ln/>
        </p:spPr>
      </p:sp>
      <p:sp>
        <p:nvSpPr>
          <p:cNvPr id="150532" name="Rectangle 3"/>
          <p:cNvSpPr>
            <a:spLocks noGrp="1" noChangeArrowheads="1"/>
          </p:cNvSpPr>
          <p:nvPr>
            <p:ph type="body" idx="1"/>
          </p:nvPr>
        </p:nvSpPr>
        <p:spPr>
          <a:noFill/>
          <a:ln/>
        </p:spPr>
        <p:txBody>
          <a:bodyPr/>
          <a:lstStyle/>
          <a:p>
            <a:endParaRPr lang="en-US" dirty="0">
              <a:latin typeface="Arial" charset="0"/>
            </a:endParaRPr>
          </a:p>
        </p:txBody>
      </p:sp>
      <p:sp>
        <p:nvSpPr>
          <p:cNvPr id="2" name="Footer Placeholder 1">
            <a:extLst>
              <a:ext uri="{FF2B5EF4-FFF2-40B4-BE49-F238E27FC236}">
                <a16:creationId xmlns:a16="http://schemas.microsoft.com/office/drawing/2014/main" id="{5619BBAC-D3A9-4BE6-A7B6-2766B1BF7B4F}"/>
              </a:ext>
            </a:extLst>
          </p:cNvPr>
          <p:cNvSpPr>
            <a:spLocks noGrp="1"/>
          </p:cNvSpPr>
          <p:nvPr>
            <p:ph type="ftr" sz="quarter" idx="4"/>
          </p:nvPr>
        </p:nvSpPr>
        <p:spPr/>
        <p:txBody>
          <a:bodyPr/>
          <a:lstStyle/>
          <a:p>
            <a:pPr>
              <a:defRPr/>
            </a:pPr>
            <a:r>
              <a:rPr lang="en-US"/>
              <a:t>Internal consistency</a:t>
            </a:r>
          </a:p>
        </p:txBody>
      </p:sp>
    </p:spTree>
    <p:extLst>
      <p:ext uri="{BB962C8B-B14F-4D97-AF65-F5344CB8AC3E}">
        <p14:creationId xmlns:p14="http://schemas.microsoft.com/office/powerpoint/2010/main" val="1308865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Iranian test retest after 6 weeks was r=.89.</a:t>
            </a:r>
          </a:p>
        </p:txBody>
      </p:sp>
      <p:sp>
        <p:nvSpPr>
          <p:cNvPr id="4" name="Footer Placeholder 3"/>
          <p:cNvSpPr>
            <a:spLocks noGrp="1"/>
          </p:cNvSpPr>
          <p:nvPr>
            <p:ph type="ftr" sz="quarter" idx="4"/>
          </p:nvPr>
        </p:nvSpPr>
        <p:spPr/>
        <p:txBody>
          <a:bodyPr/>
          <a:lstStyle/>
          <a:p>
            <a:pPr>
              <a:defRPr/>
            </a:pPr>
            <a:r>
              <a:rPr lang="en-US"/>
              <a:t>Internal consistency</a:t>
            </a:r>
          </a:p>
        </p:txBody>
      </p:sp>
      <p:sp>
        <p:nvSpPr>
          <p:cNvPr id="5" name="Slide Number Placeholder 4"/>
          <p:cNvSpPr>
            <a:spLocks noGrp="1"/>
          </p:cNvSpPr>
          <p:nvPr>
            <p:ph type="sldNum" sz="quarter" idx="5"/>
          </p:nvPr>
        </p:nvSpPr>
        <p:spPr/>
        <p:txBody>
          <a:bodyPr/>
          <a:lstStyle/>
          <a:p>
            <a:pPr>
              <a:defRPr/>
            </a:pPr>
            <a:fld id="{4B509B60-56F0-4916-A8F9-711B1F7DEC90}" type="slidenum">
              <a:rPr lang="en-US" smtClean="0"/>
              <a:pPr>
                <a:defRPr/>
              </a:pPr>
              <a:t>8</a:t>
            </a:fld>
            <a:endParaRPr lang="en-US"/>
          </a:p>
        </p:txBody>
      </p:sp>
    </p:spTree>
    <p:extLst>
      <p:ext uri="{BB962C8B-B14F-4D97-AF65-F5344CB8AC3E}">
        <p14:creationId xmlns:p14="http://schemas.microsoft.com/office/powerpoint/2010/main" val="3742448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p>
            <a:fld id="{F543341F-0B2B-4CD8-88F9-AB9E3E05EF13}" type="slidenum">
              <a:rPr lang="en-US" smtClean="0"/>
              <a:pPr/>
              <a:t>11</a:t>
            </a:fld>
            <a:endParaRPr lang="en-US"/>
          </a:p>
        </p:txBody>
      </p:sp>
      <p:sp>
        <p:nvSpPr>
          <p:cNvPr id="246787" name="Rectangle 2"/>
          <p:cNvSpPr>
            <a:spLocks noGrp="1" noRot="1" noChangeAspect="1" noChangeArrowheads="1" noTextEdit="1"/>
          </p:cNvSpPr>
          <p:nvPr>
            <p:ph type="sldImg"/>
          </p:nvPr>
        </p:nvSpPr>
        <p:spPr>
          <a:xfrm>
            <a:off x="1189038" y="685800"/>
            <a:ext cx="4479925" cy="3429000"/>
          </a:xfrm>
          <a:ln/>
        </p:spPr>
      </p:sp>
      <p:sp>
        <p:nvSpPr>
          <p:cNvPr id="246788" name="Rectangle 3"/>
          <p:cNvSpPr>
            <a:spLocks noGrp="1" noChangeArrowheads="1"/>
          </p:cNvSpPr>
          <p:nvPr>
            <p:ph type="body" idx="1"/>
          </p:nvPr>
        </p:nvSpPr>
        <p:spPr>
          <a:noFill/>
          <a:ln/>
        </p:spPr>
        <p:txBody>
          <a:bodyPr/>
          <a:lstStyle/>
          <a:p>
            <a:endParaRPr lang="en-US">
              <a:latin typeface="Arial" charset="0"/>
            </a:endParaRPr>
          </a:p>
        </p:txBody>
      </p:sp>
      <p:sp>
        <p:nvSpPr>
          <p:cNvPr id="2" name="Footer Placeholder 1">
            <a:extLst>
              <a:ext uri="{FF2B5EF4-FFF2-40B4-BE49-F238E27FC236}">
                <a16:creationId xmlns:a16="http://schemas.microsoft.com/office/drawing/2014/main" id="{AFBAFCF6-BD36-4508-91D9-4808016FA97B}"/>
              </a:ext>
            </a:extLst>
          </p:cNvPr>
          <p:cNvSpPr>
            <a:spLocks noGrp="1"/>
          </p:cNvSpPr>
          <p:nvPr>
            <p:ph type="ftr" sz="quarter" idx="4"/>
          </p:nvPr>
        </p:nvSpPr>
        <p:spPr/>
        <p:txBody>
          <a:bodyPr/>
          <a:lstStyle/>
          <a:p>
            <a:pPr>
              <a:defRPr/>
            </a:pPr>
            <a:r>
              <a:rPr lang="en-US"/>
              <a:t>Internal consistency</a:t>
            </a:r>
          </a:p>
        </p:txBody>
      </p:sp>
    </p:spTree>
    <p:extLst>
      <p:ext uri="{BB962C8B-B14F-4D97-AF65-F5344CB8AC3E}">
        <p14:creationId xmlns:p14="http://schemas.microsoft.com/office/powerpoint/2010/main" val="1001433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p>
            <a:fld id="{F543341F-0B2B-4CD8-88F9-AB9E3E05EF13}" type="slidenum">
              <a:rPr lang="en-US" smtClean="0"/>
              <a:pPr/>
              <a:t>12</a:t>
            </a:fld>
            <a:endParaRPr lang="en-US"/>
          </a:p>
        </p:txBody>
      </p:sp>
      <p:sp>
        <p:nvSpPr>
          <p:cNvPr id="246787" name="Rectangle 2"/>
          <p:cNvSpPr>
            <a:spLocks noGrp="1" noRot="1" noChangeAspect="1" noChangeArrowheads="1" noTextEdit="1"/>
          </p:cNvSpPr>
          <p:nvPr>
            <p:ph type="sldImg"/>
          </p:nvPr>
        </p:nvSpPr>
        <p:spPr>
          <a:xfrm>
            <a:off x="1189038" y="685800"/>
            <a:ext cx="4479925" cy="3429000"/>
          </a:xfrm>
          <a:ln/>
        </p:spPr>
      </p:sp>
      <p:sp>
        <p:nvSpPr>
          <p:cNvPr id="246788" name="Rectangle 3"/>
          <p:cNvSpPr>
            <a:spLocks noGrp="1" noChangeArrowheads="1"/>
          </p:cNvSpPr>
          <p:nvPr>
            <p:ph type="body" idx="1"/>
          </p:nvPr>
        </p:nvSpPr>
        <p:spPr>
          <a:noFill/>
          <a:ln/>
        </p:spPr>
        <p:txBody>
          <a:bodyPr/>
          <a:lstStyle/>
          <a:p>
            <a:endParaRPr lang="en-US">
              <a:latin typeface="Arial" charset="0"/>
            </a:endParaRPr>
          </a:p>
        </p:txBody>
      </p:sp>
      <p:sp>
        <p:nvSpPr>
          <p:cNvPr id="2" name="Footer Placeholder 1">
            <a:extLst>
              <a:ext uri="{FF2B5EF4-FFF2-40B4-BE49-F238E27FC236}">
                <a16:creationId xmlns:a16="http://schemas.microsoft.com/office/drawing/2014/main" id="{AFBAFCF6-BD36-4508-91D9-4808016FA97B}"/>
              </a:ext>
            </a:extLst>
          </p:cNvPr>
          <p:cNvSpPr>
            <a:spLocks noGrp="1"/>
          </p:cNvSpPr>
          <p:nvPr>
            <p:ph type="ftr" sz="quarter" idx="4"/>
          </p:nvPr>
        </p:nvSpPr>
        <p:spPr/>
        <p:txBody>
          <a:bodyPr/>
          <a:lstStyle/>
          <a:p>
            <a:pPr>
              <a:defRPr/>
            </a:pPr>
            <a:r>
              <a:rPr lang="en-US"/>
              <a:t>Internal consistency</a:t>
            </a:r>
          </a:p>
        </p:txBody>
      </p:sp>
    </p:spTree>
    <p:extLst>
      <p:ext uri="{BB962C8B-B14F-4D97-AF65-F5344CB8AC3E}">
        <p14:creationId xmlns:p14="http://schemas.microsoft.com/office/powerpoint/2010/main" val="178897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E8937-29FC-45CB-BE54-AD3E999726F2}" type="slidenum">
              <a:rPr lang="en-US" smtClean="0"/>
              <a:t>15</a:t>
            </a:fld>
            <a:endParaRPr lang="en-US"/>
          </a:p>
        </p:txBody>
      </p:sp>
    </p:spTree>
    <p:extLst>
      <p:ext uri="{BB962C8B-B14F-4D97-AF65-F5344CB8AC3E}">
        <p14:creationId xmlns:p14="http://schemas.microsoft.com/office/powerpoint/2010/main" val="879858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72108" y="1122363"/>
            <a:ext cx="7617222" cy="2387600"/>
          </a:xfrm>
        </p:spPr>
        <p:txBody>
          <a:bodyPr anchor="b"/>
          <a:lstStyle>
            <a:lvl1pPr algn="ctr">
              <a:defRPr sz="5880"/>
            </a:lvl1pPr>
          </a:lstStyle>
          <a:p>
            <a:r>
              <a:rPr lang="en-US"/>
              <a:t>Click to edit Master title style</a:t>
            </a:r>
            <a:endParaRPr lang="en-US" dirty="0"/>
          </a:p>
        </p:txBody>
      </p:sp>
      <p:sp>
        <p:nvSpPr>
          <p:cNvPr id="3" name="Subtitle 2"/>
          <p:cNvSpPr>
            <a:spLocks noGrp="1"/>
          </p:cNvSpPr>
          <p:nvPr>
            <p:ph type="subTitle" idx="1"/>
          </p:nvPr>
        </p:nvSpPr>
        <p:spPr>
          <a:xfrm>
            <a:off x="1120180" y="3602038"/>
            <a:ext cx="6721079" cy="1655762"/>
          </a:xfrm>
        </p:spPr>
        <p:txBody>
          <a:bodyPr/>
          <a:lstStyle>
            <a:lvl1pPr marL="0" indent="0" algn="ctr">
              <a:buNone/>
              <a:defRPr sz="2352"/>
            </a:lvl1pPr>
            <a:lvl2pPr marL="448056" indent="0" algn="ctr">
              <a:buNone/>
              <a:defRPr sz="1960"/>
            </a:lvl2pPr>
            <a:lvl3pPr marL="896112" indent="0" algn="ctr">
              <a:buNone/>
              <a:defRPr sz="1764"/>
            </a:lvl3pPr>
            <a:lvl4pPr marL="1344168" indent="0" algn="ctr">
              <a:buNone/>
              <a:defRPr sz="1568"/>
            </a:lvl4pPr>
            <a:lvl5pPr marL="1792224" indent="0" algn="ctr">
              <a:buNone/>
              <a:defRPr sz="1568"/>
            </a:lvl5pPr>
            <a:lvl6pPr marL="2240280" indent="0" algn="ctr">
              <a:buNone/>
              <a:defRPr sz="1568"/>
            </a:lvl6pPr>
            <a:lvl7pPr marL="2688336" indent="0" algn="ctr">
              <a:buNone/>
              <a:defRPr sz="1568"/>
            </a:lvl7pPr>
            <a:lvl8pPr marL="3136392" indent="0" algn="ctr">
              <a:buNone/>
              <a:defRPr sz="1568"/>
            </a:lvl8pPr>
            <a:lvl9pPr marL="3584448" indent="0" algn="ctr">
              <a:buNone/>
              <a:defRPr sz="1568"/>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prstClr val="white">
                  <a:tint val="9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pPr>
              <a:defRPr/>
            </a:pPr>
            <a:fld id="{914B9B59-695A-4997-90EC-B10A8A733EE9}" type="slidenum">
              <a:rPr lang="en-US" smtClean="0">
                <a:solidFill>
                  <a:prstClr val="white">
                    <a:tint val="95000"/>
                  </a:prstClr>
                </a:solidFill>
              </a:rPr>
              <a:pPr>
                <a:defRPr/>
              </a:pPr>
              <a:t>‹#›</a:t>
            </a:fld>
            <a:endParaRPr lang="en-US">
              <a:solidFill>
                <a:prstClr val="white">
                  <a:tint val="95000"/>
                </a:prstClr>
              </a:solidFill>
            </a:endParaRPr>
          </a:p>
        </p:txBody>
      </p:sp>
    </p:spTree>
    <p:extLst>
      <p:ext uri="{BB962C8B-B14F-4D97-AF65-F5344CB8AC3E}">
        <p14:creationId xmlns:p14="http://schemas.microsoft.com/office/powerpoint/2010/main" val="205062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9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pPr>
              <a:defRPr/>
            </a:pPr>
            <a:fld id="{140AE32F-D0D5-42F4-AB5F-F9AADA5CED88}"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2531831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3030" y="365125"/>
            <a:ext cx="193231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16099" y="365125"/>
            <a:ext cx="5684912"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9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pPr>
              <a:defRPr/>
            </a:pPr>
            <a:fld id="{140AE32F-D0D5-42F4-AB5F-F9AADA5CED88}"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589395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22750" y="473076"/>
            <a:ext cx="7990616" cy="5394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8"/>
          <p:cNvSpPr>
            <a:spLocks noGrp="1" noChangeArrowheads="1"/>
          </p:cNvSpPr>
          <p:nvPr>
            <p:ph type="dt" sz="half" idx="10"/>
          </p:nvPr>
        </p:nvSpPr>
        <p:spPr/>
        <p:txBody>
          <a:bodyPr/>
          <a:lstStyle>
            <a:lvl1pPr>
              <a:defRPr/>
            </a:lvl1pPr>
          </a:lstStyle>
          <a:p>
            <a:pPr>
              <a:defRPr/>
            </a:pPr>
            <a:endParaRPr lang="en-US">
              <a:solidFill>
                <a:prstClr val="black">
                  <a:tint val="95000"/>
                </a:prstClr>
              </a:solidFill>
            </a:endParaRPr>
          </a:p>
        </p:txBody>
      </p:sp>
      <p:sp>
        <p:nvSpPr>
          <p:cNvPr id="4" name="Rectangle 9"/>
          <p:cNvSpPr>
            <a:spLocks noGrp="1" noChangeArrowheads="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5" name="Rectangle 10"/>
          <p:cNvSpPr>
            <a:spLocks noGrp="1" noChangeArrowheads="1"/>
          </p:cNvSpPr>
          <p:nvPr>
            <p:ph type="sldNum" sz="quarter" idx="12"/>
          </p:nvPr>
        </p:nvSpPr>
        <p:spPr/>
        <p:txBody>
          <a:bodyPr/>
          <a:lstStyle>
            <a:lvl1pPr>
              <a:defRPr/>
            </a:lvl1pPr>
          </a:lstStyle>
          <a:p>
            <a:pPr>
              <a:defRPr/>
            </a:pPr>
            <a:fld id="{B134434E-C99D-46CC-9CF5-BD2C143A6003}"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2315069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22750" y="473075"/>
            <a:ext cx="7990616" cy="1143000"/>
          </a:xfrm>
        </p:spPr>
        <p:txBody>
          <a:bodyPr/>
          <a:lstStyle/>
          <a:p>
            <a:r>
              <a:rPr lang="en-US"/>
              <a:t>Click to edit Master title style</a:t>
            </a:r>
          </a:p>
        </p:txBody>
      </p:sp>
      <p:sp>
        <p:nvSpPr>
          <p:cNvPr id="3" name="Table Placeholder 2"/>
          <p:cNvSpPr>
            <a:spLocks noGrp="1"/>
          </p:cNvSpPr>
          <p:nvPr>
            <p:ph type="tbl" idx="1"/>
          </p:nvPr>
        </p:nvSpPr>
        <p:spPr>
          <a:xfrm>
            <a:off x="522750" y="1828800"/>
            <a:ext cx="7990616" cy="4038600"/>
          </a:xfrm>
        </p:spPr>
        <p:txBody>
          <a:bodyPr>
            <a:normAutofit/>
          </a:bodyPr>
          <a:lstStyle/>
          <a:p>
            <a:pPr lvl="0"/>
            <a:endParaRPr lang="en-US" noProof="0"/>
          </a:p>
        </p:txBody>
      </p:sp>
      <p:sp>
        <p:nvSpPr>
          <p:cNvPr id="4" name="Rectangle 8"/>
          <p:cNvSpPr>
            <a:spLocks noGrp="1" noChangeArrowheads="1"/>
          </p:cNvSpPr>
          <p:nvPr>
            <p:ph type="dt" sz="half" idx="10"/>
          </p:nvPr>
        </p:nvSpPr>
        <p:spPr/>
        <p:txBody>
          <a:bodyPr/>
          <a:lstStyle>
            <a:lvl1pPr>
              <a:defRPr/>
            </a:lvl1pPr>
          </a:lstStyle>
          <a:p>
            <a:pPr>
              <a:defRPr/>
            </a:pPr>
            <a:endParaRPr lang="en-US">
              <a:solidFill>
                <a:prstClr val="black">
                  <a:tint val="95000"/>
                </a:prstClr>
              </a:solidFill>
            </a:endParaRPr>
          </a:p>
        </p:txBody>
      </p:sp>
      <p:sp>
        <p:nvSpPr>
          <p:cNvPr id="5" name="Rectangle 9"/>
          <p:cNvSpPr>
            <a:spLocks noGrp="1" noChangeArrowheads="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Rectangle 10"/>
          <p:cNvSpPr>
            <a:spLocks noGrp="1" noChangeArrowheads="1"/>
          </p:cNvSpPr>
          <p:nvPr>
            <p:ph type="sldNum" sz="quarter" idx="12"/>
          </p:nvPr>
        </p:nvSpPr>
        <p:spPr/>
        <p:txBody>
          <a:bodyPr/>
          <a:lstStyle>
            <a:lvl1pPr>
              <a:defRPr/>
            </a:lvl1pPr>
          </a:lstStyle>
          <a:p>
            <a:pPr>
              <a:defRPr/>
            </a:pPr>
            <a:fld id="{CD2F3ABB-6846-4368-886D-45EB51FF9E23}"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709556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961438"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71648" y="2367093"/>
            <a:ext cx="7617682"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048832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961438" cy="6858000"/>
          </a:xfrm>
          <a:prstGeom prst="rect">
            <a:avLst/>
          </a:prstGeom>
        </p:spPr>
      </p:pic>
      <p:sp>
        <p:nvSpPr>
          <p:cNvPr id="2" name="Title 1"/>
          <p:cNvSpPr>
            <a:spLocks noGrp="1"/>
          </p:cNvSpPr>
          <p:nvPr>
            <p:ph type="title"/>
          </p:nvPr>
        </p:nvSpPr>
        <p:spPr>
          <a:xfrm>
            <a:off x="671662" y="4289374"/>
            <a:ext cx="7618128" cy="811610"/>
          </a:xfrm>
        </p:spPr>
        <p:txBody>
          <a:bodyPr anchor="b"/>
          <a:lstStyle>
            <a:lvl1pPr>
              <a:defRPr sz="2352"/>
            </a:lvl1pPr>
          </a:lstStyle>
          <a:p>
            <a:r>
              <a:rPr lang="en-US"/>
              <a:t>Click to edit Master title style</a:t>
            </a:r>
            <a:endParaRPr lang="en-US" dirty="0"/>
          </a:p>
        </p:txBody>
      </p:sp>
      <p:sp>
        <p:nvSpPr>
          <p:cNvPr id="3" name="Picture Placeholder 2"/>
          <p:cNvSpPr>
            <a:spLocks noGrp="1" noChangeAspect="1"/>
          </p:cNvSpPr>
          <p:nvPr>
            <p:ph type="pic" idx="1"/>
          </p:nvPr>
        </p:nvSpPr>
        <p:spPr>
          <a:xfrm>
            <a:off x="870818" y="698261"/>
            <a:ext cx="7219817"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352"/>
            </a:lvl1pPr>
            <a:lvl2pPr marL="336042" indent="0">
              <a:buNone/>
              <a:defRPr sz="2058"/>
            </a:lvl2pPr>
            <a:lvl3pPr marL="672084" indent="0">
              <a:buNone/>
              <a:defRPr sz="1764"/>
            </a:lvl3pPr>
            <a:lvl4pPr marL="1008126" indent="0">
              <a:buNone/>
              <a:defRPr sz="1470"/>
            </a:lvl4pPr>
            <a:lvl5pPr marL="1344168" indent="0">
              <a:buNone/>
              <a:defRPr sz="1470"/>
            </a:lvl5pPr>
            <a:lvl6pPr marL="1680210" indent="0">
              <a:buNone/>
              <a:defRPr sz="1470"/>
            </a:lvl6pPr>
            <a:lvl7pPr marL="2016252" indent="0">
              <a:buNone/>
              <a:defRPr sz="1470"/>
            </a:lvl7pPr>
            <a:lvl8pPr marL="2352294" indent="0">
              <a:buNone/>
              <a:defRPr sz="1470"/>
            </a:lvl8pPr>
            <a:lvl9pPr marL="2688336" indent="0">
              <a:buNone/>
              <a:defRPr sz="1470"/>
            </a:lvl9pPr>
          </a:lstStyle>
          <a:p>
            <a:r>
              <a:rPr lang="en-US"/>
              <a:t>Click icon to add picture</a:t>
            </a:r>
            <a:endParaRPr lang="en-US" dirty="0"/>
          </a:p>
        </p:txBody>
      </p:sp>
      <p:sp>
        <p:nvSpPr>
          <p:cNvPr id="4" name="Text Placeholder 3"/>
          <p:cNvSpPr>
            <a:spLocks noGrp="1"/>
          </p:cNvSpPr>
          <p:nvPr>
            <p:ph type="body" sz="half" idx="2"/>
          </p:nvPr>
        </p:nvSpPr>
        <p:spPr>
          <a:xfrm>
            <a:off x="671648" y="5108728"/>
            <a:ext cx="7618143" cy="682472"/>
          </a:xfrm>
        </p:spPr>
        <p:txBody>
          <a:bodyPr/>
          <a:lstStyle>
            <a:lvl1pPr marL="0" indent="0" algn="ctr">
              <a:buNone/>
              <a:defRPr sz="1176"/>
            </a:lvl1pPr>
            <a:lvl2pPr marL="336042" indent="0">
              <a:buNone/>
              <a:defRPr sz="1029"/>
            </a:lvl2pPr>
            <a:lvl3pPr marL="672084" indent="0">
              <a:buNone/>
              <a:defRPr sz="882"/>
            </a:lvl3pPr>
            <a:lvl4pPr marL="1008126" indent="0">
              <a:buNone/>
              <a:defRPr sz="735"/>
            </a:lvl4pPr>
            <a:lvl5pPr marL="1344168" indent="0">
              <a:buNone/>
              <a:defRPr sz="735"/>
            </a:lvl5pPr>
            <a:lvl6pPr marL="1680210" indent="0">
              <a:buNone/>
              <a:defRPr sz="735"/>
            </a:lvl6pPr>
            <a:lvl7pPr marL="2016252" indent="0">
              <a:buNone/>
              <a:defRPr sz="735"/>
            </a:lvl7pPr>
            <a:lvl8pPr marL="2352294" indent="0">
              <a:buNone/>
              <a:defRPr sz="735"/>
            </a:lvl8pPr>
            <a:lvl9pPr marL="2688336" indent="0">
              <a:buNone/>
              <a:defRPr sz="735"/>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111491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9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pPr>
              <a:defRPr/>
            </a:pPr>
            <a:fld id="{140AE32F-D0D5-42F4-AB5F-F9AADA5CED88}"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2678553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1432" y="1709740"/>
            <a:ext cx="7729240" cy="2852737"/>
          </a:xfrm>
        </p:spPr>
        <p:txBody>
          <a:bodyPr anchor="b"/>
          <a:lstStyle>
            <a:lvl1pPr>
              <a:defRPr sz="5880"/>
            </a:lvl1pPr>
          </a:lstStyle>
          <a:p>
            <a:r>
              <a:rPr lang="en-US"/>
              <a:t>Click to edit Master title style</a:t>
            </a:r>
            <a:endParaRPr lang="en-US" dirty="0"/>
          </a:p>
        </p:txBody>
      </p:sp>
      <p:sp>
        <p:nvSpPr>
          <p:cNvPr id="3" name="Text Placeholder 2"/>
          <p:cNvSpPr>
            <a:spLocks noGrp="1"/>
          </p:cNvSpPr>
          <p:nvPr>
            <p:ph type="body" idx="1"/>
          </p:nvPr>
        </p:nvSpPr>
        <p:spPr>
          <a:xfrm>
            <a:off x="611432" y="4589465"/>
            <a:ext cx="7729240" cy="1500187"/>
          </a:xfrm>
        </p:spPr>
        <p:txBody>
          <a:bodyPr/>
          <a:lstStyle>
            <a:lvl1pPr marL="0" indent="0">
              <a:buNone/>
              <a:defRPr sz="2352">
                <a:solidFill>
                  <a:schemeClr val="tx1"/>
                </a:solidFill>
              </a:defRPr>
            </a:lvl1pPr>
            <a:lvl2pPr marL="448056" indent="0">
              <a:buNone/>
              <a:defRPr sz="1960">
                <a:solidFill>
                  <a:schemeClr val="tx1">
                    <a:tint val="75000"/>
                  </a:schemeClr>
                </a:solidFill>
              </a:defRPr>
            </a:lvl2pPr>
            <a:lvl3pPr marL="896112" indent="0">
              <a:buNone/>
              <a:defRPr sz="1764">
                <a:solidFill>
                  <a:schemeClr val="tx1">
                    <a:tint val="75000"/>
                  </a:schemeClr>
                </a:solidFill>
              </a:defRPr>
            </a:lvl3pPr>
            <a:lvl4pPr marL="1344168" indent="0">
              <a:buNone/>
              <a:defRPr sz="1568">
                <a:solidFill>
                  <a:schemeClr val="tx1">
                    <a:tint val="75000"/>
                  </a:schemeClr>
                </a:solidFill>
              </a:defRPr>
            </a:lvl4pPr>
            <a:lvl5pPr marL="1792224" indent="0">
              <a:buNone/>
              <a:defRPr sz="1568">
                <a:solidFill>
                  <a:schemeClr val="tx1">
                    <a:tint val="75000"/>
                  </a:schemeClr>
                </a:solidFill>
              </a:defRPr>
            </a:lvl5pPr>
            <a:lvl6pPr marL="2240280" indent="0">
              <a:buNone/>
              <a:defRPr sz="1568">
                <a:solidFill>
                  <a:schemeClr val="tx1">
                    <a:tint val="75000"/>
                  </a:schemeClr>
                </a:solidFill>
              </a:defRPr>
            </a:lvl6pPr>
            <a:lvl7pPr marL="2688336" indent="0">
              <a:buNone/>
              <a:defRPr sz="1568">
                <a:solidFill>
                  <a:schemeClr val="tx1">
                    <a:tint val="75000"/>
                  </a:schemeClr>
                </a:solidFill>
              </a:defRPr>
            </a:lvl7pPr>
            <a:lvl8pPr marL="3136392" indent="0">
              <a:buNone/>
              <a:defRPr sz="1568">
                <a:solidFill>
                  <a:schemeClr val="tx1">
                    <a:tint val="75000"/>
                  </a:schemeClr>
                </a:solidFill>
              </a:defRPr>
            </a:lvl8pPr>
            <a:lvl9pPr marL="3584448" indent="0">
              <a:buNone/>
              <a:defRPr sz="156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white">
                  <a:tint val="9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pPr>
              <a:defRPr/>
            </a:pPr>
            <a:fld id="{ADBB8C5D-F763-4D48-9917-30C95C6EA28E}" type="slidenum">
              <a:rPr lang="en-US" smtClean="0">
                <a:solidFill>
                  <a:prstClr val="white">
                    <a:tint val="95000"/>
                  </a:prstClr>
                </a:solidFill>
              </a:rPr>
              <a:pPr>
                <a:defRPr/>
              </a:pPr>
              <a:t>‹#›</a:t>
            </a:fld>
            <a:endParaRPr lang="en-US">
              <a:solidFill>
                <a:prstClr val="white">
                  <a:tint val="95000"/>
                </a:prstClr>
              </a:solidFill>
            </a:endParaRPr>
          </a:p>
        </p:txBody>
      </p:sp>
    </p:spTree>
    <p:extLst>
      <p:ext uri="{BB962C8B-B14F-4D97-AF65-F5344CB8AC3E}">
        <p14:creationId xmlns:p14="http://schemas.microsoft.com/office/powerpoint/2010/main" val="4138691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16099" y="1825625"/>
            <a:ext cx="380861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6728" y="1825625"/>
            <a:ext cx="380861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solidFill>
                <a:prstClr val="black">
                  <a:tint val="9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pPr>
              <a:defRPr/>
            </a:pPr>
            <a:fld id="{140AE32F-D0D5-42F4-AB5F-F9AADA5CED88}"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86630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7266" y="365127"/>
            <a:ext cx="772924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17267" y="1681163"/>
            <a:ext cx="3791108" cy="823912"/>
          </a:xfrm>
        </p:spPr>
        <p:txBody>
          <a:bodyPr anchor="b"/>
          <a:lstStyle>
            <a:lvl1pPr marL="0" indent="0">
              <a:buNone/>
              <a:defRPr sz="2352" b="1"/>
            </a:lvl1pPr>
            <a:lvl2pPr marL="448056" indent="0">
              <a:buNone/>
              <a:defRPr sz="1960" b="1"/>
            </a:lvl2pPr>
            <a:lvl3pPr marL="896112" indent="0">
              <a:buNone/>
              <a:defRPr sz="1764" b="1"/>
            </a:lvl3pPr>
            <a:lvl4pPr marL="1344168" indent="0">
              <a:buNone/>
              <a:defRPr sz="1568" b="1"/>
            </a:lvl4pPr>
            <a:lvl5pPr marL="1792224" indent="0">
              <a:buNone/>
              <a:defRPr sz="1568" b="1"/>
            </a:lvl5pPr>
            <a:lvl6pPr marL="2240280" indent="0">
              <a:buNone/>
              <a:defRPr sz="1568" b="1"/>
            </a:lvl6pPr>
            <a:lvl7pPr marL="2688336" indent="0">
              <a:buNone/>
              <a:defRPr sz="1568" b="1"/>
            </a:lvl7pPr>
            <a:lvl8pPr marL="3136392" indent="0">
              <a:buNone/>
              <a:defRPr sz="1568" b="1"/>
            </a:lvl8pPr>
            <a:lvl9pPr marL="3584448" indent="0">
              <a:buNone/>
              <a:defRPr sz="1568" b="1"/>
            </a:lvl9pPr>
          </a:lstStyle>
          <a:p>
            <a:pPr lvl="0"/>
            <a:r>
              <a:rPr lang="en-US"/>
              <a:t>Click to edit Master text styles</a:t>
            </a:r>
          </a:p>
        </p:txBody>
      </p:sp>
      <p:sp>
        <p:nvSpPr>
          <p:cNvPr id="4" name="Content Placeholder 3"/>
          <p:cNvSpPr>
            <a:spLocks noGrp="1"/>
          </p:cNvSpPr>
          <p:nvPr>
            <p:ph sz="half" idx="2"/>
          </p:nvPr>
        </p:nvSpPr>
        <p:spPr>
          <a:xfrm>
            <a:off x="617267" y="2505075"/>
            <a:ext cx="379110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36729" y="1681163"/>
            <a:ext cx="3809778" cy="823912"/>
          </a:xfrm>
        </p:spPr>
        <p:txBody>
          <a:bodyPr anchor="b"/>
          <a:lstStyle>
            <a:lvl1pPr marL="0" indent="0">
              <a:buNone/>
              <a:defRPr sz="2352" b="1"/>
            </a:lvl1pPr>
            <a:lvl2pPr marL="448056" indent="0">
              <a:buNone/>
              <a:defRPr sz="1960" b="1"/>
            </a:lvl2pPr>
            <a:lvl3pPr marL="896112" indent="0">
              <a:buNone/>
              <a:defRPr sz="1764" b="1"/>
            </a:lvl3pPr>
            <a:lvl4pPr marL="1344168" indent="0">
              <a:buNone/>
              <a:defRPr sz="1568" b="1"/>
            </a:lvl4pPr>
            <a:lvl5pPr marL="1792224" indent="0">
              <a:buNone/>
              <a:defRPr sz="1568" b="1"/>
            </a:lvl5pPr>
            <a:lvl6pPr marL="2240280" indent="0">
              <a:buNone/>
              <a:defRPr sz="1568" b="1"/>
            </a:lvl6pPr>
            <a:lvl7pPr marL="2688336" indent="0">
              <a:buNone/>
              <a:defRPr sz="1568" b="1"/>
            </a:lvl7pPr>
            <a:lvl8pPr marL="3136392" indent="0">
              <a:buNone/>
              <a:defRPr sz="1568" b="1"/>
            </a:lvl8pPr>
            <a:lvl9pPr marL="3584448" indent="0">
              <a:buNone/>
              <a:defRPr sz="1568" b="1"/>
            </a:lvl9pPr>
          </a:lstStyle>
          <a:p>
            <a:pPr lvl="0"/>
            <a:r>
              <a:rPr lang="en-US"/>
              <a:t>Click to edit Master text styles</a:t>
            </a:r>
          </a:p>
        </p:txBody>
      </p:sp>
      <p:sp>
        <p:nvSpPr>
          <p:cNvPr id="6" name="Content Placeholder 5"/>
          <p:cNvSpPr>
            <a:spLocks noGrp="1"/>
          </p:cNvSpPr>
          <p:nvPr>
            <p:ph sz="quarter" idx="4"/>
          </p:nvPr>
        </p:nvSpPr>
        <p:spPr>
          <a:xfrm>
            <a:off x="4536729" y="2505075"/>
            <a:ext cx="380977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solidFill>
                <a:prstClr val="black">
                  <a:tint val="9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95000"/>
                </a:prstClr>
              </a:solidFill>
            </a:endParaRPr>
          </a:p>
        </p:txBody>
      </p:sp>
      <p:sp>
        <p:nvSpPr>
          <p:cNvPr id="9" name="Slide Number Placeholder 8"/>
          <p:cNvSpPr>
            <a:spLocks noGrp="1"/>
          </p:cNvSpPr>
          <p:nvPr>
            <p:ph type="sldNum" sz="quarter" idx="12"/>
          </p:nvPr>
        </p:nvSpPr>
        <p:spPr/>
        <p:txBody>
          <a:bodyPr/>
          <a:lstStyle/>
          <a:p>
            <a:pPr>
              <a:defRPr/>
            </a:pPr>
            <a:fld id="{140AE32F-D0D5-42F4-AB5F-F9AADA5CED88}"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2354012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solidFill>
                <a:prstClr val="black">
                  <a:tint val="9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95000"/>
                </a:prstClr>
              </a:solidFill>
            </a:endParaRPr>
          </a:p>
        </p:txBody>
      </p:sp>
      <p:sp>
        <p:nvSpPr>
          <p:cNvPr id="5" name="Slide Number Placeholder 4"/>
          <p:cNvSpPr>
            <a:spLocks noGrp="1"/>
          </p:cNvSpPr>
          <p:nvPr>
            <p:ph type="sldNum" sz="quarter" idx="12"/>
          </p:nvPr>
        </p:nvSpPr>
        <p:spPr/>
        <p:txBody>
          <a:bodyPr/>
          <a:lstStyle/>
          <a:p>
            <a:pPr>
              <a:defRPr/>
            </a:pPr>
            <a:fld id="{A5FFB2FD-D7B5-49F2-8CB3-4EBFF2C6686B}"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21718527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9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95000"/>
                </a:prstClr>
              </a:solidFill>
            </a:endParaRPr>
          </a:p>
        </p:txBody>
      </p:sp>
      <p:sp>
        <p:nvSpPr>
          <p:cNvPr id="4" name="Slide Number Placeholder 3"/>
          <p:cNvSpPr>
            <a:spLocks noGrp="1"/>
          </p:cNvSpPr>
          <p:nvPr>
            <p:ph type="sldNum" sz="quarter" idx="12"/>
          </p:nvPr>
        </p:nvSpPr>
        <p:spPr/>
        <p:txBody>
          <a:bodyPr/>
          <a:lstStyle/>
          <a:p>
            <a:pPr>
              <a:defRPr/>
            </a:pPr>
            <a:fld id="{77E80802-ABCE-47AE-B170-A7E01CFB02B5}"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1342753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7266" y="457200"/>
            <a:ext cx="2890297" cy="1600200"/>
          </a:xfrm>
        </p:spPr>
        <p:txBody>
          <a:bodyPr anchor="b"/>
          <a:lstStyle>
            <a:lvl1pPr>
              <a:defRPr sz="3136"/>
            </a:lvl1pPr>
          </a:lstStyle>
          <a:p>
            <a:r>
              <a:rPr lang="en-US"/>
              <a:t>Click to edit Master title style</a:t>
            </a:r>
            <a:endParaRPr lang="en-US" dirty="0"/>
          </a:p>
        </p:txBody>
      </p:sp>
      <p:sp>
        <p:nvSpPr>
          <p:cNvPr id="3" name="Content Placeholder 2"/>
          <p:cNvSpPr>
            <a:spLocks noGrp="1"/>
          </p:cNvSpPr>
          <p:nvPr>
            <p:ph idx="1"/>
          </p:nvPr>
        </p:nvSpPr>
        <p:spPr>
          <a:xfrm>
            <a:off x="3809778" y="987427"/>
            <a:ext cx="4536728" cy="4873625"/>
          </a:xfrm>
        </p:spPr>
        <p:txBody>
          <a:bodyPr/>
          <a:lstStyle>
            <a:lvl1pPr>
              <a:defRPr sz="3136"/>
            </a:lvl1pPr>
            <a:lvl2pPr>
              <a:defRPr sz="2744"/>
            </a:lvl2pPr>
            <a:lvl3pPr>
              <a:defRPr sz="2352"/>
            </a:lvl3pPr>
            <a:lvl4pPr>
              <a:defRPr sz="1960"/>
            </a:lvl4pPr>
            <a:lvl5pPr>
              <a:defRPr sz="1960"/>
            </a:lvl5pPr>
            <a:lvl6pPr>
              <a:defRPr sz="1960"/>
            </a:lvl6pPr>
            <a:lvl7pPr>
              <a:defRPr sz="1960"/>
            </a:lvl7pPr>
            <a:lvl8pPr>
              <a:defRPr sz="1960"/>
            </a:lvl8pPr>
            <a:lvl9pPr>
              <a:defRPr sz="19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17266" y="2057400"/>
            <a:ext cx="2890297" cy="3811588"/>
          </a:xfrm>
        </p:spPr>
        <p:txBody>
          <a:bodyPr/>
          <a:lstStyle>
            <a:lvl1pPr marL="0" indent="0">
              <a:buNone/>
              <a:defRPr sz="1568"/>
            </a:lvl1pPr>
            <a:lvl2pPr marL="448056" indent="0">
              <a:buNone/>
              <a:defRPr sz="1372"/>
            </a:lvl2pPr>
            <a:lvl3pPr marL="896112" indent="0">
              <a:buNone/>
              <a:defRPr sz="1176"/>
            </a:lvl3pPr>
            <a:lvl4pPr marL="1344168" indent="0">
              <a:buNone/>
              <a:defRPr sz="980"/>
            </a:lvl4pPr>
            <a:lvl5pPr marL="1792224" indent="0">
              <a:buNone/>
              <a:defRPr sz="980"/>
            </a:lvl5pPr>
            <a:lvl6pPr marL="2240280" indent="0">
              <a:buNone/>
              <a:defRPr sz="980"/>
            </a:lvl6pPr>
            <a:lvl7pPr marL="2688336" indent="0">
              <a:buNone/>
              <a:defRPr sz="980"/>
            </a:lvl7pPr>
            <a:lvl8pPr marL="3136392" indent="0">
              <a:buNone/>
              <a:defRPr sz="980"/>
            </a:lvl8pPr>
            <a:lvl9pPr marL="3584448" indent="0">
              <a:buNone/>
              <a:defRPr sz="98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9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pPr>
              <a:defRPr/>
            </a:pPr>
            <a:fld id="{140AE32F-D0D5-42F4-AB5F-F9AADA5CED88}"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4077387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7266" y="457200"/>
            <a:ext cx="2890297" cy="1600200"/>
          </a:xfrm>
        </p:spPr>
        <p:txBody>
          <a:bodyPr anchor="b"/>
          <a:lstStyle>
            <a:lvl1pPr>
              <a:defRPr sz="3136"/>
            </a:lvl1pPr>
          </a:lstStyle>
          <a:p>
            <a:r>
              <a:rPr lang="en-US"/>
              <a:t>Click to edit Master title style</a:t>
            </a:r>
            <a:endParaRPr lang="en-US" dirty="0"/>
          </a:p>
        </p:txBody>
      </p:sp>
      <p:sp>
        <p:nvSpPr>
          <p:cNvPr id="3" name="Picture Placeholder 2"/>
          <p:cNvSpPr>
            <a:spLocks noGrp="1" noChangeAspect="1"/>
          </p:cNvSpPr>
          <p:nvPr>
            <p:ph type="pic" idx="1"/>
          </p:nvPr>
        </p:nvSpPr>
        <p:spPr>
          <a:xfrm>
            <a:off x="3809778" y="987427"/>
            <a:ext cx="4536728" cy="4873625"/>
          </a:xfrm>
        </p:spPr>
        <p:txBody>
          <a:bodyPr anchor="t"/>
          <a:lstStyle>
            <a:lvl1pPr marL="0" indent="0">
              <a:buNone/>
              <a:defRPr sz="3136"/>
            </a:lvl1pPr>
            <a:lvl2pPr marL="448056" indent="0">
              <a:buNone/>
              <a:defRPr sz="2744"/>
            </a:lvl2pPr>
            <a:lvl3pPr marL="896112" indent="0">
              <a:buNone/>
              <a:defRPr sz="2352"/>
            </a:lvl3pPr>
            <a:lvl4pPr marL="1344168" indent="0">
              <a:buNone/>
              <a:defRPr sz="1960"/>
            </a:lvl4pPr>
            <a:lvl5pPr marL="1792224" indent="0">
              <a:buNone/>
              <a:defRPr sz="1960"/>
            </a:lvl5pPr>
            <a:lvl6pPr marL="2240280" indent="0">
              <a:buNone/>
              <a:defRPr sz="1960"/>
            </a:lvl6pPr>
            <a:lvl7pPr marL="2688336" indent="0">
              <a:buNone/>
              <a:defRPr sz="1960"/>
            </a:lvl7pPr>
            <a:lvl8pPr marL="3136392" indent="0">
              <a:buNone/>
              <a:defRPr sz="1960"/>
            </a:lvl8pPr>
            <a:lvl9pPr marL="3584448" indent="0">
              <a:buNone/>
              <a:defRPr sz="1960"/>
            </a:lvl9pPr>
          </a:lstStyle>
          <a:p>
            <a:r>
              <a:rPr lang="en-US"/>
              <a:t>Click icon to add picture</a:t>
            </a:r>
            <a:endParaRPr lang="en-US" dirty="0"/>
          </a:p>
        </p:txBody>
      </p:sp>
      <p:sp>
        <p:nvSpPr>
          <p:cNvPr id="4" name="Text Placeholder 3"/>
          <p:cNvSpPr>
            <a:spLocks noGrp="1"/>
          </p:cNvSpPr>
          <p:nvPr>
            <p:ph type="body" sz="half" idx="2"/>
          </p:nvPr>
        </p:nvSpPr>
        <p:spPr>
          <a:xfrm>
            <a:off x="617266" y="2057400"/>
            <a:ext cx="2890297" cy="3811588"/>
          </a:xfrm>
        </p:spPr>
        <p:txBody>
          <a:bodyPr/>
          <a:lstStyle>
            <a:lvl1pPr marL="0" indent="0">
              <a:buNone/>
              <a:defRPr sz="1568"/>
            </a:lvl1pPr>
            <a:lvl2pPr marL="448056" indent="0">
              <a:buNone/>
              <a:defRPr sz="1372"/>
            </a:lvl2pPr>
            <a:lvl3pPr marL="896112" indent="0">
              <a:buNone/>
              <a:defRPr sz="1176"/>
            </a:lvl3pPr>
            <a:lvl4pPr marL="1344168" indent="0">
              <a:buNone/>
              <a:defRPr sz="980"/>
            </a:lvl4pPr>
            <a:lvl5pPr marL="1792224" indent="0">
              <a:buNone/>
              <a:defRPr sz="980"/>
            </a:lvl5pPr>
            <a:lvl6pPr marL="2240280" indent="0">
              <a:buNone/>
              <a:defRPr sz="980"/>
            </a:lvl6pPr>
            <a:lvl7pPr marL="2688336" indent="0">
              <a:buNone/>
              <a:defRPr sz="980"/>
            </a:lvl7pPr>
            <a:lvl8pPr marL="3136392" indent="0">
              <a:buNone/>
              <a:defRPr sz="980"/>
            </a:lvl8pPr>
            <a:lvl9pPr marL="3584448" indent="0">
              <a:buNone/>
              <a:defRPr sz="98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9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pPr>
              <a:defRPr/>
            </a:pPr>
            <a:fld id="{140AE32F-D0D5-42F4-AB5F-F9AADA5CED88}"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3612724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6099" y="365127"/>
            <a:ext cx="772924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16099" y="1825625"/>
            <a:ext cx="772924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6099" y="6356352"/>
            <a:ext cx="2016324" cy="365125"/>
          </a:xfrm>
          <a:prstGeom prst="rect">
            <a:avLst/>
          </a:prstGeom>
        </p:spPr>
        <p:txBody>
          <a:bodyPr vert="horz" lIns="91440" tIns="45720" rIns="91440" bIns="45720" rtlCol="0" anchor="ctr"/>
          <a:lstStyle>
            <a:lvl1pPr algn="l">
              <a:defRPr sz="1176">
                <a:solidFill>
                  <a:schemeClr val="tx1">
                    <a:tint val="75000"/>
                  </a:schemeClr>
                </a:solidFill>
              </a:defRPr>
            </a:lvl1pPr>
          </a:lstStyle>
          <a:p>
            <a:pPr>
              <a:defRPr/>
            </a:pPr>
            <a:endParaRPr lang="en-US">
              <a:solidFill>
                <a:prstClr val="black">
                  <a:tint val="95000"/>
                </a:prstClr>
              </a:solidFill>
            </a:endParaRPr>
          </a:p>
        </p:txBody>
      </p:sp>
      <p:sp>
        <p:nvSpPr>
          <p:cNvPr id="5" name="Footer Placeholder 4"/>
          <p:cNvSpPr>
            <a:spLocks noGrp="1"/>
          </p:cNvSpPr>
          <p:nvPr>
            <p:ph type="ftr" sz="quarter" idx="3"/>
          </p:nvPr>
        </p:nvSpPr>
        <p:spPr>
          <a:xfrm>
            <a:off x="2968477" y="6356352"/>
            <a:ext cx="3024485" cy="365125"/>
          </a:xfrm>
          <a:prstGeom prst="rect">
            <a:avLst/>
          </a:prstGeom>
        </p:spPr>
        <p:txBody>
          <a:bodyPr vert="horz" lIns="91440" tIns="45720" rIns="91440" bIns="45720" rtlCol="0" anchor="ctr"/>
          <a:lstStyle>
            <a:lvl1pPr algn="ctr">
              <a:defRPr sz="1176">
                <a:solidFill>
                  <a:schemeClr val="tx1">
                    <a:tint val="75000"/>
                  </a:schemeClr>
                </a:solidFill>
              </a:defRPr>
            </a:lvl1pPr>
          </a:lstStyle>
          <a:p>
            <a:pPr>
              <a:defRPr/>
            </a:pPr>
            <a:endParaRPr lang="en-US">
              <a:solidFill>
                <a:prstClr val="black">
                  <a:tint val="95000"/>
                </a:prstClr>
              </a:solidFill>
            </a:endParaRPr>
          </a:p>
        </p:txBody>
      </p:sp>
      <p:sp>
        <p:nvSpPr>
          <p:cNvPr id="6" name="Slide Number Placeholder 5"/>
          <p:cNvSpPr>
            <a:spLocks noGrp="1"/>
          </p:cNvSpPr>
          <p:nvPr>
            <p:ph type="sldNum" sz="quarter" idx="4"/>
          </p:nvPr>
        </p:nvSpPr>
        <p:spPr>
          <a:xfrm>
            <a:off x="6329015" y="6356352"/>
            <a:ext cx="2016324" cy="365125"/>
          </a:xfrm>
          <a:prstGeom prst="rect">
            <a:avLst/>
          </a:prstGeom>
        </p:spPr>
        <p:txBody>
          <a:bodyPr vert="horz" lIns="91440" tIns="45720" rIns="91440" bIns="45720" rtlCol="0" anchor="ctr"/>
          <a:lstStyle>
            <a:lvl1pPr algn="r">
              <a:defRPr sz="1176">
                <a:solidFill>
                  <a:schemeClr val="tx1">
                    <a:tint val="75000"/>
                  </a:schemeClr>
                </a:solidFill>
              </a:defRPr>
            </a:lvl1pPr>
          </a:lstStyle>
          <a:p>
            <a:pPr>
              <a:defRPr/>
            </a:pPr>
            <a:fld id="{140AE32F-D0D5-42F4-AB5F-F9AADA5CED88}"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1771254566"/>
      </p:ext>
    </p:extLst>
  </p:cSld>
  <p:clrMap bg1="dk1" tx1="lt1" bg2="dk2" tx2="lt2" accent1="accent1" accent2="accent2" accent3="accent3" accent4="accent4" accent5="accent5" accent6="accent6" hlink="hlink" folHlink="folHlink"/>
  <p:sldLayoutIdLst>
    <p:sldLayoutId id="2147485079" r:id="rId1"/>
    <p:sldLayoutId id="2147485080" r:id="rId2"/>
    <p:sldLayoutId id="2147485081" r:id="rId3"/>
    <p:sldLayoutId id="2147485082" r:id="rId4"/>
    <p:sldLayoutId id="2147485083" r:id="rId5"/>
    <p:sldLayoutId id="2147485084" r:id="rId6"/>
    <p:sldLayoutId id="2147485085" r:id="rId7"/>
    <p:sldLayoutId id="2147485086" r:id="rId8"/>
    <p:sldLayoutId id="2147485087" r:id="rId9"/>
    <p:sldLayoutId id="2147485088" r:id="rId10"/>
    <p:sldLayoutId id="2147485089" r:id="rId11"/>
    <p:sldLayoutId id="2147485090" r:id="rId12"/>
    <p:sldLayoutId id="2147485091" r:id="rId13"/>
    <p:sldLayoutId id="2147485092" r:id="rId14"/>
    <p:sldLayoutId id="2147485093" r:id="rId15"/>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txStyles>
    <p:titleStyle>
      <a:lvl1pPr algn="l" defTabSz="896112" rtl="0" eaLnBrk="1" latinLnBrk="0" hangingPunct="1">
        <a:lnSpc>
          <a:spcPct val="90000"/>
        </a:lnSpc>
        <a:spcBef>
          <a:spcPct val="0"/>
        </a:spcBef>
        <a:buNone/>
        <a:defRPr sz="4312" kern="1200">
          <a:solidFill>
            <a:schemeClr val="tx1"/>
          </a:solidFill>
          <a:latin typeface="+mj-lt"/>
          <a:ea typeface="+mj-ea"/>
          <a:cs typeface="+mj-cs"/>
        </a:defRPr>
      </a:lvl1pPr>
    </p:titleStyle>
    <p:bodyStyle>
      <a:lvl1pPr marL="224028" indent="-224028" algn="l" defTabSz="896112" rtl="0" eaLnBrk="1" latinLnBrk="0" hangingPunct="1">
        <a:lnSpc>
          <a:spcPct val="90000"/>
        </a:lnSpc>
        <a:spcBef>
          <a:spcPts val="980"/>
        </a:spcBef>
        <a:buFont typeface="Arial" panose="020B0604020202020204" pitchFamily="34" charset="0"/>
        <a:buChar char="•"/>
        <a:defRPr sz="2744" kern="1200">
          <a:solidFill>
            <a:schemeClr val="tx1"/>
          </a:solidFill>
          <a:latin typeface="+mn-lt"/>
          <a:ea typeface="+mn-ea"/>
          <a:cs typeface="+mn-cs"/>
        </a:defRPr>
      </a:lvl1pPr>
      <a:lvl2pPr marL="672084" indent="-224028" algn="l" defTabSz="896112" rtl="0" eaLnBrk="1" latinLnBrk="0" hangingPunct="1">
        <a:lnSpc>
          <a:spcPct val="90000"/>
        </a:lnSpc>
        <a:spcBef>
          <a:spcPts val="490"/>
        </a:spcBef>
        <a:buFont typeface="Arial" panose="020B0604020202020204" pitchFamily="34" charset="0"/>
        <a:buChar char="•"/>
        <a:defRPr sz="2352" kern="1200">
          <a:solidFill>
            <a:schemeClr val="tx1"/>
          </a:solidFill>
          <a:latin typeface="+mn-lt"/>
          <a:ea typeface="+mn-ea"/>
          <a:cs typeface="+mn-cs"/>
        </a:defRPr>
      </a:lvl2pPr>
      <a:lvl3pPr marL="1120140" indent="-224028" algn="l" defTabSz="896112" rtl="0" eaLnBrk="1" latinLnBrk="0" hangingPunct="1">
        <a:lnSpc>
          <a:spcPct val="90000"/>
        </a:lnSpc>
        <a:spcBef>
          <a:spcPts val="490"/>
        </a:spcBef>
        <a:buFont typeface="Arial" panose="020B0604020202020204" pitchFamily="34" charset="0"/>
        <a:buChar char="•"/>
        <a:defRPr sz="1960" kern="1200">
          <a:solidFill>
            <a:schemeClr val="tx1"/>
          </a:solidFill>
          <a:latin typeface="+mn-lt"/>
          <a:ea typeface="+mn-ea"/>
          <a:cs typeface="+mn-cs"/>
        </a:defRPr>
      </a:lvl3pPr>
      <a:lvl4pPr marL="1568196" indent="-224028" algn="l" defTabSz="896112"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4pPr>
      <a:lvl5pPr marL="2016252" indent="-224028" algn="l" defTabSz="896112"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5pPr>
      <a:lvl6pPr marL="2464308" indent="-224028" algn="l" defTabSz="896112"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6pPr>
      <a:lvl7pPr marL="2912364" indent="-224028" algn="l" defTabSz="896112"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7pPr>
      <a:lvl8pPr marL="3360420" indent="-224028" algn="l" defTabSz="896112"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8pPr>
      <a:lvl9pPr marL="3808476" indent="-224028" algn="l" defTabSz="896112"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9pPr>
    </p:bodyStyle>
    <p:otherStyle>
      <a:defPPr>
        <a:defRPr lang="en-US"/>
      </a:defPPr>
      <a:lvl1pPr marL="0" algn="l" defTabSz="896112" rtl="0" eaLnBrk="1" latinLnBrk="0" hangingPunct="1">
        <a:defRPr sz="1764" kern="1200">
          <a:solidFill>
            <a:schemeClr val="tx1"/>
          </a:solidFill>
          <a:latin typeface="+mn-lt"/>
          <a:ea typeface="+mn-ea"/>
          <a:cs typeface="+mn-cs"/>
        </a:defRPr>
      </a:lvl1pPr>
      <a:lvl2pPr marL="448056" algn="l" defTabSz="896112" rtl="0" eaLnBrk="1" latinLnBrk="0" hangingPunct="1">
        <a:defRPr sz="1764" kern="1200">
          <a:solidFill>
            <a:schemeClr val="tx1"/>
          </a:solidFill>
          <a:latin typeface="+mn-lt"/>
          <a:ea typeface="+mn-ea"/>
          <a:cs typeface="+mn-cs"/>
        </a:defRPr>
      </a:lvl2pPr>
      <a:lvl3pPr marL="896112" algn="l" defTabSz="896112" rtl="0" eaLnBrk="1" latinLnBrk="0" hangingPunct="1">
        <a:defRPr sz="1764" kern="1200">
          <a:solidFill>
            <a:schemeClr val="tx1"/>
          </a:solidFill>
          <a:latin typeface="+mn-lt"/>
          <a:ea typeface="+mn-ea"/>
          <a:cs typeface="+mn-cs"/>
        </a:defRPr>
      </a:lvl3pPr>
      <a:lvl4pPr marL="1344168" algn="l" defTabSz="896112" rtl="0" eaLnBrk="1" latinLnBrk="0" hangingPunct="1">
        <a:defRPr sz="1764" kern="1200">
          <a:solidFill>
            <a:schemeClr val="tx1"/>
          </a:solidFill>
          <a:latin typeface="+mn-lt"/>
          <a:ea typeface="+mn-ea"/>
          <a:cs typeface="+mn-cs"/>
        </a:defRPr>
      </a:lvl4pPr>
      <a:lvl5pPr marL="1792224" algn="l" defTabSz="896112" rtl="0" eaLnBrk="1" latinLnBrk="0" hangingPunct="1">
        <a:defRPr sz="1764" kern="1200">
          <a:solidFill>
            <a:schemeClr val="tx1"/>
          </a:solidFill>
          <a:latin typeface="+mn-lt"/>
          <a:ea typeface="+mn-ea"/>
          <a:cs typeface="+mn-cs"/>
        </a:defRPr>
      </a:lvl5pPr>
      <a:lvl6pPr marL="2240280" algn="l" defTabSz="896112" rtl="0" eaLnBrk="1" latinLnBrk="0" hangingPunct="1">
        <a:defRPr sz="1764" kern="1200">
          <a:solidFill>
            <a:schemeClr val="tx1"/>
          </a:solidFill>
          <a:latin typeface="+mn-lt"/>
          <a:ea typeface="+mn-ea"/>
          <a:cs typeface="+mn-cs"/>
        </a:defRPr>
      </a:lvl6pPr>
      <a:lvl7pPr marL="2688336" algn="l" defTabSz="896112" rtl="0" eaLnBrk="1" latinLnBrk="0" hangingPunct="1">
        <a:defRPr sz="1764" kern="1200">
          <a:solidFill>
            <a:schemeClr val="tx1"/>
          </a:solidFill>
          <a:latin typeface="+mn-lt"/>
          <a:ea typeface="+mn-ea"/>
          <a:cs typeface="+mn-cs"/>
        </a:defRPr>
      </a:lvl7pPr>
      <a:lvl8pPr marL="3136392" algn="l" defTabSz="896112" rtl="0" eaLnBrk="1" latinLnBrk="0" hangingPunct="1">
        <a:defRPr sz="1764" kern="1200">
          <a:solidFill>
            <a:schemeClr val="tx1"/>
          </a:solidFill>
          <a:latin typeface="+mn-lt"/>
          <a:ea typeface="+mn-ea"/>
          <a:cs typeface="+mn-cs"/>
        </a:defRPr>
      </a:lvl8pPr>
      <a:lvl9pPr marL="3584448" algn="l" defTabSz="896112" rtl="0" eaLnBrk="1" latinLnBrk="0" hangingPunct="1">
        <a:defRPr sz="1764"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www.acclaimimages.com/_gallery/_print_pages/0201-0601-3109-2548.html"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22.emf"/></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hyperlink" Target="https://doi.org/10.1016/j.copsyc.2021.06.016" TargetMode="Externa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svg"/><Relationship Id="rId7" Type="http://schemas.openxmlformats.org/officeDocument/2006/relationships/image" Target="../media/image37.sv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9.sv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38.xml.rels><?xml version="1.0" encoding="UTF-8" standalone="yes"?>
<Relationships xmlns="http://schemas.openxmlformats.org/package/2006/relationships"><Relationship Id="rId3" Type="http://schemas.openxmlformats.org/officeDocument/2006/relationships/hyperlink" Target="#_msoanchor_1"/><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_msoanchor_2"/></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hyperlink" Target="mailto:hgp2001@med.cornell.edu" TargetMode="Externa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slide" Target="slide40.xml"/><Relationship Id="rId3" Type="http://schemas.microsoft.com/office/2007/relationships/hdphoto" Target="../media/hdphoto2.wdp"/><Relationship Id="rId7" Type="http://schemas.openxmlformats.org/officeDocument/2006/relationships/slide" Target="slide24.xml"/><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slide" Target="slide39.xml"/><Relationship Id="rId11" Type="http://schemas.openxmlformats.org/officeDocument/2006/relationships/slide" Target="slide38.xml"/><Relationship Id="rId5" Type="http://schemas.openxmlformats.org/officeDocument/2006/relationships/slide" Target="slide41.xml"/><Relationship Id="rId10" Type="http://schemas.openxmlformats.org/officeDocument/2006/relationships/slide" Target="slide37.xml"/><Relationship Id="rId4" Type="http://schemas.openxmlformats.org/officeDocument/2006/relationships/slide" Target="slide48.xml"/><Relationship Id="rId9" Type="http://schemas.openxmlformats.org/officeDocument/2006/relationships/slide" Target="slide25.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journals.plos.org/plosmedicine/article?id=10.1371/journal.pmed.1000121" TargetMode="External"/><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NULL"/><Relationship Id="rId10" Type="http://schemas.openxmlformats.org/officeDocument/2006/relationships/image" Target="../media/image8.png"/><Relationship Id="rId4" Type="http://schemas.openxmlformats.org/officeDocument/2006/relationships/image" Target="NULL"/><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204119" y="2895600"/>
            <a:ext cx="6789540" cy="2818664"/>
          </a:xfrm>
        </p:spPr>
        <p:txBody>
          <a:bodyPr vert="horz" lIns="91440" tIns="45720" rIns="91440" bIns="45720" rtlCol="0" anchor="b">
            <a:normAutofit fontScale="90000"/>
          </a:bodyPr>
          <a:lstStyle/>
          <a:p>
            <a:pPr marL="54864" algn="ctr" defTabSz="914400">
              <a:defRPr/>
            </a:pPr>
            <a:br>
              <a:rPr lang="en-US" sz="1400" b="1" i="1" kern="1200" spc="200" dirty="0">
                <a:solidFill>
                  <a:schemeClr val="tx1"/>
                </a:solidFill>
                <a:latin typeface="+mj-lt"/>
                <a:ea typeface="+mj-ea"/>
                <a:cs typeface="+mj-cs"/>
              </a:rPr>
            </a:br>
            <a:br>
              <a:rPr lang="en-US" sz="1400" b="1" i="1" kern="1200" spc="200" dirty="0">
                <a:solidFill>
                  <a:srgbClr val="FFC000"/>
                </a:solidFill>
                <a:latin typeface="+mj-lt"/>
                <a:ea typeface="+mj-ea"/>
                <a:cs typeface="+mj-cs"/>
              </a:rPr>
            </a:br>
            <a:r>
              <a:rPr lang="en-US" sz="3100" b="1" kern="1200" spc="200" dirty="0">
                <a:solidFill>
                  <a:srgbClr val="FFC000"/>
                </a:solidFill>
                <a:latin typeface="+mn-lt"/>
                <a:ea typeface="+mj-ea"/>
                <a:cs typeface="+mj-cs"/>
              </a:rPr>
              <a:t>How PGD got into DSM-5-TR, a theory of adjustment to loss, &amp; treatment implications</a:t>
            </a:r>
            <a:br>
              <a:rPr lang="en-US" sz="3100" b="1" kern="1200" spc="200" dirty="0">
                <a:solidFill>
                  <a:srgbClr val="FFC000"/>
                </a:solidFill>
                <a:latin typeface="+mn-lt"/>
                <a:ea typeface="+mj-ea"/>
                <a:cs typeface="+mj-cs"/>
              </a:rPr>
            </a:br>
            <a:br>
              <a:rPr lang="en-US" sz="2200" b="1" kern="1200" spc="200" dirty="0">
                <a:solidFill>
                  <a:srgbClr val="FFC000"/>
                </a:solidFill>
                <a:latin typeface="+mn-lt"/>
                <a:ea typeface="+mj-ea"/>
                <a:cs typeface="+mj-cs"/>
              </a:rPr>
            </a:br>
            <a:br>
              <a:rPr lang="en-US" sz="2200" b="1" spc="200" dirty="0">
                <a:solidFill>
                  <a:srgbClr val="FFC000"/>
                </a:solidFill>
                <a:latin typeface="+mn-lt"/>
              </a:rPr>
            </a:br>
            <a:r>
              <a:rPr lang="en-US" sz="2700" dirty="0"/>
              <a:t>I4th International Intensive Course on Prolonged Grief </a:t>
            </a:r>
            <a:r>
              <a:rPr lang="en-US" sz="2700"/>
              <a:t>Disorder </a:t>
            </a:r>
            <a:br>
              <a:rPr lang="en-US" sz="2700"/>
            </a:br>
            <a:r>
              <a:rPr lang="en-US" sz="2700"/>
              <a:t>Brazil</a:t>
            </a:r>
            <a:r>
              <a:rPr lang="en-US" sz="2700" dirty="0"/>
              <a:t>, </a:t>
            </a:r>
            <a:r>
              <a:rPr lang="en-US" sz="2700"/>
              <a:t>November 12, 2022 </a:t>
            </a:r>
            <a:br>
              <a:rPr lang="en-US" sz="2700" dirty="0"/>
            </a:br>
            <a:br>
              <a:rPr lang="en-US" sz="2200" kern="1200" spc="200" dirty="0">
                <a:solidFill>
                  <a:schemeClr val="tx1"/>
                </a:solidFill>
                <a:latin typeface="+mj-lt"/>
                <a:ea typeface="+mj-ea"/>
                <a:cs typeface="+mj-cs"/>
              </a:rPr>
            </a:br>
            <a:br>
              <a:rPr lang="en-US" sz="1400" kern="1200" spc="200" dirty="0">
                <a:solidFill>
                  <a:schemeClr val="tx1"/>
                </a:solidFill>
                <a:latin typeface="+mj-lt"/>
                <a:ea typeface="+mj-ea"/>
                <a:cs typeface="+mj-cs"/>
              </a:rPr>
            </a:br>
            <a:r>
              <a:rPr lang="en-US" sz="2200" b="1" i="1" kern="1200" spc="200" dirty="0">
                <a:solidFill>
                  <a:schemeClr val="tx1"/>
                </a:solidFill>
                <a:ea typeface="+mj-ea"/>
                <a:cs typeface="+mj-cs"/>
              </a:rPr>
              <a:t>Holly G. Prigerson, PhD</a:t>
            </a:r>
            <a:br>
              <a:rPr lang="en-US" sz="2200" b="1" i="1" kern="1200" spc="200" dirty="0">
                <a:solidFill>
                  <a:schemeClr val="tx1"/>
                </a:solidFill>
                <a:ea typeface="+mj-ea"/>
                <a:cs typeface="+mj-cs"/>
              </a:rPr>
            </a:br>
            <a:br>
              <a:rPr lang="en-US" sz="1400" b="1" kern="1200" spc="200" dirty="0">
                <a:solidFill>
                  <a:schemeClr val="tx1"/>
                </a:solidFill>
                <a:latin typeface="+mj-lt"/>
                <a:ea typeface="+mj-ea"/>
                <a:cs typeface="+mj-cs"/>
              </a:rPr>
            </a:br>
            <a:r>
              <a:rPr lang="en-US" sz="1800" i="1" kern="1200" spc="200" dirty="0">
                <a:latin typeface="+mj-lt"/>
                <a:ea typeface="+mj-ea"/>
                <a:cs typeface="+mj-cs"/>
              </a:rPr>
              <a:t>Irving Sherwood Wright Professor of Geriatrics</a:t>
            </a:r>
            <a:br>
              <a:rPr lang="en-US" sz="1800" i="1" kern="1200" spc="200" dirty="0">
                <a:latin typeface="+mj-lt"/>
                <a:ea typeface="+mj-ea"/>
                <a:cs typeface="+mj-cs"/>
              </a:rPr>
            </a:br>
            <a:r>
              <a:rPr lang="en-US" sz="1800" i="1" kern="1200" spc="200" dirty="0">
                <a:latin typeface="+mj-lt"/>
                <a:ea typeface="+mj-ea"/>
                <a:cs typeface="+mj-cs"/>
              </a:rPr>
              <a:t>Professor of Sociology in Medicine</a:t>
            </a:r>
            <a:br>
              <a:rPr lang="en-US" sz="1800" i="1" kern="1200" spc="200" dirty="0">
                <a:latin typeface="+mj-lt"/>
                <a:ea typeface="+mj-ea"/>
                <a:cs typeface="+mj-cs"/>
              </a:rPr>
            </a:br>
            <a:r>
              <a:rPr lang="en-US" sz="1800" i="1" kern="1200" spc="200" dirty="0">
                <a:latin typeface="+mj-lt"/>
                <a:ea typeface="+mj-ea"/>
                <a:cs typeface="+mj-cs"/>
              </a:rPr>
              <a:t>Weill Cornell Medicine</a:t>
            </a:r>
            <a:br>
              <a:rPr lang="en-US" sz="1800" i="1" kern="1200" spc="200" dirty="0">
                <a:latin typeface="+mj-lt"/>
                <a:ea typeface="+mj-ea"/>
                <a:cs typeface="+mj-cs"/>
              </a:rPr>
            </a:br>
            <a:r>
              <a:rPr lang="en-US" sz="1800" i="1" kern="1200" spc="200" dirty="0">
                <a:latin typeface="+mj-lt"/>
                <a:ea typeface="+mj-ea"/>
                <a:cs typeface="+mj-cs"/>
              </a:rPr>
              <a:t>Co-Director, Center for Research on End-of-Life Care</a:t>
            </a:r>
            <a:br>
              <a:rPr lang="en-US" sz="1800" b="1" i="1" kern="1200" spc="200" dirty="0">
                <a:latin typeface="+mj-lt"/>
                <a:ea typeface="+mj-ea"/>
                <a:cs typeface="+mj-cs"/>
              </a:rPr>
            </a:br>
            <a:r>
              <a:rPr lang="en-US" sz="1800" i="1" kern="1200" spc="200" dirty="0">
                <a:latin typeface="+mj-lt"/>
                <a:ea typeface="+mj-ea"/>
                <a:cs typeface="+mj-cs"/>
              </a:rPr>
              <a:t>Cornell University</a:t>
            </a:r>
            <a:br>
              <a:rPr lang="en-US" sz="1400" b="1" i="1" kern="1200" spc="200" dirty="0">
                <a:solidFill>
                  <a:schemeClr val="tx1"/>
                </a:solidFill>
                <a:latin typeface="+mj-lt"/>
                <a:ea typeface="+mj-ea"/>
                <a:cs typeface="+mj-cs"/>
              </a:rPr>
            </a:br>
            <a:br>
              <a:rPr lang="en-US" sz="1400" b="1" i="1" kern="1200" spc="200" dirty="0">
                <a:solidFill>
                  <a:schemeClr val="tx1"/>
                </a:solidFill>
                <a:latin typeface="+mj-lt"/>
                <a:ea typeface="+mj-ea"/>
                <a:cs typeface="+mj-cs"/>
              </a:rPr>
            </a:br>
            <a:endParaRPr lang="en-US" sz="1400" b="1" i="1" kern="1200" spc="200" dirty="0">
              <a:solidFill>
                <a:schemeClr val="tx1"/>
              </a:solidFill>
              <a:latin typeface="+mj-lt"/>
              <a:ea typeface="+mj-ea"/>
              <a:cs typeface="+mj-cs"/>
            </a:endParaRPr>
          </a:p>
        </p:txBody>
      </p:sp>
      <p:sp>
        <p:nvSpPr>
          <p:cNvPr id="2" name="Slide Number Placeholder 1">
            <a:extLst>
              <a:ext uri="{FF2B5EF4-FFF2-40B4-BE49-F238E27FC236}">
                <a16:creationId xmlns:a16="http://schemas.microsoft.com/office/drawing/2014/main" id="{D1483F92-65B2-47F2-AC21-AAD778880EAE}"/>
              </a:ext>
            </a:extLst>
          </p:cNvPr>
          <p:cNvSpPr>
            <a:spLocks noGrp="1"/>
          </p:cNvSpPr>
          <p:nvPr>
            <p:ph type="sldNum" sz="quarter" idx="12"/>
          </p:nvPr>
        </p:nvSpPr>
        <p:spPr>
          <a:xfrm>
            <a:off x="6329015" y="6492240"/>
            <a:ext cx="2016323" cy="365125"/>
          </a:xfrm>
        </p:spPr>
        <p:txBody>
          <a:bodyPr vert="horz" lIns="91440" tIns="45720" rIns="91440" bIns="45720" rtlCol="0" anchor="ctr">
            <a:normAutofit/>
          </a:bodyPr>
          <a:lstStyle/>
          <a:p>
            <a:pPr defTabSz="914400">
              <a:spcAft>
                <a:spcPts val="600"/>
              </a:spcAft>
              <a:defRPr/>
            </a:pPr>
            <a:fld id="{140AE32F-D0D5-42F4-AB5F-F9AADA5CED88}" type="slidenum">
              <a:rPr lang="en-US" sz="1200"/>
              <a:pPr defTabSz="914400">
                <a:spcAft>
                  <a:spcPts val="600"/>
                </a:spcAft>
                <a:defRPr/>
              </a:pPr>
              <a:t>1</a:t>
            </a:fld>
            <a:endParaRPr lang="en-US" sz="12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13314"/>
                                        </p:tgtEl>
                                        <p:attrNameLst>
                                          <p:attrName>style.visibility</p:attrName>
                                        </p:attrNameLst>
                                      </p:cBhvr>
                                      <p:to>
                                        <p:strVal val="visible"/>
                                      </p:to>
                                    </p:set>
                                    <p:animEffect transition="in" filter="fade">
                                      <p:cBhvr>
                                        <p:cTn id="7" dur="7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E4A19-F548-5E80-52F7-36A531A34E05}"/>
              </a:ext>
            </a:extLst>
          </p:cNvPr>
          <p:cNvSpPr>
            <a:spLocks noGrp="1"/>
          </p:cNvSpPr>
          <p:nvPr>
            <p:ph type="title"/>
          </p:nvPr>
        </p:nvSpPr>
        <p:spPr>
          <a:xfrm>
            <a:off x="242639" y="1219200"/>
            <a:ext cx="8476159" cy="1325563"/>
          </a:xfrm>
        </p:spPr>
        <p:txBody>
          <a:bodyPr>
            <a:normAutofit fontScale="90000"/>
          </a:bodyPr>
          <a:lstStyle/>
          <a:p>
            <a:pPr algn="ctr"/>
            <a:r>
              <a:rPr lang="en-US" sz="4400" b="1" dirty="0">
                <a:solidFill>
                  <a:srgbClr val="FFC000"/>
                </a:solidFill>
                <a:cs typeface="Arial" panose="020B0604020202020204" pitchFamily="34" charset="0"/>
              </a:rPr>
              <a:t>Question #3</a:t>
            </a:r>
            <a:r>
              <a:rPr lang="en-US" sz="4400" dirty="0">
                <a:solidFill>
                  <a:srgbClr val="FFC000"/>
                </a:solidFill>
                <a:cs typeface="Arial" panose="020B0604020202020204" pitchFamily="34" charset="0"/>
              </a:rPr>
              <a:t>:  </a:t>
            </a:r>
            <a:br>
              <a:rPr lang="en-US" sz="4400" dirty="0">
                <a:solidFill>
                  <a:srgbClr val="FFC000"/>
                </a:solidFill>
                <a:cs typeface="Arial" panose="020B0604020202020204" pitchFamily="34" charset="0"/>
              </a:rPr>
            </a:br>
            <a:br>
              <a:rPr lang="en-US" sz="4400" dirty="0">
                <a:solidFill>
                  <a:srgbClr val="FFC000"/>
                </a:solidFill>
                <a:cs typeface="Arial" panose="020B0604020202020204" pitchFamily="34" charset="0"/>
              </a:rPr>
            </a:br>
            <a:r>
              <a:rPr lang="en-US" sz="4400" i="1" dirty="0">
                <a:cs typeface="Arial" panose="020B0604020202020204" pitchFamily="34" charset="0"/>
              </a:rPr>
              <a:t>What is the evidence of PGD’s </a:t>
            </a:r>
            <a:r>
              <a:rPr lang="en-US" sz="4400" b="1" i="1" u="sng" dirty="0">
                <a:solidFill>
                  <a:schemeClr val="accent4"/>
                </a:solidFill>
                <a:cs typeface="Arial" panose="020B0604020202020204" pitchFamily="34" charset="0"/>
              </a:rPr>
              <a:t>validity</a:t>
            </a:r>
            <a:r>
              <a:rPr lang="en-US" sz="4400" i="1" dirty="0">
                <a:cs typeface="Arial" panose="020B0604020202020204" pitchFamily="34" charset="0"/>
              </a:rPr>
              <a:t>?</a:t>
            </a:r>
            <a:br>
              <a:rPr lang="en-US" sz="4400" b="1" dirty="0"/>
            </a:br>
            <a:endParaRPr lang="en-US" dirty="0">
              <a:solidFill>
                <a:srgbClr val="FFC000"/>
              </a:solidFill>
            </a:endParaRPr>
          </a:p>
        </p:txBody>
      </p:sp>
      <p:sp>
        <p:nvSpPr>
          <p:cNvPr id="3" name="Slide Number Placeholder 2">
            <a:extLst>
              <a:ext uri="{FF2B5EF4-FFF2-40B4-BE49-F238E27FC236}">
                <a16:creationId xmlns:a16="http://schemas.microsoft.com/office/drawing/2014/main" id="{857081C6-26AD-805C-D1E4-357FD8699309}"/>
              </a:ext>
            </a:extLst>
          </p:cNvPr>
          <p:cNvSpPr>
            <a:spLocks noGrp="1"/>
          </p:cNvSpPr>
          <p:nvPr>
            <p:ph type="sldNum" sz="quarter" idx="12"/>
          </p:nvPr>
        </p:nvSpPr>
        <p:spPr/>
        <p:txBody>
          <a:bodyPr/>
          <a:lstStyle/>
          <a:p>
            <a:pPr>
              <a:defRPr/>
            </a:pPr>
            <a:fld id="{A5FFB2FD-D7B5-49F2-8CB3-4EBFF2C6686B}" type="slidenum">
              <a:rPr lang="en-US" smtClean="0">
                <a:solidFill>
                  <a:prstClr val="black">
                    <a:tint val="95000"/>
                  </a:prstClr>
                </a:solidFill>
              </a:rPr>
              <a:pPr>
                <a:defRPr/>
              </a:pPr>
              <a:t>10</a:t>
            </a:fld>
            <a:endParaRPr lang="en-US">
              <a:solidFill>
                <a:prstClr val="black">
                  <a:tint val="95000"/>
                </a:prstClr>
              </a:solidFill>
            </a:endParaRPr>
          </a:p>
        </p:txBody>
      </p:sp>
    </p:spTree>
    <p:extLst>
      <p:ext uri="{BB962C8B-B14F-4D97-AF65-F5344CB8AC3E}">
        <p14:creationId xmlns:p14="http://schemas.microsoft.com/office/powerpoint/2010/main" val="2097948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425665" y="228600"/>
            <a:ext cx="8110108" cy="1524000"/>
          </a:xfrm>
        </p:spPr>
        <p:txBody>
          <a:bodyPr>
            <a:normAutofit/>
          </a:bodyPr>
          <a:lstStyle/>
          <a:p>
            <a:pPr marL="54864" algn="ctr" fontAlgn="auto">
              <a:spcAft>
                <a:spcPts val="0"/>
              </a:spcAft>
              <a:defRPr/>
            </a:pPr>
            <a:r>
              <a:rPr lang="en-US" sz="3100" dirty="0">
                <a:solidFill>
                  <a:srgbClr val="FFC000"/>
                </a:solidFill>
                <a:latin typeface="+mn-lt"/>
                <a:cs typeface="Arial" panose="020B0604020202020204" pitchFamily="34" charset="0"/>
              </a:rPr>
              <a:t>PGD – (Incremental) Predictive Validity</a:t>
            </a:r>
            <a:br>
              <a:rPr lang="en-US" dirty="0">
                <a:solidFill>
                  <a:srgbClr val="C00000"/>
                </a:solidFill>
                <a:latin typeface="Arial" panose="020B0604020202020204" pitchFamily="34" charset="0"/>
                <a:cs typeface="Arial" panose="020B0604020202020204" pitchFamily="34" charset="0"/>
              </a:rPr>
            </a:br>
            <a:endParaRPr lang="en-US" sz="2700" dirty="0">
              <a:solidFill>
                <a:srgbClr val="C00000"/>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2D83D8B-98E9-4114-B7DD-0412F77BCBBE}"/>
              </a:ext>
            </a:extLst>
          </p:cNvPr>
          <p:cNvSpPr>
            <a:spLocks noGrp="1"/>
          </p:cNvSpPr>
          <p:nvPr>
            <p:ph type="sldNum" sz="quarter" idx="12"/>
          </p:nvPr>
        </p:nvSpPr>
        <p:spPr/>
        <p:txBody>
          <a:bodyPr/>
          <a:lstStyle/>
          <a:p>
            <a:pPr>
              <a:defRPr/>
            </a:pPr>
            <a:fld id="{CD2F3ABB-6846-4368-886D-45EB51FF9E23}" type="slidenum">
              <a:rPr lang="en-US" smtClean="0">
                <a:solidFill>
                  <a:prstClr val="black">
                    <a:tint val="95000"/>
                  </a:prstClr>
                </a:solidFill>
              </a:rPr>
              <a:pPr>
                <a:defRPr/>
              </a:pPr>
              <a:t>11</a:t>
            </a:fld>
            <a:endParaRPr lang="en-US">
              <a:solidFill>
                <a:prstClr val="black">
                  <a:tint val="95000"/>
                </a:prstClr>
              </a:solidFill>
            </a:endParaRPr>
          </a:p>
        </p:txBody>
      </p:sp>
      <p:pic>
        <p:nvPicPr>
          <p:cNvPr id="6" name="Picture 5">
            <a:extLst>
              <a:ext uri="{FF2B5EF4-FFF2-40B4-BE49-F238E27FC236}">
                <a16:creationId xmlns:a16="http://schemas.microsoft.com/office/drawing/2014/main" id="{E522F2C5-F014-4284-BB20-6AE194895E58}"/>
              </a:ext>
            </a:extLst>
          </p:cNvPr>
          <p:cNvPicPr>
            <a:picLocks noChangeAspect="1"/>
          </p:cNvPicPr>
          <p:nvPr/>
        </p:nvPicPr>
        <p:blipFill rotWithShape="1">
          <a:blip r:embed="rId3"/>
          <a:srcRect l="19389" t="49206" r="60093" b="28986"/>
          <a:stretch/>
        </p:blipFill>
        <p:spPr>
          <a:xfrm>
            <a:off x="1394619" y="1447800"/>
            <a:ext cx="6172200" cy="4730353"/>
          </a:xfrm>
          <a:prstGeom prst="rect">
            <a:avLst/>
          </a:prstGeom>
        </p:spPr>
      </p:pic>
      <p:sp>
        <p:nvSpPr>
          <p:cNvPr id="3" name="TextBox 2">
            <a:extLst>
              <a:ext uri="{FF2B5EF4-FFF2-40B4-BE49-F238E27FC236}">
                <a16:creationId xmlns:a16="http://schemas.microsoft.com/office/drawing/2014/main" id="{0BEBE299-EE47-4B50-B334-263605DCF672}"/>
              </a:ext>
            </a:extLst>
          </p:cNvPr>
          <p:cNvSpPr txBox="1"/>
          <p:nvPr/>
        </p:nvSpPr>
        <p:spPr>
          <a:xfrm>
            <a:off x="5776119" y="6352145"/>
            <a:ext cx="2016324" cy="369332"/>
          </a:xfrm>
          <a:prstGeom prst="rect">
            <a:avLst/>
          </a:prstGeom>
          <a:noFill/>
        </p:spPr>
        <p:txBody>
          <a:bodyPr wrap="square" rtlCol="0">
            <a:spAutoFit/>
          </a:bodyPr>
          <a:lstStyle/>
          <a:p>
            <a:r>
              <a:rPr lang="en-US" i="1" dirty="0"/>
              <a:t>predictive validity</a:t>
            </a:r>
          </a:p>
        </p:txBody>
      </p:sp>
      <p:sp>
        <p:nvSpPr>
          <p:cNvPr id="8" name="TextBox 7">
            <a:extLst>
              <a:ext uri="{FF2B5EF4-FFF2-40B4-BE49-F238E27FC236}">
                <a16:creationId xmlns:a16="http://schemas.microsoft.com/office/drawing/2014/main" id="{6329B8F3-C109-549A-8AD2-7D1E72A0FAD0}"/>
              </a:ext>
            </a:extLst>
          </p:cNvPr>
          <p:cNvSpPr txBox="1"/>
          <p:nvPr/>
        </p:nvSpPr>
        <p:spPr>
          <a:xfrm>
            <a:off x="1538551" y="6375406"/>
            <a:ext cx="4480560" cy="369332"/>
          </a:xfrm>
          <a:prstGeom prst="rect">
            <a:avLst/>
          </a:prstGeom>
          <a:noFill/>
        </p:spPr>
        <p:txBody>
          <a:bodyPr wrap="square">
            <a:spAutoFit/>
          </a:bodyPr>
          <a:lstStyle/>
          <a:p>
            <a:r>
              <a:rPr lang="en-US" dirty="0"/>
              <a:t>Prigerson et al., </a:t>
            </a:r>
            <a:r>
              <a:rPr lang="en-US" i="1" dirty="0" err="1"/>
              <a:t>PLoS</a:t>
            </a:r>
            <a:r>
              <a:rPr lang="en-US" i="1" dirty="0"/>
              <a:t> Med </a:t>
            </a:r>
            <a:r>
              <a:rPr lang="en-US" dirty="0"/>
              <a:t>2009</a:t>
            </a:r>
          </a:p>
        </p:txBody>
      </p:sp>
    </p:spTree>
    <p:extLst>
      <p:ext uri="{BB962C8B-B14F-4D97-AF65-F5344CB8AC3E}">
        <p14:creationId xmlns:p14="http://schemas.microsoft.com/office/powerpoint/2010/main" val="829660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819405" y="0"/>
            <a:ext cx="8110108" cy="1316119"/>
          </a:xfrm>
        </p:spPr>
        <p:txBody>
          <a:bodyPr>
            <a:normAutofit/>
          </a:bodyPr>
          <a:lstStyle/>
          <a:p>
            <a:pPr marL="54864" algn="ctr" fontAlgn="auto">
              <a:spcAft>
                <a:spcPts val="0"/>
              </a:spcAft>
              <a:defRPr/>
            </a:pPr>
            <a:r>
              <a:rPr lang="en-US" sz="3100" dirty="0">
                <a:solidFill>
                  <a:srgbClr val="FFC000"/>
                </a:solidFill>
                <a:latin typeface="+mn-lt"/>
                <a:cs typeface="Arial" panose="020B0604020202020204" pitchFamily="34" charset="0"/>
              </a:rPr>
              <a:t>PGD – (Incremental) Predictive Validity</a:t>
            </a:r>
            <a:br>
              <a:rPr lang="en-US" dirty="0">
                <a:solidFill>
                  <a:srgbClr val="C00000"/>
                </a:solidFill>
                <a:latin typeface="Arial" panose="020B0604020202020204" pitchFamily="34" charset="0"/>
                <a:cs typeface="Arial" panose="020B0604020202020204" pitchFamily="34" charset="0"/>
              </a:rPr>
            </a:br>
            <a:endParaRPr lang="en-US" sz="2700" dirty="0">
              <a:solidFill>
                <a:srgbClr val="C00000"/>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2D83D8B-98E9-4114-B7DD-0412F77BCBBE}"/>
              </a:ext>
            </a:extLst>
          </p:cNvPr>
          <p:cNvSpPr>
            <a:spLocks noGrp="1"/>
          </p:cNvSpPr>
          <p:nvPr>
            <p:ph type="sldNum" sz="quarter" idx="12"/>
          </p:nvPr>
        </p:nvSpPr>
        <p:spPr/>
        <p:txBody>
          <a:bodyPr/>
          <a:lstStyle/>
          <a:p>
            <a:pPr>
              <a:defRPr/>
            </a:pPr>
            <a:fld id="{CD2F3ABB-6846-4368-886D-45EB51FF9E23}" type="slidenum">
              <a:rPr lang="en-US" smtClean="0">
                <a:solidFill>
                  <a:prstClr val="black">
                    <a:tint val="95000"/>
                  </a:prstClr>
                </a:solidFill>
              </a:rPr>
              <a:pPr>
                <a:defRPr/>
              </a:pPr>
              <a:t>12</a:t>
            </a:fld>
            <a:endParaRPr lang="en-US">
              <a:solidFill>
                <a:prstClr val="black">
                  <a:tint val="95000"/>
                </a:prstClr>
              </a:solidFill>
            </a:endParaRPr>
          </a:p>
        </p:txBody>
      </p:sp>
      <p:sp>
        <p:nvSpPr>
          <p:cNvPr id="3" name="TextBox 2">
            <a:extLst>
              <a:ext uri="{FF2B5EF4-FFF2-40B4-BE49-F238E27FC236}">
                <a16:creationId xmlns:a16="http://schemas.microsoft.com/office/drawing/2014/main" id="{0BEBE299-EE47-4B50-B334-263605DCF672}"/>
              </a:ext>
            </a:extLst>
          </p:cNvPr>
          <p:cNvSpPr txBox="1"/>
          <p:nvPr/>
        </p:nvSpPr>
        <p:spPr>
          <a:xfrm>
            <a:off x="6397819" y="6405568"/>
            <a:ext cx="2016324" cy="369332"/>
          </a:xfrm>
          <a:prstGeom prst="rect">
            <a:avLst/>
          </a:prstGeom>
          <a:noFill/>
        </p:spPr>
        <p:txBody>
          <a:bodyPr wrap="square" rtlCol="0">
            <a:spAutoFit/>
          </a:bodyPr>
          <a:lstStyle/>
          <a:p>
            <a:r>
              <a:rPr lang="en-US" i="1" dirty="0"/>
              <a:t>predictive validity</a:t>
            </a:r>
          </a:p>
        </p:txBody>
      </p:sp>
      <p:pic>
        <p:nvPicPr>
          <p:cNvPr id="5" name="Picture 4">
            <a:extLst>
              <a:ext uri="{FF2B5EF4-FFF2-40B4-BE49-F238E27FC236}">
                <a16:creationId xmlns:a16="http://schemas.microsoft.com/office/drawing/2014/main" id="{3BA2E8BC-8EF9-C33F-276A-063428131F79}"/>
              </a:ext>
            </a:extLst>
          </p:cNvPr>
          <p:cNvPicPr>
            <a:picLocks noChangeAspect="1"/>
          </p:cNvPicPr>
          <p:nvPr/>
        </p:nvPicPr>
        <p:blipFill rotWithShape="1">
          <a:blip r:embed="rId3"/>
          <a:srcRect l="20408" t="15988" r="20071" b="7825"/>
          <a:stretch/>
        </p:blipFill>
        <p:spPr>
          <a:xfrm>
            <a:off x="1234490" y="822960"/>
            <a:ext cx="6937380" cy="5549904"/>
          </a:xfrm>
          <a:prstGeom prst="rect">
            <a:avLst/>
          </a:prstGeom>
        </p:spPr>
      </p:pic>
      <p:sp>
        <p:nvSpPr>
          <p:cNvPr id="8" name="TextBox 7">
            <a:extLst>
              <a:ext uri="{FF2B5EF4-FFF2-40B4-BE49-F238E27FC236}">
                <a16:creationId xmlns:a16="http://schemas.microsoft.com/office/drawing/2014/main" id="{F4C36C46-156D-AC21-AF5F-2AE762EAE152}"/>
              </a:ext>
            </a:extLst>
          </p:cNvPr>
          <p:cNvSpPr txBox="1"/>
          <p:nvPr/>
        </p:nvSpPr>
        <p:spPr>
          <a:xfrm>
            <a:off x="1167193" y="6450931"/>
            <a:ext cx="5254778" cy="307777"/>
          </a:xfrm>
          <a:prstGeom prst="rect">
            <a:avLst/>
          </a:prstGeom>
          <a:noFill/>
        </p:spPr>
        <p:txBody>
          <a:bodyPr wrap="square">
            <a:spAutoFit/>
          </a:bodyPr>
          <a:lstStyle/>
          <a:p>
            <a:r>
              <a:rPr lang="en-US" sz="1400" dirty="0"/>
              <a:t>Prigerson, Xu, Smith, </a:t>
            </a:r>
            <a:r>
              <a:rPr lang="en-US" sz="1400" dirty="0" err="1"/>
              <a:t>Boelen</a:t>
            </a:r>
            <a:r>
              <a:rPr lang="en-US" sz="1400" dirty="0"/>
              <a:t>, Maciejewski, </a:t>
            </a:r>
            <a:r>
              <a:rPr lang="en-US" sz="1400" i="1" dirty="0"/>
              <a:t>World Psychiatry </a:t>
            </a:r>
            <a:r>
              <a:rPr lang="en-US" sz="1400" dirty="0"/>
              <a:t>2021</a:t>
            </a:r>
          </a:p>
        </p:txBody>
      </p:sp>
    </p:spTree>
    <p:extLst>
      <p:ext uri="{BB962C8B-B14F-4D97-AF65-F5344CB8AC3E}">
        <p14:creationId xmlns:p14="http://schemas.microsoft.com/office/powerpoint/2010/main" val="76280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6C388-CA41-4082-B90B-16002DE3EA3B}"/>
              </a:ext>
            </a:extLst>
          </p:cNvPr>
          <p:cNvSpPr>
            <a:spLocks noGrp="1"/>
          </p:cNvSpPr>
          <p:nvPr>
            <p:ph type="title"/>
          </p:nvPr>
        </p:nvSpPr>
        <p:spPr>
          <a:xfrm>
            <a:off x="1280319" y="184338"/>
            <a:ext cx="7990616" cy="1143000"/>
          </a:xfrm>
        </p:spPr>
        <p:txBody>
          <a:bodyPr>
            <a:normAutofit/>
          </a:bodyPr>
          <a:lstStyle/>
          <a:p>
            <a:r>
              <a:rPr lang="en-US" sz="2800" dirty="0">
                <a:solidFill>
                  <a:srgbClr val="FFC000"/>
                </a:solidFill>
                <a:latin typeface="+mn-lt"/>
                <a:cs typeface="Arial" panose="020B0604020202020204" pitchFamily="34" charset="0"/>
              </a:rPr>
              <a:t>Comparing Temporal Subtypes to Determine </a:t>
            </a:r>
            <a:br>
              <a:rPr lang="en-US" sz="2800" dirty="0">
                <a:solidFill>
                  <a:srgbClr val="FFC000"/>
                </a:solidFill>
                <a:latin typeface="+mn-lt"/>
                <a:cs typeface="Arial" panose="020B0604020202020204" pitchFamily="34" charset="0"/>
              </a:rPr>
            </a:br>
            <a:r>
              <a:rPr lang="en-US" sz="2800" dirty="0">
                <a:solidFill>
                  <a:srgbClr val="FFC000"/>
                </a:solidFill>
                <a:latin typeface="+mn-lt"/>
                <a:cs typeface="Arial" panose="020B0604020202020204" pitchFamily="34" charset="0"/>
              </a:rPr>
              <a:t>	    6-months Criterion for PGD</a:t>
            </a:r>
          </a:p>
        </p:txBody>
      </p:sp>
      <p:pic>
        <p:nvPicPr>
          <p:cNvPr id="4" name="Table Placeholder 3">
            <a:extLst>
              <a:ext uri="{FF2B5EF4-FFF2-40B4-BE49-F238E27FC236}">
                <a16:creationId xmlns:a16="http://schemas.microsoft.com/office/drawing/2014/main" id="{2F0466E9-655D-4F9C-8908-B61A4FE46CB6}"/>
              </a:ext>
            </a:extLst>
          </p:cNvPr>
          <p:cNvPicPr>
            <a:picLocks noGrp="1" noChangeAspect="1"/>
          </p:cNvPicPr>
          <p:nvPr>
            <p:ph type="tbl" idx="1"/>
          </p:nvPr>
        </p:nvPicPr>
        <p:blipFill rotWithShape="1">
          <a:blip r:embed="rId2"/>
          <a:srcRect l="19195" t="32075" r="37659" b="49057"/>
          <a:stretch/>
        </p:blipFill>
        <p:spPr>
          <a:xfrm>
            <a:off x="365919" y="1524000"/>
            <a:ext cx="8229600" cy="4398579"/>
          </a:xfrm>
          <a:prstGeom prst="rect">
            <a:avLst/>
          </a:prstGeom>
        </p:spPr>
      </p:pic>
      <p:sp>
        <p:nvSpPr>
          <p:cNvPr id="5" name="Slide Number Placeholder 4">
            <a:extLst>
              <a:ext uri="{FF2B5EF4-FFF2-40B4-BE49-F238E27FC236}">
                <a16:creationId xmlns:a16="http://schemas.microsoft.com/office/drawing/2014/main" id="{337E5588-8CE3-433E-9141-853A2F962584}"/>
              </a:ext>
            </a:extLst>
          </p:cNvPr>
          <p:cNvSpPr>
            <a:spLocks noGrp="1"/>
          </p:cNvSpPr>
          <p:nvPr>
            <p:ph type="sldNum" sz="quarter" idx="12"/>
          </p:nvPr>
        </p:nvSpPr>
        <p:spPr/>
        <p:txBody>
          <a:bodyPr/>
          <a:lstStyle/>
          <a:p>
            <a:pPr>
              <a:defRPr/>
            </a:pPr>
            <a:fld id="{CD2F3ABB-6846-4368-886D-45EB51FF9E23}" type="slidenum">
              <a:rPr lang="en-US" smtClean="0">
                <a:solidFill>
                  <a:prstClr val="black">
                    <a:tint val="95000"/>
                  </a:prstClr>
                </a:solidFill>
              </a:rPr>
              <a:pPr>
                <a:defRPr/>
              </a:pPr>
              <a:t>13</a:t>
            </a:fld>
            <a:endParaRPr lang="en-US">
              <a:solidFill>
                <a:prstClr val="black">
                  <a:tint val="95000"/>
                </a:prstClr>
              </a:solidFill>
            </a:endParaRPr>
          </a:p>
        </p:txBody>
      </p:sp>
      <p:sp>
        <p:nvSpPr>
          <p:cNvPr id="3" name="Arrow: Down 2">
            <a:extLst>
              <a:ext uri="{FF2B5EF4-FFF2-40B4-BE49-F238E27FC236}">
                <a16:creationId xmlns:a16="http://schemas.microsoft.com/office/drawing/2014/main" id="{B84D66DF-53D3-40E2-9A62-4F18F8F01E40}"/>
              </a:ext>
            </a:extLst>
          </p:cNvPr>
          <p:cNvSpPr/>
          <p:nvPr/>
        </p:nvSpPr>
        <p:spPr>
          <a:xfrm rot="20425301">
            <a:off x="7502684" y="2730826"/>
            <a:ext cx="228600" cy="7620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E3B9A83-73FC-44F2-BD05-B9DED48DF2E8}"/>
              </a:ext>
            </a:extLst>
          </p:cNvPr>
          <p:cNvSpPr txBox="1"/>
          <p:nvPr/>
        </p:nvSpPr>
        <p:spPr>
          <a:xfrm rot="19782341">
            <a:off x="6453648" y="1905609"/>
            <a:ext cx="2326671" cy="923330"/>
          </a:xfrm>
          <a:prstGeom prst="rect">
            <a:avLst/>
          </a:prstGeom>
          <a:noFill/>
        </p:spPr>
        <p:txBody>
          <a:bodyPr wrap="square" rtlCol="0">
            <a:spAutoFit/>
          </a:bodyPr>
          <a:lstStyle/>
          <a:p>
            <a:r>
              <a:rPr lang="en-US" b="1" dirty="0">
                <a:solidFill>
                  <a:schemeClr val="bg1"/>
                </a:solidFill>
                <a:highlight>
                  <a:srgbClr val="C0C0C0"/>
                </a:highlight>
              </a:rPr>
              <a:t>6-months post-loss Point Prevalence  = 11.6% </a:t>
            </a:r>
          </a:p>
        </p:txBody>
      </p:sp>
      <p:sp>
        <p:nvSpPr>
          <p:cNvPr id="7" name="Rectangle 6">
            <a:extLst>
              <a:ext uri="{FF2B5EF4-FFF2-40B4-BE49-F238E27FC236}">
                <a16:creationId xmlns:a16="http://schemas.microsoft.com/office/drawing/2014/main" id="{FCBCBF9E-6453-4445-97C0-918C096C18A7}"/>
              </a:ext>
            </a:extLst>
          </p:cNvPr>
          <p:cNvSpPr/>
          <p:nvPr/>
        </p:nvSpPr>
        <p:spPr>
          <a:xfrm>
            <a:off x="6180516" y="6352145"/>
            <a:ext cx="1917192" cy="369332"/>
          </a:xfrm>
          <a:prstGeom prst="rect">
            <a:avLst/>
          </a:prstGeom>
        </p:spPr>
        <p:txBody>
          <a:bodyPr wrap="none">
            <a:spAutoFit/>
          </a:bodyPr>
          <a:lstStyle/>
          <a:p>
            <a:r>
              <a:rPr lang="en-US" i="1" dirty="0"/>
              <a:t>temporal subtypes</a:t>
            </a:r>
          </a:p>
        </p:txBody>
      </p:sp>
    </p:spTree>
    <p:extLst>
      <p:ext uri="{BB962C8B-B14F-4D97-AF65-F5344CB8AC3E}">
        <p14:creationId xmlns:p14="http://schemas.microsoft.com/office/powerpoint/2010/main" val="1070742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BB806-923C-40CC-A6AB-495B2EB41827}"/>
              </a:ext>
            </a:extLst>
          </p:cNvPr>
          <p:cNvSpPr>
            <a:spLocks noGrp="1"/>
          </p:cNvSpPr>
          <p:nvPr>
            <p:ph type="title"/>
          </p:nvPr>
        </p:nvSpPr>
        <p:spPr>
          <a:xfrm>
            <a:off x="365919" y="1752600"/>
            <a:ext cx="8476159" cy="1325563"/>
          </a:xfrm>
        </p:spPr>
        <p:txBody>
          <a:bodyPr>
            <a:normAutofit/>
          </a:bodyPr>
          <a:lstStyle/>
          <a:p>
            <a:r>
              <a:rPr lang="en-US" dirty="0" err="1"/>
              <a:t>I.c.</a:t>
            </a:r>
            <a:r>
              <a:rPr lang="en-US" dirty="0"/>
              <a:t>  </a:t>
            </a:r>
            <a:r>
              <a:rPr lang="en-US" dirty="0">
                <a:solidFill>
                  <a:srgbClr val="FFC000"/>
                </a:solidFill>
              </a:rPr>
              <a:t>What are the DSM-5-TR criteria 	for PGD?</a:t>
            </a:r>
          </a:p>
        </p:txBody>
      </p:sp>
      <p:sp>
        <p:nvSpPr>
          <p:cNvPr id="3" name="Slide Number Placeholder 2">
            <a:extLst>
              <a:ext uri="{FF2B5EF4-FFF2-40B4-BE49-F238E27FC236}">
                <a16:creationId xmlns:a16="http://schemas.microsoft.com/office/drawing/2014/main" id="{FBF8EF88-08EC-4EA3-B494-B4BA92E0CFB2}"/>
              </a:ext>
            </a:extLst>
          </p:cNvPr>
          <p:cNvSpPr>
            <a:spLocks noGrp="1"/>
          </p:cNvSpPr>
          <p:nvPr>
            <p:ph type="sldNum" sz="quarter" idx="12"/>
          </p:nvPr>
        </p:nvSpPr>
        <p:spPr/>
        <p:txBody>
          <a:bodyPr/>
          <a:lstStyle/>
          <a:p>
            <a:pPr>
              <a:defRPr/>
            </a:pPr>
            <a:fld id="{A5FFB2FD-D7B5-49F2-8CB3-4EBFF2C6686B}" type="slidenum">
              <a:rPr lang="en-US" smtClean="0">
                <a:solidFill>
                  <a:prstClr val="black">
                    <a:tint val="95000"/>
                  </a:prstClr>
                </a:solidFill>
              </a:rPr>
              <a:pPr>
                <a:defRPr/>
              </a:pPr>
              <a:t>14</a:t>
            </a:fld>
            <a:endParaRPr lang="en-US">
              <a:solidFill>
                <a:prstClr val="black">
                  <a:tint val="95000"/>
                </a:prstClr>
              </a:solidFill>
            </a:endParaRPr>
          </a:p>
        </p:txBody>
      </p:sp>
    </p:spTree>
    <p:extLst>
      <p:ext uri="{BB962C8B-B14F-4D97-AF65-F5344CB8AC3E}">
        <p14:creationId xmlns:p14="http://schemas.microsoft.com/office/powerpoint/2010/main" val="1965549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329A32-E670-4B48-A29F-B3953CBC9404}"/>
              </a:ext>
            </a:extLst>
          </p:cNvPr>
          <p:cNvPicPr>
            <a:picLocks noChangeAspect="1"/>
          </p:cNvPicPr>
          <p:nvPr/>
        </p:nvPicPr>
        <p:blipFill rotWithShape="1">
          <a:blip r:embed="rId3"/>
          <a:srcRect l="38020" t="11111" r="39050" b="18924"/>
          <a:stretch/>
        </p:blipFill>
        <p:spPr>
          <a:xfrm>
            <a:off x="3642519" y="154407"/>
            <a:ext cx="4267200" cy="6549185"/>
          </a:xfrm>
          <a:prstGeom prst="rect">
            <a:avLst/>
          </a:prstGeom>
        </p:spPr>
      </p:pic>
      <p:sp>
        <p:nvSpPr>
          <p:cNvPr id="8" name="TextBox 7">
            <a:extLst>
              <a:ext uri="{FF2B5EF4-FFF2-40B4-BE49-F238E27FC236}">
                <a16:creationId xmlns:a16="http://schemas.microsoft.com/office/drawing/2014/main" id="{7180EC7D-5E26-40D2-94E9-35384FC4C01F}"/>
              </a:ext>
            </a:extLst>
          </p:cNvPr>
          <p:cNvSpPr txBox="1"/>
          <p:nvPr/>
        </p:nvSpPr>
        <p:spPr>
          <a:xfrm>
            <a:off x="1204119" y="2743200"/>
            <a:ext cx="1803318" cy="1178208"/>
          </a:xfrm>
          <a:prstGeom prst="rect">
            <a:avLst/>
          </a:prstGeom>
          <a:noFill/>
        </p:spPr>
        <p:txBody>
          <a:bodyPr wrap="square" rtlCol="0">
            <a:spAutoFit/>
          </a:bodyPr>
          <a:lstStyle/>
          <a:p>
            <a:r>
              <a:rPr lang="en-US" sz="2352" b="1" dirty="0"/>
              <a:t>APA Sept 23, 2021 Press release:</a:t>
            </a:r>
          </a:p>
        </p:txBody>
      </p:sp>
    </p:spTree>
    <p:extLst>
      <p:ext uri="{BB962C8B-B14F-4D97-AF65-F5344CB8AC3E}">
        <p14:creationId xmlns:p14="http://schemas.microsoft.com/office/powerpoint/2010/main" val="4001982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p:nvPr>
        </p:nvSpPr>
        <p:spPr>
          <a:xfrm>
            <a:off x="1265145" y="690835"/>
            <a:ext cx="7526667" cy="4704755"/>
          </a:xfrm>
        </p:spPr>
        <p:txBody>
          <a:bodyPr>
            <a:noAutofit/>
          </a:bodyPr>
          <a:lstStyle/>
          <a:p>
            <a:pPr algn="ctr">
              <a:buFont typeface="Wingdings" pitchFamily="2" charset="2"/>
              <a:buNone/>
            </a:pPr>
            <a:endParaRPr lang="en-US" sz="2352" dirty="0">
              <a:latin typeface="+mj-lt"/>
              <a:cs typeface="Arial" charset="0"/>
            </a:endParaRPr>
          </a:p>
          <a:p>
            <a:pPr algn="ctr">
              <a:buFont typeface="Wingdings" pitchFamily="2" charset="2"/>
              <a:buNone/>
            </a:pPr>
            <a:r>
              <a:rPr lang="en-US" sz="2646" b="1" dirty="0">
                <a:solidFill>
                  <a:srgbClr val="FFC000"/>
                </a:solidFill>
                <a:latin typeface="+mj-lt"/>
                <a:cs typeface="Arial" charset="0"/>
              </a:rPr>
              <a:t>What is Prolonged Grief Disorder?</a:t>
            </a:r>
          </a:p>
          <a:p>
            <a:pPr>
              <a:buFont typeface="Wingdings" pitchFamily="2" charset="2"/>
              <a:buNone/>
            </a:pPr>
            <a:r>
              <a:rPr lang="en-GB" sz="2352" dirty="0">
                <a:latin typeface="+mj-lt"/>
                <a:ea typeface="MS Mincho" pitchFamily="49" charset="-128"/>
              </a:rPr>
              <a:t>	</a:t>
            </a:r>
            <a:endParaRPr lang="en-US" sz="2352" dirty="0">
              <a:latin typeface="+mj-lt"/>
              <a:cs typeface="Arial" charset="0"/>
            </a:endParaRPr>
          </a:p>
        </p:txBody>
      </p:sp>
      <p:pic>
        <p:nvPicPr>
          <p:cNvPr id="3" name="Picture 4" descr="Poster Print: Woman Sitting Prostrated in a Room Corner">
            <a:hlinkClick r:id="rId3"/>
          </p:cNvPr>
          <p:cNvPicPr>
            <a:picLocks noChangeAspect="1" noChangeArrowheads="1"/>
          </p:cNvPicPr>
          <p:nvPr/>
        </p:nvPicPr>
        <p:blipFill>
          <a:blip r:embed="rId4" cstate="print"/>
          <a:srcRect/>
          <a:stretch>
            <a:fillRect/>
          </a:stretch>
        </p:blipFill>
        <p:spPr bwMode="auto">
          <a:xfrm>
            <a:off x="169626" y="2209894"/>
            <a:ext cx="1759616" cy="3016484"/>
          </a:xfrm>
          <a:prstGeom prst="rect">
            <a:avLst/>
          </a:prstGeom>
          <a:noFill/>
          <a:ln w="9525">
            <a:noFill/>
            <a:miter lim="800000"/>
            <a:headEnd/>
            <a:tailEnd/>
          </a:ln>
          <a:effectLst>
            <a:softEdge rad="127000"/>
          </a:effectLst>
        </p:spPr>
      </p:pic>
      <p:sp>
        <p:nvSpPr>
          <p:cNvPr id="2" name="Rectangle 1"/>
          <p:cNvSpPr/>
          <p:nvPr/>
        </p:nvSpPr>
        <p:spPr>
          <a:xfrm>
            <a:off x="2053643" y="2145762"/>
            <a:ext cx="6613767" cy="3188950"/>
          </a:xfrm>
          <a:prstGeom prst="rect">
            <a:avLst/>
          </a:prstGeom>
        </p:spPr>
        <p:txBody>
          <a:bodyPr wrap="square">
            <a:spAutoFit/>
          </a:bodyPr>
          <a:lstStyle/>
          <a:p>
            <a:pPr marL="336042" indent="-336042">
              <a:lnSpc>
                <a:spcPct val="120000"/>
              </a:lnSpc>
              <a:spcAft>
                <a:spcPts val="1764"/>
              </a:spcAft>
              <a:buFont typeface="Arial" panose="020B0604020202020204" pitchFamily="34" charset="0"/>
              <a:buChar char="•"/>
              <a:defRPr/>
            </a:pPr>
            <a:r>
              <a:rPr lang="en-US" sz="2058" dirty="0"/>
              <a:t>Chronic, intense, distressing reaction to loss distinct from bereavement-related depression and anxiety </a:t>
            </a:r>
          </a:p>
          <a:p>
            <a:pPr marL="336042" indent="-336042">
              <a:lnSpc>
                <a:spcPct val="120000"/>
              </a:lnSpc>
              <a:spcAft>
                <a:spcPts val="1764"/>
              </a:spcAft>
              <a:buFont typeface="Arial" panose="020B0604020202020204" pitchFamily="34" charset="0"/>
              <a:buChar char="•"/>
              <a:defRPr/>
            </a:pPr>
            <a:r>
              <a:rPr lang="en-US" sz="2058" dirty="0"/>
              <a:t>Unlike normal grief, individuals with PGD appear to be “stuck” in their grief, yearning intensely for deceased, emotionally numb/detached, identity disturbance, protesting the reality of the loss</a:t>
            </a:r>
          </a:p>
          <a:p>
            <a:pPr marL="336042" indent="-336042">
              <a:lnSpc>
                <a:spcPct val="120000"/>
              </a:lnSpc>
              <a:spcAft>
                <a:spcPts val="1764"/>
              </a:spcAft>
              <a:buFont typeface="Arial" panose="020B0604020202020204" pitchFamily="34" charset="0"/>
              <a:buChar char="•"/>
              <a:defRPr/>
            </a:pPr>
            <a:r>
              <a:rPr lang="en-US" sz="2058" dirty="0"/>
              <a:t>Prevalence is &lt;4% following normal circumstances of loss</a:t>
            </a:r>
          </a:p>
        </p:txBody>
      </p:sp>
    </p:spTree>
    <p:extLst>
      <p:ext uri="{BB962C8B-B14F-4D97-AF65-F5344CB8AC3E}">
        <p14:creationId xmlns:p14="http://schemas.microsoft.com/office/powerpoint/2010/main" val="23192817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DB0C36-C8A9-4265-AC17-07F68E8D66AB}"/>
              </a:ext>
            </a:extLst>
          </p:cNvPr>
          <p:cNvPicPr>
            <a:picLocks noChangeAspect="1"/>
          </p:cNvPicPr>
          <p:nvPr/>
        </p:nvPicPr>
        <p:blipFill rotWithShape="1">
          <a:blip r:embed="rId2"/>
          <a:srcRect l="19211" t="18100" r="39694" b="8792"/>
          <a:stretch/>
        </p:blipFill>
        <p:spPr>
          <a:xfrm>
            <a:off x="294270" y="1447800"/>
            <a:ext cx="3448370" cy="4094879"/>
          </a:xfrm>
          <a:prstGeom prst="rect">
            <a:avLst/>
          </a:prstGeom>
        </p:spPr>
      </p:pic>
      <p:sp>
        <p:nvSpPr>
          <p:cNvPr id="2" name="TextBox 1">
            <a:extLst>
              <a:ext uri="{FF2B5EF4-FFF2-40B4-BE49-F238E27FC236}">
                <a16:creationId xmlns:a16="http://schemas.microsoft.com/office/drawing/2014/main" id="{13615518-D48F-420D-B9BF-F993B8A53609}"/>
              </a:ext>
            </a:extLst>
          </p:cNvPr>
          <p:cNvSpPr txBox="1"/>
          <p:nvPr/>
        </p:nvSpPr>
        <p:spPr>
          <a:xfrm>
            <a:off x="4099719" y="838200"/>
            <a:ext cx="4685718" cy="4843185"/>
          </a:xfrm>
          <a:prstGeom prst="rect">
            <a:avLst/>
          </a:prstGeom>
          <a:noFill/>
        </p:spPr>
        <p:txBody>
          <a:bodyPr wrap="square" rtlCol="0">
            <a:spAutoFit/>
          </a:bodyPr>
          <a:lstStyle/>
          <a:p>
            <a:pPr algn="ctr"/>
            <a:r>
              <a:rPr lang="en-US" sz="2058" b="1" dirty="0">
                <a:solidFill>
                  <a:srgbClr val="FFC000"/>
                </a:solidFill>
              </a:rPr>
              <a:t>PGD DSM Criteria</a:t>
            </a:r>
          </a:p>
          <a:p>
            <a:pPr algn="ctr"/>
            <a:endParaRPr lang="en-US" sz="2058" b="1" dirty="0">
              <a:solidFill>
                <a:srgbClr val="FFC000"/>
              </a:solidFill>
            </a:endParaRPr>
          </a:p>
          <a:p>
            <a:pPr marL="378047" indent="-378047">
              <a:buAutoNum type="arabicPeriod"/>
            </a:pPr>
            <a:r>
              <a:rPr lang="en-US" sz="1764" dirty="0"/>
              <a:t> Death of close other </a:t>
            </a:r>
            <a:r>
              <a:rPr lang="en-US" sz="1764" dirty="0">
                <a:solidFill>
                  <a:srgbClr val="FFC000"/>
                </a:solidFill>
              </a:rPr>
              <a:t>12 months </a:t>
            </a:r>
          </a:p>
          <a:p>
            <a:r>
              <a:rPr lang="en-US" sz="1764" dirty="0">
                <a:solidFill>
                  <a:srgbClr val="FFC000"/>
                </a:solidFill>
              </a:rPr>
              <a:t>	</a:t>
            </a:r>
            <a:r>
              <a:rPr lang="en-US" sz="1764" dirty="0"/>
              <a:t>ago</a:t>
            </a:r>
          </a:p>
          <a:p>
            <a:pPr marL="378047" indent="-378047">
              <a:buAutoNum type="arabicPeriod"/>
            </a:pPr>
            <a:endParaRPr lang="en-US" sz="1764" dirty="0"/>
          </a:p>
          <a:p>
            <a:pPr marL="378047" indent="-378047">
              <a:buAutoNum type="arabicPeriod"/>
            </a:pPr>
            <a:r>
              <a:rPr lang="en-US" sz="1764" dirty="0"/>
              <a:t> 	Nearly every day in last month to   </a:t>
            </a:r>
          </a:p>
          <a:p>
            <a:r>
              <a:rPr lang="en-US" sz="1764" dirty="0"/>
              <a:t>	clinically significant degree: </a:t>
            </a:r>
          </a:p>
          <a:p>
            <a:r>
              <a:rPr lang="en-US" sz="1764" dirty="0">
                <a:solidFill>
                  <a:srgbClr val="FF0000"/>
                </a:solidFill>
              </a:rPr>
              <a:t>	</a:t>
            </a:r>
            <a:r>
              <a:rPr lang="en-US" sz="1764" dirty="0">
                <a:solidFill>
                  <a:srgbClr val="FFC000"/>
                </a:solidFill>
              </a:rPr>
              <a:t>yearning; preoccupation</a:t>
            </a:r>
          </a:p>
          <a:p>
            <a:endParaRPr lang="en-US" sz="1764" dirty="0">
              <a:solidFill>
                <a:srgbClr val="FFC000"/>
              </a:solidFill>
            </a:endParaRPr>
          </a:p>
          <a:p>
            <a:r>
              <a:rPr lang="en-US" sz="1764" dirty="0"/>
              <a:t>3.     </a:t>
            </a:r>
            <a:r>
              <a:rPr lang="en-US" sz="1764" dirty="0">
                <a:solidFill>
                  <a:srgbClr val="FFC000"/>
                </a:solidFill>
              </a:rPr>
              <a:t>3/8</a:t>
            </a:r>
            <a:r>
              <a:rPr lang="en-US" sz="1764" dirty="0"/>
              <a:t>: ID disruption; disbelief, </a:t>
            </a:r>
          </a:p>
          <a:p>
            <a:r>
              <a:rPr lang="en-US" sz="1764" dirty="0"/>
              <a:t>	avoidance; emotional pain/anger; </a:t>
            </a:r>
          </a:p>
          <a:p>
            <a:r>
              <a:rPr lang="en-US" sz="1764" dirty="0"/>
              <a:t>         difficulty reintegrating into life; </a:t>
            </a:r>
          </a:p>
          <a:p>
            <a:r>
              <a:rPr lang="en-US" sz="1764" dirty="0"/>
              <a:t>	emotional numbness; </a:t>
            </a:r>
          </a:p>
          <a:p>
            <a:r>
              <a:rPr lang="en-US" sz="1764" dirty="0"/>
              <a:t>         meaninglessness, loneliness</a:t>
            </a:r>
          </a:p>
          <a:p>
            <a:endParaRPr lang="en-US" sz="1764" dirty="0"/>
          </a:p>
          <a:p>
            <a:r>
              <a:rPr lang="en-US" sz="1764" dirty="0"/>
              <a:t>4.      </a:t>
            </a:r>
            <a:r>
              <a:rPr lang="en-US" sz="1764" dirty="0">
                <a:solidFill>
                  <a:srgbClr val="FFC000"/>
                </a:solidFill>
              </a:rPr>
              <a:t>Impairment</a:t>
            </a:r>
          </a:p>
          <a:p>
            <a:pPr algn="ctr"/>
            <a:endParaRPr lang="en-US" sz="2058" b="1" dirty="0"/>
          </a:p>
        </p:txBody>
      </p:sp>
    </p:spTree>
    <p:extLst>
      <p:ext uri="{BB962C8B-B14F-4D97-AF65-F5344CB8AC3E}">
        <p14:creationId xmlns:p14="http://schemas.microsoft.com/office/powerpoint/2010/main" val="2723524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6F511-7489-F1F4-89BA-A5F45F84986E}"/>
              </a:ext>
            </a:extLst>
          </p:cNvPr>
          <p:cNvSpPr>
            <a:spLocks noGrp="1"/>
          </p:cNvSpPr>
          <p:nvPr>
            <p:ph type="title"/>
          </p:nvPr>
        </p:nvSpPr>
        <p:spPr>
          <a:xfrm>
            <a:off x="1432719" y="718045"/>
            <a:ext cx="7939646" cy="1131469"/>
          </a:xfrm>
        </p:spPr>
        <p:txBody>
          <a:bodyPr vert="horz" lIns="67211" tIns="33605" rIns="67211" bIns="33605" rtlCol="0" anchor="b">
            <a:normAutofit/>
          </a:bodyPr>
          <a:lstStyle/>
          <a:p>
            <a:r>
              <a:rPr lang="en-US" sz="3600" dirty="0" err="1">
                <a:latin typeface="+mn-lt"/>
              </a:rPr>
              <a:t>I.d.</a:t>
            </a:r>
            <a:r>
              <a:rPr lang="en-US" sz="3600" dirty="0">
                <a:latin typeface="+mn-lt"/>
              </a:rPr>
              <a:t>  </a:t>
            </a:r>
            <a:r>
              <a:rPr lang="en-US" sz="3600" dirty="0">
                <a:solidFill>
                  <a:srgbClr val="FFC000"/>
                </a:solidFill>
                <a:latin typeface="+mn-lt"/>
              </a:rPr>
              <a:t>Misconceptions about PGD</a:t>
            </a:r>
          </a:p>
        </p:txBody>
      </p:sp>
      <p:sp>
        <p:nvSpPr>
          <p:cNvPr id="3" name="Text Placeholder 2">
            <a:extLst>
              <a:ext uri="{FF2B5EF4-FFF2-40B4-BE49-F238E27FC236}">
                <a16:creationId xmlns:a16="http://schemas.microsoft.com/office/drawing/2014/main" id="{80F2DA8F-9D82-E929-CFEC-A073A19B6DB8}"/>
              </a:ext>
            </a:extLst>
          </p:cNvPr>
          <p:cNvSpPr>
            <a:spLocks noGrp="1"/>
          </p:cNvSpPr>
          <p:nvPr>
            <p:ph type="body" idx="1"/>
          </p:nvPr>
        </p:nvSpPr>
        <p:spPr>
          <a:xfrm>
            <a:off x="618232" y="1981200"/>
            <a:ext cx="8153400" cy="1702342"/>
          </a:xfrm>
        </p:spPr>
        <p:txBody>
          <a:bodyPr vert="horz" lIns="67211" tIns="33605" rIns="67211" bIns="33605" rtlCol="0">
            <a:noAutofit/>
          </a:bodyPr>
          <a:lstStyle/>
          <a:p>
            <a:pPr>
              <a:lnSpc>
                <a:spcPct val="110000"/>
              </a:lnSpc>
            </a:pPr>
            <a:r>
              <a:rPr lang="en-US" i="0" u="none" strike="noStrike" dirty="0"/>
              <a:t>1. </a:t>
            </a:r>
            <a:r>
              <a:rPr lang="en-US" i="0" u="sng" strike="noStrike" dirty="0">
                <a:solidFill>
                  <a:srgbClr val="FFC000"/>
                </a:solidFill>
              </a:rPr>
              <a:t>PGD diminishes family support</a:t>
            </a:r>
            <a:r>
              <a:rPr lang="en-US" u="sng" dirty="0">
                <a:solidFill>
                  <a:srgbClr val="FFC000"/>
                </a:solidFill>
              </a:rPr>
              <a:t>, stigmatizes mourners, &amp; </a:t>
            </a:r>
            <a:endParaRPr lang="en-US" i="0" u="sng" strike="noStrike" dirty="0">
              <a:solidFill>
                <a:srgbClr val="FFC000"/>
              </a:solidFill>
            </a:endParaRPr>
          </a:p>
          <a:p>
            <a:pPr>
              <a:lnSpc>
                <a:spcPct val="110000"/>
              </a:lnSpc>
            </a:pPr>
            <a:r>
              <a:rPr lang="en-US" i="0" strike="noStrike" dirty="0">
                <a:solidFill>
                  <a:srgbClr val="FFC000"/>
                </a:solidFill>
              </a:rPr>
              <a:t>    </a:t>
            </a:r>
            <a:r>
              <a:rPr lang="en-US" i="0" u="sng" strike="noStrike" dirty="0">
                <a:solidFill>
                  <a:srgbClr val="FFC000"/>
                </a:solidFill>
              </a:rPr>
              <a:t>medicalizes grief to push </a:t>
            </a:r>
            <a:r>
              <a:rPr lang="en-US" i="1" u="sng" strike="noStrike" dirty="0">
                <a:solidFill>
                  <a:srgbClr val="FFC000"/>
                </a:solidFill>
              </a:rPr>
              <a:t>unwanted</a:t>
            </a:r>
            <a:r>
              <a:rPr lang="en-US" i="0" u="sng" strike="noStrike" dirty="0">
                <a:solidFill>
                  <a:srgbClr val="FFC000"/>
                </a:solidFill>
              </a:rPr>
              <a:t> treatment </a:t>
            </a:r>
          </a:p>
          <a:p>
            <a:pPr marL="252032" indent="-252032">
              <a:lnSpc>
                <a:spcPct val="110000"/>
              </a:lnSpc>
              <a:buFont typeface="Arial" panose="020B0604020202020204" pitchFamily="34" charset="0"/>
              <a:buChar char="•"/>
            </a:pPr>
            <a:r>
              <a:rPr lang="en-US" dirty="0"/>
              <a:t>2% said family would be </a:t>
            </a:r>
            <a:r>
              <a:rPr lang="en-US" i="1" dirty="0"/>
              <a:t>less </a:t>
            </a:r>
            <a:r>
              <a:rPr lang="en-US" dirty="0"/>
              <a:t>understanding if given PGD dx</a:t>
            </a:r>
          </a:p>
          <a:p>
            <a:pPr marL="252032" indent="-252032">
              <a:lnSpc>
                <a:spcPct val="110000"/>
              </a:lnSpc>
              <a:buFont typeface="Arial" panose="020B0604020202020204" pitchFamily="34" charset="0"/>
              <a:buChar char="•"/>
            </a:pPr>
            <a:r>
              <a:rPr lang="en-US" sz="2400" dirty="0"/>
              <a:t>&gt; 90% patients think family/friends would be more       understanding if diagnosed w/ </a:t>
            </a:r>
            <a:r>
              <a:rPr lang="en-US" sz="2000" dirty="0"/>
              <a:t>PGD</a:t>
            </a:r>
            <a:endParaRPr lang="en-US" b="0" i="0" u="none" strike="noStrike" dirty="0">
              <a:solidFill>
                <a:schemeClr val="tx1"/>
              </a:solidFill>
            </a:endParaRPr>
          </a:p>
          <a:p>
            <a:pPr marL="252032" indent="-252032">
              <a:lnSpc>
                <a:spcPct val="110000"/>
              </a:lnSpc>
              <a:buFont typeface="Arial" panose="020B0604020202020204" pitchFamily="34" charset="0"/>
              <a:buChar char="•"/>
            </a:pPr>
            <a:r>
              <a:rPr lang="en-US" b="0" i="0" u="none" strike="noStrike" dirty="0">
                <a:solidFill>
                  <a:schemeClr val="tx1"/>
                </a:solidFill>
              </a:rPr>
              <a:t>96% would be “relieved to know [they] were not going crazy” </a:t>
            </a:r>
            <a:r>
              <a:rPr lang="en-US" dirty="0">
                <a:solidFill>
                  <a:schemeClr val="tx1"/>
                </a:solidFill>
              </a:rPr>
              <a:t>&amp; </a:t>
            </a:r>
            <a:r>
              <a:rPr lang="en-US" b="0" i="0" u="none" strike="noStrike" dirty="0">
                <a:solidFill>
                  <a:schemeClr val="tx1"/>
                </a:solidFill>
              </a:rPr>
              <a:t>96% “relieved </a:t>
            </a:r>
            <a:r>
              <a:rPr lang="en-US" dirty="0">
                <a:solidFill>
                  <a:schemeClr val="tx1"/>
                </a:solidFill>
              </a:rPr>
              <a:t>that they</a:t>
            </a:r>
            <a:r>
              <a:rPr lang="en-US" b="0" i="0" u="none" strike="noStrike" dirty="0">
                <a:solidFill>
                  <a:schemeClr val="tx1"/>
                </a:solidFill>
              </a:rPr>
              <a:t> had a recognizable problem”</a:t>
            </a:r>
          </a:p>
          <a:p>
            <a:pPr marL="252032" indent="-252032">
              <a:lnSpc>
                <a:spcPct val="110000"/>
              </a:lnSpc>
              <a:buFont typeface="Arial" panose="020B0604020202020204" pitchFamily="34" charset="0"/>
              <a:buChar char="•"/>
            </a:pPr>
            <a:r>
              <a:rPr lang="en-US" b="0" i="0" u="none" strike="noStrike" dirty="0">
                <a:solidFill>
                  <a:schemeClr val="tx1"/>
                </a:solidFill>
              </a:rPr>
              <a:t>100% meeting PGD dx criteria would be interested in treatment</a:t>
            </a:r>
            <a:endParaRPr lang="en-US" dirty="0">
              <a:solidFill>
                <a:schemeClr val="tx1"/>
              </a:solidFill>
            </a:endParaRPr>
          </a:p>
        </p:txBody>
      </p:sp>
      <p:pic>
        <p:nvPicPr>
          <p:cNvPr id="5" name="Picture 4">
            <a:extLst>
              <a:ext uri="{FF2B5EF4-FFF2-40B4-BE49-F238E27FC236}">
                <a16:creationId xmlns:a16="http://schemas.microsoft.com/office/drawing/2014/main" id="{851E73B0-919A-44BD-A827-219E0FAE97DA}"/>
              </a:ext>
            </a:extLst>
          </p:cNvPr>
          <p:cNvPicPr>
            <a:picLocks noChangeAspect="1"/>
          </p:cNvPicPr>
          <p:nvPr/>
        </p:nvPicPr>
        <p:blipFill rotWithShape="1">
          <a:blip r:embed="rId2"/>
          <a:srcRect l="3039" t="23339" b="30974"/>
          <a:stretch/>
        </p:blipFill>
        <p:spPr>
          <a:xfrm>
            <a:off x="5776119" y="5981700"/>
            <a:ext cx="3027219" cy="723900"/>
          </a:xfrm>
          <a:prstGeom prst="rect">
            <a:avLst/>
          </a:prstGeom>
        </p:spPr>
      </p:pic>
      <p:pic>
        <p:nvPicPr>
          <p:cNvPr id="7" name="Picture 6">
            <a:extLst>
              <a:ext uri="{FF2B5EF4-FFF2-40B4-BE49-F238E27FC236}">
                <a16:creationId xmlns:a16="http://schemas.microsoft.com/office/drawing/2014/main" id="{42582818-E8AE-412A-99A1-E5D50C042119}"/>
              </a:ext>
            </a:extLst>
          </p:cNvPr>
          <p:cNvPicPr>
            <a:picLocks noChangeAspect="1"/>
          </p:cNvPicPr>
          <p:nvPr/>
        </p:nvPicPr>
        <p:blipFill>
          <a:blip r:embed="rId3"/>
          <a:stretch>
            <a:fillRect/>
          </a:stretch>
        </p:blipFill>
        <p:spPr>
          <a:xfrm>
            <a:off x="213519" y="79203"/>
            <a:ext cx="3156077" cy="732522"/>
          </a:xfrm>
          <a:prstGeom prst="rect">
            <a:avLst/>
          </a:prstGeom>
        </p:spPr>
      </p:pic>
      <p:sp>
        <p:nvSpPr>
          <p:cNvPr id="6" name="TextBox 5">
            <a:extLst>
              <a:ext uri="{FF2B5EF4-FFF2-40B4-BE49-F238E27FC236}">
                <a16:creationId xmlns:a16="http://schemas.microsoft.com/office/drawing/2014/main" id="{42EAFC65-C02B-1457-A562-434533F0C795}"/>
              </a:ext>
            </a:extLst>
          </p:cNvPr>
          <p:cNvSpPr txBox="1"/>
          <p:nvPr/>
        </p:nvSpPr>
        <p:spPr>
          <a:xfrm>
            <a:off x="618232" y="5974318"/>
            <a:ext cx="4684222" cy="369332"/>
          </a:xfrm>
          <a:prstGeom prst="rect">
            <a:avLst/>
          </a:prstGeom>
          <a:noFill/>
        </p:spPr>
        <p:txBody>
          <a:bodyPr wrap="square">
            <a:spAutoFit/>
          </a:bodyPr>
          <a:lstStyle/>
          <a:p>
            <a:r>
              <a:rPr lang="en-US" dirty="0"/>
              <a:t>Johnson et al. </a:t>
            </a:r>
            <a:r>
              <a:rPr lang="en-US" i="1" dirty="0"/>
              <a:t>Death Studies</a:t>
            </a:r>
            <a:r>
              <a:rPr lang="en-US" dirty="0"/>
              <a:t> 2009 </a:t>
            </a:r>
          </a:p>
        </p:txBody>
      </p:sp>
    </p:spTree>
    <p:extLst>
      <p:ext uri="{BB962C8B-B14F-4D97-AF65-F5344CB8AC3E}">
        <p14:creationId xmlns:p14="http://schemas.microsoft.com/office/powerpoint/2010/main" val="3963194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6F511-7489-F1F4-89BA-A5F45F84986E}"/>
              </a:ext>
            </a:extLst>
          </p:cNvPr>
          <p:cNvSpPr>
            <a:spLocks noGrp="1"/>
          </p:cNvSpPr>
          <p:nvPr>
            <p:ph type="title"/>
          </p:nvPr>
        </p:nvSpPr>
        <p:spPr>
          <a:xfrm>
            <a:off x="1570273" y="609600"/>
            <a:ext cx="7177646" cy="1131469"/>
          </a:xfrm>
        </p:spPr>
        <p:txBody>
          <a:bodyPr vert="horz" lIns="67211" tIns="33605" rIns="67211" bIns="33605" rtlCol="0" anchor="b">
            <a:normAutofit fontScale="90000"/>
          </a:bodyPr>
          <a:lstStyle/>
          <a:p>
            <a:r>
              <a:rPr lang="en-US" sz="3014" b="1" dirty="0">
                <a:solidFill>
                  <a:srgbClr val="FFC000"/>
                </a:solidFill>
                <a:latin typeface="+mn-lt"/>
              </a:rPr>
              <a:t>	</a:t>
            </a:r>
            <a:br>
              <a:rPr lang="en-US" sz="3014" b="1" dirty="0">
                <a:solidFill>
                  <a:srgbClr val="FFC000"/>
                </a:solidFill>
                <a:latin typeface="+mn-lt"/>
              </a:rPr>
            </a:br>
            <a:r>
              <a:rPr lang="en-US" sz="3014" b="1" dirty="0">
                <a:solidFill>
                  <a:srgbClr val="FFC000"/>
                </a:solidFill>
                <a:latin typeface="+mn-lt"/>
              </a:rPr>
              <a:t>	</a:t>
            </a:r>
            <a:br>
              <a:rPr lang="en-US" sz="3014" b="1" dirty="0">
                <a:solidFill>
                  <a:srgbClr val="FFC000"/>
                </a:solidFill>
                <a:latin typeface="+mn-lt"/>
              </a:rPr>
            </a:br>
            <a:r>
              <a:rPr lang="en-US" sz="3014" b="1" dirty="0">
                <a:solidFill>
                  <a:srgbClr val="FFC000"/>
                </a:solidFill>
                <a:latin typeface="+mn-lt"/>
              </a:rPr>
              <a:t>	</a:t>
            </a:r>
            <a:r>
              <a:rPr lang="en-US" sz="3200" dirty="0">
                <a:solidFill>
                  <a:srgbClr val="FFC000"/>
                </a:solidFill>
                <a:latin typeface="+mn-lt"/>
              </a:rPr>
              <a:t> Misconceptions about PGD</a:t>
            </a:r>
            <a:endParaRPr lang="en-US" sz="3014" b="1" dirty="0">
              <a:solidFill>
                <a:srgbClr val="FFC000"/>
              </a:solidFill>
              <a:latin typeface="+mn-lt"/>
            </a:endParaRPr>
          </a:p>
        </p:txBody>
      </p:sp>
      <p:sp>
        <p:nvSpPr>
          <p:cNvPr id="3" name="Text Placeholder 2">
            <a:extLst>
              <a:ext uri="{FF2B5EF4-FFF2-40B4-BE49-F238E27FC236}">
                <a16:creationId xmlns:a16="http://schemas.microsoft.com/office/drawing/2014/main" id="{80F2DA8F-9D82-E929-CFEC-A073A19B6DB8}"/>
              </a:ext>
            </a:extLst>
          </p:cNvPr>
          <p:cNvSpPr>
            <a:spLocks noGrp="1"/>
          </p:cNvSpPr>
          <p:nvPr>
            <p:ph type="body" idx="1"/>
          </p:nvPr>
        </p:nvSpPr>
        <p:spPr>
          <a:xfrm>
            <a:off x="423260" y="2099437"/>
            <a:ext cx="8114918" cy="1666697"/>
          </a:xfrm>
        </p:spPr>
        <p:txBody>
          <a:bodyPr vert="horz" lIns="67211" tIns="33605" rIns="67211" bIns="33605" rtlCol="0">
            <a:noAutofit/>
          </a:bodyPr>
          <a:lstStyle/>
          <a:p>
            <a:pPr>
              <a:lnSpc>
                <a:spcPct val="110000"/>
              </a:lnSpc>
            </a:pPr>
            <a:r>
              <a:rPr lang="en-US" dirty="0"/>
              <a:t>2</a:t>
            </a:r>
            <a:r>
              <a:rPr lang="en-US" i="0" u="none" strike="noStrike" dirty="0"/>
              <a:t>.  </a:t>
            </a:r>
            <a:r>
              <a:rPr lang="en-US" i="0" u="none" strike="noStrike" dirty="0">
                <a:solidFill>
                  <a:srgbClr val="FFC000"/>
                </a:solidFill>
              </a:rPr>
              <a:t>PGD criteria too easy to meet, thus pathologizes normal grief</a:t>
            </a:r>
          </a:p>
          <a:p>
            <a:pPr marL="252032" indent="-252032">
              <a:lnSpc>
                <a:spcPct val="110000"/>
              </a:lnSpc>
              <a:buFont typeface="Arial" panose="020B0604020202020204" pitchFamily="34" charset="0"/>
              <a:buChar char="•"/>
            </a:pPr>
            <a:r>
              <a:rPr lang="en-US" sz="2400" dirty="0"/>
              <a:t>dx criteria are </a:t>
            </a:r>
            <a:r>
              <a:rPr lang="en-US" sz="2400" i="1" dirty="0"/>
              <a:t>hard </a:t>
            </a:r>
            <a:r>
              <a:rPr lang="en-US" sz="2400" dirty="0"/>
              <a:t>to meet, only 38 of 2498 (4%) German bereaved sample met criteria -- only 1% of the full sample</a:t>
            </a:r>
          </a:p>
          <a:p>
            <a:pPr marL="252032" indent="-252032">
              <a:buFont typeface="Arial" panose="020B0604020202020204" pitchFamily="34" charset="0"/>
              <a:buChar char="•"/>
            </a:pPr>
            <a:r>
              <a:rPr lang="en-US" sz="2400" dirty="0"/>
              <a:t>dx criteria have 1.4% false positive rate</a:t>
            </a:r>
          </a:p>
          <a:p>
            <a:pPr marL="252032" indent="-252032">
              <a:buFont typeface="Arial" panose="020B0604020202020204" pitchFamily="34" charset="0"/>
              <a:buChar char="•"/>
            </a:pPr>
            <a:r>
              <a:rPr lang="en-US" sz="2400" dirty="0"/>
              <a:t>dx criteria require severe distress &amp; impairment  </a:t>
            </a:r>
          </a:p>
          <a:p>
            <a:pPr marL="252032" indent="-252032">
              <a:buFont typeface="Arial" panose="020B0604020202020204" pitchFamily="34" charset="0"/>
              <a:buChar char="•"/>
            </a:pPr>
            <a:r>
              <a:rPr lang="en-US" sz="2400" dirty="0"/>
              <a:t>dx criteria predictive of suicidality &amp; MDD, bodily pain, worse general  health, vitality, social &amp; role function, heart attacks</a:t>
            </a:r>
          </a:p>
        </p:txBody>
      </p:sp>
      <p:pic>
        <p:nvPicPr>
          <p:cNvPr id="5" name="Picture 4">
            <a:extLst>
              <a:ext uri="{FF2B5EF4-FFF2-40B4-BE49-F238E27FC236}">
                <a16:creationId xmlns:a16="http://schemas.microsoft.com/office/drawing/2014/main" id="{851E73B0-919A-44BD-A827-219E0FAE97DA}"/>
              </a:ext>
            </a:extLst>
          </p:cNvPr>
          <p:cNvPicPr>
            <a:picLocks noChangeAspect="1"/>
          </p:cNvPicPr>
          <p:nvPr/>
        </p:nvPicPr>
        <p:blipFill rotWithShape="1">
          <a:blip r:embed="rId2"/>
          <a:srcRect l="3039" t="23339" b="30974"/>
          <a:stretch/>
        </p:blipFill>
        <p:spPr>
          <a:xfrm>
            <a:off x="5321253" y="5428980"/>
            <a:ext cx="3426666" cy="819420"/>
          </a:xfrm>
          <a:prstGeom prst="rect">
            <a:avLst/>
          </a:prstGeom>
        </p:spPr>
      </p:pic>
      <p:pic>
        <p:nvPicPr>
          <p:cNvPr id="7" name="Picture 6">
            <a:extLst>
              <a:ext uri="{FF2B5EF4-FFF2-40B4-BE49-F238E27FC236}">
                <a16:creationId xmlns:a16="http://schemas.microsoft.com/office/drawing/2014/main" id="{42582818-E8AE-412A-99A1-E5D50C042119}"/>
              </a:ext>
            </a:extLst>
          </p:cNvPr>
          <p:cNvPicPr>
            <a:picLocks noChangeAspect="1"/>
          </p:cNvPicPr>
          <p:nvPr/>
        </p:nvPicPr>
        <p:blipFill>
          <a:blip r:embed="rId3"/>
          <a:stretch>
            <a:fillRect/>
          </a:stretch>
        </p:blipFill>
        <p:spPr>
          <a:xfrm>
            <a:off x="213519" y="79203"/>
            <a:ext cx="3156077" cy="732522"/>
          </a:xfrm>
          <a:prstGeom prst="rect">
            <a:avLst/>
          </a:prstGeom>
        </p:spPr>
      </p:pic>
      <p:sp>
        <p:nvSpPr>
          <p:cNvPr id="9" name="TextBox 8">
            <a:extLst>
              <a:ext uri="{FF2B5EF4-FFF2-40B4-BE49-F238E27FC236}">
                <a16:creationId xmlns:a16="http://schemas.microsoft.com/office/drawing/2014/main" id="{C8891F3D-3C24-ADCC-8B35-890D087E73D5}"/>
              </a:ext>
            </a:extLst>
          </p:cNvPr>
          <p:cNvSpPr txBox="1"/>
          <p:nvPr/>
        </p:nvSpPr>
        <p:spPr>
          <a:xfrm>
            <a:off x="423260" y="5515524"/>
            <a:ext cx="4480560" cy="646331"/>
          </a:xfrm>
          <a:prstGeom prst="rect">
            <a:avLst/>
          </a:prstGeom>
          <a:noFill/>
        </p:spPr>
        <p:txBody>
          <a:bodyPr wrap="square">
            <a:spAutoFit/>
          </a:bodyPr>
          <a:lstStyle/>
          <a:p>
            <a:r>
              <a:rPr lang="en-US" dirty="0"/>
              <a:t>Rosner et al. </a:t>
            </a:r>
            <a:r>
              <a:rPr lang="en-US" i="1" dirty="0"/>
              <a:t>JAD, </a:t>
            </a:r>
            <a:r>
              <a:rPr lang="en-US" dirty="0"/>
              <a:t>2021; Maciejewski et al. </a:t>
            </a:r>
            <a:r>
              <a:rPr lang="en-US" i="1" dirty="0"/>
              <a:t>World Psychiatry,</a:t>
            </a:r>
            <a:r>
              <a:rPr lang="en-US" dirty="0"/>
              <a:t> 2016</a:t>
            </a:r>
          </a:p>
        </p:txBody>
      </p:sp>
    </p:spTree>
    <p:extLst>
      <p:ext uri="{BB962C8B-B14F-4D97-AF65-F5344CB8AC3E}">
        <p14:creationId xmlns:p14="http://schemas.microsoft.com/office/powerpoint/2010/main" val="2103141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3"/>
          <p:cNvSpPr>
            <a:spLocks noGrp="1" noChangeArrowheads="1"/>
          </p:cNvSpPr>
          <p:nvPr>
            <p:ph/>
          </p:nvPr>
        </p:nvSpPr>
        <p:spPr>
          <a:xfrm>
            <a:off x="213519" y="58938"/>
            <a:ext cx="8747919" cy="6302956"/>
          </a:xfrm>
          <a:solidFill>
            <a:schemeClr val="bg1"/>
          </a:solidFill>
        </p:spPr>
        <p:txBody>
          <a:bodyPr>
            <a:normAutofit/>
          </a:bodyPr>
          <a:lstStyle/>
          <a:p>
            <a:pPr marL="0" indent="0" algn="ctr">
              <a:buClr>
                <a:schemeClr val="accent2">
                  <a:lumMod val="50000"/>
                </a:schemeClr>
              </a:buClr>
              <a:buNone/>
            </a:pPr>
            <a:r>
              <a:rPr lang="en-US" sz="3600" b="1" dirty="0">
                <a:solidFill>
                  <a:srgbClr val="FFC000"/>
                </a:solidFill>
                <a:latin typeface="+mj-lt"/>
                <a:cs typeface="Utsaah" pitchFamily="34" charset="0"/>
              </a:rPr>
              <a:t>Presentation Overview</a:t>
            </a:r>
          </a:p>
          <a:p>
            <a:pPr marL="0" indent="0" algn="ctr">
              <a:buClr>
                <a:schemeClr val="accent2">
                  <a:lumMod val="50000"/>
                </a:schemeClr>
              </a:buClr>
              <a:buNone/>
            </a:pPr>
            <a:endParaRPr lang="en-US" sz="3600" b="1" dirty="0">
              <a:solidFill>
                <a:srgbClr val="FFC000"/>
              </a:solidFill>
              <a:latin typeface="+mj-lt"/>
              <a:cs typeface="Utsaah" pitchFamily="34" charset="0"/>
            </a:endParaRPr>
          </a:p>
          <a:p>
            <a:pPr marL="0" indent="0">
              <a:buClr>
                <a:schemeClr val="accent2">
                  <a:lumMod val="50000"/>
                </a:schemeClr>
              </a:buClr>
              <a:buNone/>
            </a:pPr>
            <a:r>
              <a:rPr lang="en-US" sz="2400" b="1" dirty="0">
                <a:latin typeface="+mj-lt"/>
              </a:rPr>
              <a:t>I.</a:t>
            </a:r>
            <a:r>
              <a:rPr lang="en-US" sz="2400" b="1" dirty="0">
                <a:solidFill>
                  <a:srgbClr val="FFC000"/>
                </a:solidFill>
                <a:latin typeface="+mj-lt"/>
              </a:rPr>
              <a:t>    How Prolonged Grief Disorder (PGD) got into DSM-5-TR</a:t>
            </a:r>
          </a:p>
          <a:p>
            <a:pPr marL="0" indent="0">
              <a:buClr>
                <a:schemeClr val="accent2">
                  <a:lumMod val="50000"/>
                </a:schemeClr>
              </a:buClr>
              <a:buNone/>
            </a:pPr>
            <a:r>
              <a:rPr lang="en-US" sz="2400" b="1" dirty="0">
                <a:latin typeface="+mj-lt"/>
              </a:rPr>
              <a:t>	a)  the backstory</a:t>
            </a:r>
          </a:p>
          <a:p>
            <a:pPr marL="0" indent="0">
              <a:buClr>
                <a:schemeClr val="accent2">
                  <a:lumMod val="50000"/>
                </a:schemeClr>
              </a:buClr>
              <a:buNone/>
            </a:pPr>
            <a:r>
              <a:rPr lang="en-US" sz="2400" b="1" dirty="0">
                <a:latin typeface="+mj-lt"/>
              </a:rPr>
              <a:t>	b)  the evidence</a:t>
            </a:r>
          </a:p>
          <a:p>
            <a:pPr marL="0" indent="0">
              <a:buClr>
                <a:schemeClr val="accent2">
                  <a:lumMod val="50000"/>
                </a:schemeClr>
              </a:buClr>
              <a:buNone/>
            </a:pPr>
            <a:r>
              <a:rPr lang="en-US" sz="2400" b="1" dirty="0">
                <a:latin typeface="+mj-lt"/>
              </a:rPr>
              <a:t>	c)  the criteria</a:t>
            </a:r>
          </a:p>
          <a:p>
            <a:pPr marL="0" indent="0">
              <a:buClr>
                <a:schemeClr val="accent2">
                  <a:lumMod val="50000"/>
                </a:schemeClr>
              </a:buClr>
              <a:buNone/>
            </a:pPr>
            <a:r>
              <a:rPr lang="en-US" sz="2400" b="1" dirty="0">
                <a:latin typeface="+mj-lt"/>
              </a:rPr>
              <a:t>	d)  the misconceptions</a:t>
            </a:r>
          </a:p>
          <a:p>
            <a:pPr marL="514350" indent="-514350">
              <a:buClr>
                <a:schemeClr val="tx1"/>
              </a:buClr>
              <a:buAutoNum type="romanUcPeriod" startAt="2"/>
            </a:pPr>
            <a:r>
              <a:rPr lang="en-US" sz="2400" b="1" dirty="0">
                <a:solidFill>
                  <a:srgbClr val="FFC000"/>
                </a:solidFill>
                <a:latin typeface="+mj-lt"/>
              </a:rPr>
              <a:t>A micro-sociological theory of adjustment to loss</a:t>
            </a:r>
          </a:p>
          <a:p>
            <a:pPr marL="0" indent="0">
              <a:buClr>
                <a:schemeClr val="accent2">
                  <a:lumMod val="50000"/>
                </a:schemeClr>
              </a:buClr>
              <a:buNone/>
            </a:pPr>
            <a:r>
              <a:rPr lang="en-US" sz="2400" b="1" dirty="0">
                <a:solidFill>
                  <a:srgbClr val="FFC000"/>
                </a:solidFill>
                <a:latin typeface="+mj-lt"/>
              </a:rPr>
              <a:t>	</a:t>
            </a:r>
            <a:r>
              <a:rPr lang="en-US" sz="2400" b="1" dirty="0">
                <a:latin typeface="+mj-lt"/>
              </a:rPr>
              <a:t>a) some applications to interventions</a:t>
            </a:r>
          </a:p>
          <a:p>
            <a:pPr marL="0" indent="0">
              <a:buClr>
                <a:schemeClr val="accent2">
                  <a:lumMod val="50000"/>
                </a:schemeClr>
              </a:buClr>
              <a:buNone/>
            </a:pPr>
            <a:r>
              <a:rPr lang="en-US" sz="2400" b="1" dirty="0">
                <a:latin typeface="+mj-lt"/>
              </a:rPr>
              <a:t>III.  </a:t>
            </a:r>
            <a:r>
              <a:rPr lang="en-US" sz="2400" b="1" dirty="0">
                <a:solidFill>
                  <a:srgbClr val="FFC000"/>
                </a:solidFill>
                <a:latin typeface="+mj-lt"/>
              </a:rPr>
              <a:t>Treatment implications</a:t>
            </a:r>
          </a:p>
          <a:p>
            <a:pPr marL="0" indent="0">
              <a:buClr>
                <a:schemeClr val="accent2">
                  <a:lumMod val="50000"/>
                </a:schemeClr>
              </a:buClr>
              <a:buNone/>
            </a:pPr>
            <a:r>
              <a:rPr lang="en-US" sz="2400" b="1" dirty="0">
                <a:latin typeface="+mj-lt"/>
              </a:rPr>
              <a:t>	a)  EMPOWER</a:t>
            </a:r>
          </a:p>
          <a:p>
            <a:pPr marL="0" indent="0">
              <a:buClr>
                <a:schemeClr val="accent2">
                  <a:lumMod val="50000"/>
                </a:schemeClr>
              </a:buClr>
              <a:buNone/>
            </a:pPr>
            <a:r>
              <a:rPr lang="en-US" sz="2400" b="1" dirty="0">
                <a:latin typeface="+mj-lt"/>
              </a:rPr>
              <a:t>	b)  naltrexone</a:t>
            </a:r>
          </a:p>
        </p:txBody>
      </p:sp>
      <p:sp>
        <p:nvSpPr>
          <p:cNvPr id="2" name="Slide Number Placeholder 1">
            <a:extLst>
              <a:ext uri="{FF2B5EF4-FFF2-40B4-BE49-F238E27FC236}">
                <a16:creationId xmlns:a16="http://schemas.microsoft.com/office/drawing/2014/main" id="{AB2C275D-AA14-4854-AE48-811F8409464F}"/>
              </a:ext>
            </a:extLst>
          </p:cNvPr>
          <p:cNvSpPr>
            <a:spLocks noGrp="1"/>
          </p:cNvSpPr>
          <p:nvPr>
            <p:ph type="sldNum" sz="quarter" idx="12"/>
          </p:nvPr>
        </p:nvSpPr>
        <p:spPr/>
        <p:txBody>
          <a:bodyPr/>
          <a:lstStyle/>
          <a:p>
            <a:pPr>
              <a:defRPr/>
            </a:pPr>
            <a:fld id="{B134434E-C99D-46CC-9CF5-BD2C143A6003}" type="slidenum">
              <a:rPr lang="en-US" smtClean="0">
                <a:solidFill>
                  <a:prstClr val="black">
                    <a:tint val="95000"/>
                  </a:prstClr>
                </a:solidFill>
              </a:rPr>
              <a:pPr>
                <a:defRPr/>
              </a:pPr>
              <a:t>2</a:t>
            </a:fld>
            <a:endParaRPr lang="en-US">
              <a:solidFill>
                <a:prstClr val="black">
                  <a:tint val="95000"/>
                </a:prst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4">
                                            <p:txEl>
                                              <p:pRg st="0" end="0"/>
                                            </p:txEl>
                                          </p:spTgt>
                                        </p:tgtEl>
                                        <p:attrNameLst>
                                          <p:attrName>style.visibility</p:attrName>
                                        </p:attrNameLst>
                                      </p:cBhvr>
                                      <p:to>
                                        <p:strVal val="visible"/>
                                      </p:to>
                                    </p:set>
                                    <p:animEffect transition="in" filter="fade">
                                      <p:cBhvr>
                                        <p:cTn id="7" dur="500"/>
                                        <p:tgtEl>
                                          <p:spTgt spid="337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794">
                                            <p:txEl>
                                              <p:pRg st="2" end="2"/>
                                            </p:txEl>
                                          </p:spTgt>
                                        </p:tgtEl>
                                        <p:attrNameLst>
                                          <p:attrName>style.visibility</p:attrName>
                                        </p:attrNameLst>
                                      </p:cBhvr>
                                      <p:to>
                                        <p:strVal val="visible"/>
                                      </p:to>
                                    </p:set>
                                    <p:animEffect transition="in" filter="fade">
                                      <p:cBhvr>
                                        <p:cTn id="12" dur="500"/>
                                        <p:tgtEl>
                                          <p:spTgt spid="3379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3794">
                                            <p:txEl>
                                              <p:pRg st="3" end="3"/>
                                            </p:txEl>
                                          </p:spTgt>
                                        </p:tgtEl>
                                        <p:attrNameLst>
                                          <p:attrName>style.visibility</p:attrName>
                                        </p:attrNameLst>
                                      </p:cBhvr>
                                      <p:to>
                                        <p:strVal val="visible"/>
                                      </p:to>
                                    </p:set>
                                    <p:animEffect transition="in" filter="fade">
                                      <p:cBhvr>
                                        <p:cTn id="15" dur="500"/>
                                        <p:tgtEl>
                                          <p:spTgt spid="33794">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3794">
                                            <p:txEl>
                                              <p:pRg st="4" end="4"/>
                                            </p:txEl>
                                          </p:spTgt>
                                        </p:tgtEl>
                                        <p:attrNameLst>
                                          <p:attrName>style.visibility</p:attrName>
                                        </p:attrNameLst>
                                      </p:cBhvr>
                                      <p:to>
                                        <p:strVal val="visible"/>
                                      </p:to>
                                    </p:set>
                                    <p:animEffect transition="in" filter="fade">
                                      <p:cBhvr>
                                        <p:cTn id="18" dur="500"/>
                                        <p:tgtEl>
                                          <p:spTgt spid="33794">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3794">
                                            <p:txEl>
                                              <p:pRg st="5" end="5"/>
                                            </p:txEl>
                                          </p:spTgt>
                                        </p:tgtEl>
                                        <p:attrNameLst>
                                          <p:attrName>style.visibility</p:attrName>
                                        </p:attrNameLst>
                                      </p:cBhvr>
                                      <p:to>
                                        <p:strVal val="visible"/>
                                      </p:to>
                                    </p:set>
                                    <p:animEffect transition="in" filter="fade">
                                      <p:cBhvr>
                                        <p:cTn id="21" dur="500"/>
                                        <p:tgtEl>
                                          <p:spTgt spid="33794">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3794">
                                            <p:txEl>
                                              <p:pRg st="6" end="6"/>
                                            </p:txEl>
                                          </p:spTgt>
                                        </p:tgtEl>
                                        <p:attrNameLst>
                                          <p:attrName>style.visibility</p:attrName>
                                        </p:attrNameLst>
                                      </p:cBhvr>
                                      <p:to>
                                        <p:strVal val="visible"/>
                                      </p:to>
                                    </p:set>
                                    <p:animEffect transition="in" filter="fade">
                                      <p:cBhvr>
                                        <p:cTn id="24" dur="500"/>
                                        <p:tgtEl>
                                          <p:spTgt spid="33794">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3794">
                                            <p:txEl>
                                              <p:pRg st="7" end="7"/>
                                            </p:txEl>
                                          </p:spTgt>
                                        </p:tgtEl>
                                        <p:attrNameLst>
                                          <p:attrName>style.visibility</p:attrName>
                                        </p:attrNameLst>
                                      </p:cBhvr>
                                      <p:to>
                                        <p:strVal val="visible"/>
                                      </p:to>
                                    </p:set>
                                    <p:animEffect transition="in" filter="fade">
                                      <p:cBhvr>
                                        <p:cTn id="29" dur="500"/>
                                        <p:tgtEl>
                                          <p:spTgt spid="33794">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3794">
                                            <p:txEl>
                                              <p:pRg st="8" end="8"/>
                                            </p:txEl>
                                          </p:spTgt>
                                        </p:tgtEl>
                                        <p:attrNameLst>
                                          <p:attrName>style.visibility</p:attrName>
                                        </p:attrNameLst>
                                      </p:cBhvr>
                                      <p:to>
                                        <p:strVal val="visible"/>
                                      </p:to>
                                    </p:set>
                                    <p:animEffect transition="in" filter="fade">
                                      <p:cBhvr>
                                        <p:cTn id="34" dur="500"/>
                                        <p:tgtEl>
                                          <p:spTgt spid="33794">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3794">
                                            <p:txEl>
                                              <p:pRg st="9" end="9"/>
                                            </p:txEl>
                                          </p:spTgt>
                                        </p:tgtEl>
                                        <p:attrNameLst>
                                          <p:attrName>style.visibility</p:attrName>
                                        </p:attrNameLst>
                                      </p:cBhvr>
                                      <p:to>
                                        <p:strVal val="visible"/>
                                      </p:to>
                                    </p:set>
                                    <p:animEffect transition="in" filter="fade">
                                      <p:cBhvr>
                                        <p:cTn id="39" dur="500"/>
                                        <p:tgtEl>
                                          <p:spTgt spid="33794">
                                            <p:txEl>
                                              <p:pRg st="9" end="9"/>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3794">
                                            <p:txEl>
                                              <p:pRg st="10" end="10"/>
                                            </p:txEl>
                                          </p:spTgt>
                                        </p:tgtEl>
                                        <p:attrNameLst>
                                          <p:attrName>style.visibility</p:attrName>
                                        </p:attrNameLst>
                                      </p:cBhvr>
                                      <p:to>
                                        <p:strVal val="visible"/>
                                      </p:to>
                                    </p:set>
                                    <p:animEffect transition="in" filter="fade">
                                      <p:cBhvr>
                                        <p:cTn id="42" dur="500"/>
                                        <p:tgtEl>
                                          <p:spTgt spid="33794">
                                            <p:txEl>
                                              <p:pRg st="10" end="10"/>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3794">
                                            <p:txEl>
                                              <p:pRg st="11" end="11"/>
                                            </p:txEl>
                                          </p:spTgt>
                                        </p:tgtEl>
                                        <p:attrNameLst>
                                          <p:attrName>style.visibility</p:attrName>
                                        </p:attrNameLst>
                                      </p:cBhvr>
                                      <p:to>
                                        <p:strVal val="visible"/>
                                      </p:to>
                                    </p:set>
                                    <p:animEffect transition="in" filter="fade">
                                      <p:cBhvr>
                                        <p:cTn id="45" dur="500"/>
                                        <p:tgtEl>
                                          <p:spTgt spid="3379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6F511-7489-F1F4-89BA-A5F45F84986E}"/>
              </a:ext>
            </a:extLst>
          </p:cNvPr>
          <p:cNvSpPr>
            <a:spLocks noGrp="1"/>
          </p:cNvSpPr>
          <p:nvPr>
            <p:ph type="title"/>
          </p:nvPr>
        </p:nvSpPr>
        <p:spPr>
          <a:xfrm>
            <a:off x="3871119" y="46954"/>
            <a:ext cx="7177646" cy="732522"/>
          </a:xfrm>
        </p:spPr>
        <p:txBody>
          <a:bodyPr vert="horz" lIns="67211" tIns="33605" rIns="67211" bIns="33605" rtlCol="0" anchor="b">
            <a:normAutofit/>
          </a:bodyPr>
          <a:lstStyle/>
          <a:p>
            <a:r>
              <a:rPr lang="en-US" sz="3200" dirty="0">
                <a:solidFill>
                  <a:srgbClr val="FFC000"/>
                </a:solidFill>
                <a:latin typeface="+mn-lt"/>
              </a:rPr>
              <a:t>Misconceptions about PGD</a:t>
            </a:r>
            <a:endParaRPr lang="en-US" sz="3014" b="1" dirty="0">
              <a:solidFill>
                <a:srgbClr val="FFC000"/>
              </a:solidFill>
              <a:latin typeface="+mn-lt"/>
            </a:endParaRPr>
          </a:p>
        </p:txBody>
      </p:sp>
      <p:sp>
        <p:nvSpPr>
          <p:cNvPr id="3" name="Text Placeholder 2">
            <a:extLst>
              <a:ext uri="{FF2B5EF4-FFF2-40B4-BE49-F238E27FC236}">
                <a16:creationId xmlns:a16="http://schemas.microsoft.com/office/drawing/2014/main" id="{80F2DA8F-9D82-E929-CFEC-A073A19B6DB8}"/>
              </a:ext>
            </a:extLst>
          </p:cNvPr>
          <p:cNvSpPr>
            <a:spLocks noGrp="1"/>
          </p:cNvSpPr>
          <p:nvPr>
            <p:ph type="body" idx="1"/>
          </p:nvPr>
        </p:nvSpPr>
        <p:spPr>
          <a:xfrm>
            <a:off x="442119" y="1066800"/>
            <a:ext cx="8077200" cy="4090245"/>
          </a:xfrm>
        </p:spPr>
        <p:txBody>
          <a:bodyPr vert="horz" lIns="67211" tIns="33605" rIns="67211" bIns="33605" rtlCol="0">
            <a:noAutofit/>
          </a:bodyPr>
          <a:lstStyle/>
          <a:p>
            <a:pPr>
              <a:lnSpc>
                <a:spcPct val="110000"/>
              </a:lnSpc>
            </a:pPr>
            <a:r>
              <a:rPr lang="en-US" sz="2400" b="1" i="0" u="none" strike="noStrike" dirty="0"/>
              <a:t>3.  </a:t>
            </a:r>
            <a:r>
              <a:rPr lang="en-US" sz="2400" b="1" dirty="0">
                <a:solidFill>
                  <a:srgbClr val="FFC000"/>
                </a:solidFill>
              </a:rPr>
              <a:t>Evidence for P</a:t>
            </a:r>
            <a:r>
              <a:rPr lang="en-US" sz="2400" b="1" i="0" u="none" strike="noStrike" dirty="0">
                <a:solidFill>
                  <a:srgbClr val="FFC000"/>
                </a:solidFill>
              </a:rPr>
              <a:t>GD is thin</a:t>
            </a:r>
          </a:p>
          <a:p>
            <a:pPr marL="1008126" indent="-1008126">
              <a:spcBef>
                <a:spcPts val="0"/>
              </a:spcBef>
              <a:buAutoNum type="arabicPeriod" startAt="4"/>
            </a:pPr>
            <a:endParaRPr lang="en-US" sz="2400" b="1" dirty="0">
              <a:solidFill>
                <a:srgbClr val="DE0000"/>
              </a:solidFill>
              <a:latin typeface="Shaker2Lancet-Regular"/>
            </a:endParaRPr>
          </a:p>
          <a:p>
            <a:pPr marL="790956" lvl="1" indent="-342900">
              <a:buFont typeface="Arial" panose="020B0604020202020204" pitchFamily="34" charset="0"/>
              <a:buChar char="•"/>
            </a:pPr>
            <a:r>
              <a:rPr lang="en-US" sz="2008" dirty="0">
                <a:latin typeface="Shaker2Lancet-Regular"/>
              </a:rPr>
              <a:t>	</a:t>
            </a:r>
            <a:r>
              <a:rPr lang="en-US" sz="2000" dirty="0">
                <a:latin typeface="Shaker2Lancet-Regular"/>
              </a:rPr>
              <a:t>&gt;600 peer-reviewed articles; 10 systematic reviews in past   </a:t>
            </a:r>
          </a:p>
          <a:p>
            <a:pPr lvl="1"/>
            <a:r>
              <a:rPr lang="en-US" sz="2000" dirty="0">
                <a:latin typeface="Shaker2Lancet-Regular"/>
              </a:rPr>
              <a:t>	5 Years</a:t>
            </a:r>
          </a:p>
          <a:p>
            <a:pPr marL="790956" lvl="1" indent="-342900">
              <a:buFont typeface="Arial" panose="020B0604020202020204" pitchFamily="34" charset="0"/>
              <a:buChar char="•"/>
            </a:pPr>
            <a:r>
              <a:rPr lang="en-US" sz="2000" dirty="0">
                <a:latin typeface="Shaker2Lancet-Regular"/>
              </a:rPr>
              <a:t>  Ample evidence of validity &amp; reliability (e.g., Prigerson et al.   </a:t>
            </a:r>
          </a:p>
          <a:p>
            <a:pPr lvl="1"/>
            <a:r>
              <a:rPr lang="en-US" sz="2000" i="1" dirty="0">
                <a:latin typeface="Shaker2Lancet-Regular"/>
              </a:rPr>
              <a:t>        World Psychiatry </a:t>
            </a:r>
            <a:r>
              <a:rPr lang="en-US" sz="2000" dirty="0">
                <a:latin typeface="Shaker2Lancet-Regular"/>
              </a:rPr>
              <a:t>2021 analysis of 3 international, independent     </a:t>
            </a:r>
          </a:p>
          <a:p>
            <a:pPr lvl="1"/>
            <a:r>
              <a:rPr lang="en-US" sz="2000" dirty="0">
                <a:latin typeface="Shaker2Lancet-Regular"/>
              </a:rPr>
              <a:t>        bereaved samples)</a:t>
            </a:r>
          </a:p>
          <a:p>
            <a:pPr marL="1008126" indent="-1008126">
              <a:buFont typeface="Arial" panose="020B0604020202020204" pitchFamily="34" charset="0"/>
              <a:buChar char="•"/>
            </a:pPr>
            <a:endParaRPr lang="en-US" sz="2400" dirty="0">
              <a:latin typeface="Shaker2Lancet-Regular"/>
            </a:endParaRPr>
          </a:p>
          <a:p>
            <a:pPr marL="457200" indent="-457200">
              <a:buAutoNum type="arabicPeriod" startAt="4"/>
            </a:pPr>
            <a:r>
              <a:rPr lang="en-US" sz="2400" b="1" i="0" u="none" strike="noStrike" dirty="0">
                <a:solidFill>
                  <a:srgbClr val="FFC000"/>
                </a:solidFill>
              </a:rPr>
              <a:t>No</a:t>
            </a:r>
            <a:r>
              <a:rPr lang="en-US" sz="2400" b="1" dirty="0">
                <a:solidFill>
                  <a:srgbClr val="FFC000"/>
                </a:solidFill>
              </a:rPr>
              <a:t> such thing as stages of grief; t</a:t>
            </a:r>
            <a:r>
              <a:rPr lang="en-US" sz="2400" b="1" i="0" u="none" strike="noStrike" dirty="0">
                <a:solidFill>
                  <a:srgbClr val="FFC000"/>
                </a:solidFill>
              </a:rPr>
              <a:t>ime heals all </a:t>
            </a:r>
            <a:r>
              <a:rPr lang="en-US" sz="2400" b="1" dirty="0">
                <a:solidFill>
                  <a:srgbClr val="FFC000"/>
                </a:solidFill>
              </a:rPr>
              <a:t>wounds…</a:t>
            </a:r>
            <a:endParaRPr lang="en-US" sz="2400" b="1" i="0" u="none" strike="noStrike" dirty="0">
              <a:solidFill>
                <a:srgbClr val="FFC000"/>
              </a:solidFill>
            </a:endParaRPr>
          </a:p>
          <a:p>
            <a:r>
              <a:rPr lang="en-US" sz="2400" b="1" dirty="0">
                <a:solidFill>
                  <a:srgbClr val="FFC000"/>
                </a:solidFill>
              </a:rPr>
              <a:t>       </a:t>
            </a:r>
            <a:endParaRPr lang="en-US" sz="2400" b="1" i="0" u="none" strike="noStrike" dirty="0">
              <a:solidFill>
                <a:srgbClr val="FFC000"/>
              </a:solidFill>
            </a:endParaRPr>
          </a:p>
          <a:p>
            <a:pPr marL="790956" lvl="1" indent="-342900">
              <a:buFont typeface="Arial" panose="020B0604020202020204" pitchFamily="34" charset="0"/>
              <a:buChar char="•"/>
            </a:pPr>
            <a:r>
              <a:rPr lang="en-US" sz="2008" b="1" dirty="0"/>
              <a:t>Not </a:t>
            </a:r>
            <a:r>
              <a:rPr lang="en-US" sz="2008" dirty="0"/>
              <a:t>ALL wounds heal. Some leave scars, some mourners get stuck…</a:t>
            </a:r>
            <a:endParaRPr lang="en-US" sz="2008" b="1" dirty="0"/>
          </a:p>
          <a:p>
            <a:pPr marL="457200" indent="-457200">
              <a:buAutoNum type="arabicPeriod" startAt="4"/>
            </a:pPr>
            <a:endParaRPr lang="en-US" sz="2400" b="1" dirty="0">
              <a:solidFill>
                <a:srgbClr val="FFC000"/>
              </a:solidFill>
            </a:endParaRPr>
          </a:p>
          <a:p>
            <a:pPr marL="1008126" indent="-1008126">
              <a:buFont typeface="Arial" panose="020B0604020202020204" pitchFamily="34" charset="0"/>
              <a:buChar char="•"/>
            </a:pPr>
            <a:endParaRPr lang="en-US" sz="2400" dirty="0">
              <a:latin typeface="Shaker2Lancet-Regular"/>
            </a:endParaRPr>
          </a:p>
          <a:p>
            <a:pPr marL="252032" indent="-252032">
              <a:buFont typeface="Arial" panose="020B0604020202020204" pitchFamily="34" charset="0"/>
              <a:buChar char="•"/>
            </a:pPr>
            <a:endParaRPr lang="en-US" sz="2400" dirty="0"/>
          </a:p>
        </p:txBody>
      </p:sp>
      <p:pic>
        <p:nvPicPr>
          <p:cNvPr id="5" name="Picture 4">
            <a:extLst>
              <a:ext uri="{FF2B5EF4-FFF2-40B4-BE49-F238E27FC236}">
                <a16:creationId xmlns:a16="http://schemas.microsoft.com/office/drawing/2014/main" id="{851E73B0-919A-44BD-A827-219E0FAE97DA}"/>
              </a:ext>
            </a:extLst>
          </p:cNvPr>
          <p:cNvPicPr>
            <a:picLocks noChangeAspect="1"/>
          </p:cNvPicPr>
          <p:nvPr/>
        </p:nvPicPr>
        <p:blipFill rotWithShape="1">
          <a:blip r:embed="rId2"/>
          <a:srcRect l="3039" t="23339" b="30974"/>
          <a:stretch/>
        </p:blipFill>
        <p:spPr>
          <a:xfrm>
            <a:off x="5361388" y="5791200"/>
            <a:ext cx="3426666" cy="819420"/>
          </a:xfrm>
          <a:prstGeom prst="rect">
            <a:avLst/>
          </a:prstGeom>
        </p:spPr>
      </p:pic>
      <p:pic>
        <p:nvPicPr>
          <p:cNvPr id="7" name="Picture 6">
            <a:extLst>
              <a:ext uri="{FF2B5EF4-FFF2-40B4-BE49-F238E27FC236}">
                <a16:creationId xmlns:a16="http://schemas.microsoft.com/office/drawing/2014/main" id="{42582818-E8AE-412A-99A1-E5D50C042119}"/>
              </a:ext>
            </a:extLst>
          </p:cNvPr>
          <p:cNvPicPr>
            <a:picLocks noChangeAspect="1"/>
          </p:cNvPicPr>
          <p:nvPr/>
        </p:nvPicPr>
        <p:blipFill>
          <a:blip r:embed="rId3"/>
          <a:stretch>
            <a:fillRect/>
          </a:stretch>
        </p:blipFill>
        <p:spPr>
          <a:xfrm>
            <a:off x="213519" y="79203"/>
            <a:ext cx="3156077" cy="732522"/>
          </a:xfrm>
          <a:prstGeom prst="rect">
            <a:avLst/>
          </a:prstGeom>
        </p:spPr>
      </p:pic>
    </p:spTree>
    <p:extLst>
      <p:ext uri="{BB962C8B-B14F-4D97-AF65-F5344CB8AC3E}">
        <p14:creationId xmlns:p14="http://schemas.microsoft.com/office/powerpoint/2010/main" val="573408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0348" y="292219"/>
            <a:ext cx="8596645" cy="766501"/>
          </a:xfrm>
        </p:spPr>
        <p:txBody>
          <a:bodyPr>
            <a:normAutofit fontScale="90000"/>
          </a:bodyPr>
          <a:lstStyle/>
          <a:p>
            <a:pPr algn="ctr"/>
            <a:r>
              <a:rPr lang="en-US" dirty="0">
                <a:solidFill>
                  <a:srgbClr val="FFC000"/>
                </a:solidFill>
              </a:rPr>
              <a:t>Psychological responses to loss over time</a:t>
            </a:r>
          </a:p>
        </p:txBody>
      </p:sp>
      <p:pic>
        <p:nvPicPr>
          <p:cNvPr id="8" name="Picture 7" descr="David Carr watch - Page 2 - Football Life - Carolina Hudd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837" y="3697029"/>
            <a:ext cx="1441333" cy="983183"/>
          </a:xfrm>
          <a:prstGeom prst="rect">
            <a:avLst/>
          </a:prstGeom>
        </p:spPr>
      </p:pic>
      <p:sp>
        <p:nvSpPr>
          <p:cNvPr id="11" name="AutoShape 8" descr="Image result for frog in boiling water meme"/>
          <p:cNvSpPr>
            <a:spLocks noChangeAspect="1" noChangeArrowheads="1"/>
          </p:cNvSpPr>
          <p:nvPr/>
        </p:nvSpPr>
        <p:spPr bwMode="auto">
          <a:xfrm>
            <a:off x="-136870" y="778767"/>
            <a:ext cx="766498" cy="766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7211" tIns="33605" rIns="67211" bIns="33605" numCol="1" anchor="t" anchorCtr="0" compatLnSpc="1">
            <a:prstTxWarp prst="textNoShape">
              <a:avLst/>
            </a:prstTxWarp>
          </a:bodyPr>
          <a:lstStyle/>
          <a:p>
            <a:endParaRPr lang="en-US" sz="1323"/>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6206" y="3602650"/>
            <a:ext cx="1178472" cy="1067043"/>
          </a:xfrm>
          <a:prstGeom prst="rect">
            <a:avLst/>
          </a:prstGeom>
        </p:spPr>
      </p:pic>
      <p:sp>
        <p:nvSpPr>
          <p:cNvPr id="18" name="AutoShape 16" descr="Image result for anger"/>
          <p:cNvSpPr>
            <a:spLocks noChangeAspect="1" noChangeArrowheads="1"/>
          </p:cNvSpPr>
          <p:nvPr/>
        </p:nvSpPr>
        <p:spPr bwMode="auto">
          <a:xfrm>
            <a:off x="1641334" y="1837819"/>
            <a:ext cx="224036" cy="22403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7211" tIns="33605" rIns="67211" bIns="33605" numCol="1" anchor="t" anchorCtr="0" compatLnSpc="1">
            <a:prstTxWarp prst="textNoShape">
              <a:avLst/>
            </a:prstTxWarp>
          </a:bodyPr>
          <a:lstStyle/>
          <a:p>
            <a:endParaRPr lang="en-US" sz="1323"/>
          </a:p>
        </p:txBody>
      </p:sp>
      <p:sp>
        <p:nvSpPr>
          <p:cNvPr id="3" name="Arrow: Right 2">
            <a:extLst>
              <a:ext uri="{FF2B5EF4-FFF2-40B4-BE49-F238E27FC236}">
                <a16:creationId xmlns:a16="http://schemas.microsoft.com/office/drawing/2014/main" id="{53C37743-73B4-4DAE-9902-94C8EF304296}"/>
              </a:ext>
            </a:extLst>
          </p:cNvPr>
          <p:cNvSpPr/>
          <p:nvPr/>
        </p:nvSpPr>
        <p:spPr>
          <a:xfrm>
            <a:off x="639571" y="2508294"/>
            <a:ext cx="7593809" cy="26545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3"/>
          </a:p>
        </p:txBody>
      </p:sp>
      <p:sp>
        <p:nvSpPr>
          <p:cNvPr id="5" name="Arrow: Right 4">
            <a:extLst>
              <a:ext uri="{FF2B5EF4-FFF2-40B4-BE49-F238E27FC236}">
                <a16:creationId xmlns:a16="http://schemas.microsoft.com/office/drawing/2014/main" id="{0EF95CA6-ECEC-4255-81E5-7B162F363734}"/>
              </a:ext>
            </a:extLst>
          </p:cNvPr>
          <p:cNvSpPr/>
          <p:nvPr/>
        </p:nvSpPr>
        <p:spPr>
          <a:xfrm rot="16200000">
            <a:off x="784348" y="3084767"/>
            <a:ext cx="804312" cy="18228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3"/>
          </a:p>
        </p:txBody>
      </p:sp>
      <p:sp>
        <p:nvSpPr>
          <p:cNvPr id="10" name="Arrow: Right 9">
            <a:extLst>
              <a:ext uri="{FF2B5EF4-FFF2-40B4-BE49-F238E27FC236}">
                <a16:creationId xmlns:a16="http://schemas.microsoft.com/office/drawing/2014/main" id="{123DCC24-D8E6-44BF-928F-E16F6E8E4819}"/>
              </a:ext>
            </a:extLst>
          </p:cNvPr>
          <p:cNvSpPr/>
          <p:nvPr/>
        </p:nvSpPr>
        <p:spPr>
          <a:xfrm rot="16200000">
            <a:off x="5391327" y="3109352"/>
            <a:ext cx="804312" cy="18228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3"/>
          </a:p>
        </p:txBody>
      </p:sp>
      <p:sp>
        <p:nvSpPr>
          <p:cNvPr id="13" name="Arrow: Right 12">
            <a:extLst>
              <a:ext uri="{FF2B5EF4-FFF2-40B4-BE49-F238E27FC236}">
                <a16:creationId xmlns:a16="http://schemas.microsoft.com/office/drawing/2014/main" id="{BC0A7BFB-6105-453B-BA54-A69596498F8D}"/>
              </a:ext>
            </a:extLst>
          </p:cNvPr>
          <p:cNvSpPr/>
          <p:nvPr/>
        </p:nvSpPr>
        <p:spPr>
          <a:xfrm rot="16200000">
            <a:off x="3897598" y="3111311"/>
            <a:ext cx="804312" cy="18228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3"/>
          </a:p>
        </p:txBody>
      </p:sp>
      <p:sp>
        <p:nvSpPr>
          <p:cNvPr id="14" name="Arrow: Right 13">
            <a:extLst>
              <a:ext uri="{FF2B5EF4-FFF2-40B4-BE49-F238E27FC236}">
                <a16:creationId xmlns:a16="http://schemas.microsoft.com/office/drawing/2014/main" id="{FD4A013D-A9E2-427C-AB39-A483B470CAFE}"/>
              </a:ext>
            </a:extLst>
          </p:cNvPr>
          <p:cNvSpPr/>
          <p:nvPr/>
        </p:nvSpPr>
        <p:spPr>
          <a:xfrm rot="16200000">
            <a:off x="2423086" y="3097640"/>
            <a:ext cx="804312" cy="18228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3"/>
          </a:p>
        </p:txBody>
      </p:sp>
      <p:sp>
        <p:nvSpPr>
          <p:cNvPr id="15" name="Arrow: Right 14">
            <a:extLst>
              <a:ext uri="{FF2B5EF4-FFF2-40B4-BE49-F238E27FC236}">
                <a16:creationId xmlns:a16="http://schemas.microsoft.com/office/drawing/2014/main" id="{43C534DD-C3F6-44E7-B24F-E7879412ADF8}"/>
              </a:ext>
            </a:extLst>
          </p:cNvPr>
          <p:cNvSpPr/>
          <p:nvPr/>
        </p:nvSpPr>
        <p:spPr>
          <a:xfrm rot="16200000">
            <a:off x="7063286" y="3113424"/>
            <a:ext cx="804312" cy="18228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3"/>
          </a:p>
        </p:txBody>
      </p:sp>
      <p:sp>
        <p:nvSpPr>
          <p:cNvPr id="6" name="TextBox 5">
            <a:extLst>
              <a:ext uri="{FF2B5EF4-FFF2-40B4-BE49-F238E27FC236}">
                <a16:creationId xmlns:a16="http://schemas.microsoft.com/office/drawing/2014/main" id="{3ACA4344-F6A5-48DA-A9B6-FBA62A7E576F}"/>
              </a:ext>
            </a:extLst>
          </p:cNvPr>
          <p:cNvSpPr txBox="1"/>
          <p:nvPr/>
        </p:nvSpPr>
        <p:spPr>
          <a:xfrm>
            <a:off x="247261" y="4764688"/>
            <a:ext cx="1878485" cy="703078"/>
          </a:xfrm>
          <a:prstGeom prst="rect">
            <a:avLst/>
          </a:prstGeom>
          <a:noFill/>
        </p:spPr>
        <p:txBody>
          <a:bodyPr wrap="square" rtlCol="0">
            <a:spAutoFit/>
          </a:bodyPr>
          <a:lstStyle/>
          <a:p>
            <a:pPr algn="ctr"/>
            <a:r>
              <a:rPr lang="en-US" sz="1323" b="1" dirty="0">
                <a:solidFill>
                  <a:srgbClr val="FFC000"/>
                </a:solidFill>
              </a:rPr>
              <a:t>Disbelief</a:t>
            </a:r>
          </a:p>
          <a:p>
            <a:pPr algn="ctr"/>
            <a:r>
              <a:rPr lang="en-US" sz="1323" b="1" dirty="0">
                <a:solidFill>
                  <a:srgbClr val="FFC000"/>
                </a:solidFill>
              </a:rPr>
              <a:t>“deer in headlights”</a:t>
            </a:r>
          </a:p>
          <a:p>
            <a:pPr algn="ctr"/>
            <a:r>
              <a:rPr lang="en-US" sz="1323" b="1" dirty="0">
                <a:solidFill>
                  <a:srgbClr val="FFC000"/>
                </a:solidFill>
              </a:rPr>
              <a:t>shocked/stunned</a:t>
            </a:r>
          </a:p>
        </p:txBody>
      </p:sp>
      <p:sp>
        <p:nvSpPr>
          <p:cNvPr id="7" name="Rectangle 6">
            <a:extLst>
              <a:ext uri="{FF2B5EF4-FFF2-40B4-BE49-F238E27FC236}">
                <a16:creationId xmlns:a16="http://schemas.microsoft.com/office/drawing/2014/main" id="{3242AE86-B207-490C-86CC-419485196B6F}"/>
              </a:ext>
            </a:extLst>
          </p:cNvPr>
          <p:cNvSpPr/>
          <p:nvPr/>
        </p:nvSpPr>
        <p:spPr>
          <a:xfrm>
            <a:off x="5884624" y="4688310"/>
            <a:ext cx="3236301" cy="703078"/>
          </a:xfrm>
          <a:prstGeom prst="rect">
            <a:avLst/>
          </a:prstGeom>
        </p:spPr>
        <p:txBody>
          <a:bodyPr wrap="square">
            <a:spAutoFit/>
          </a:bodyPr>
          <a:lstStyle/>
          <a:p>
            <a:pPr algn="ctr"/>
            <a:r>
              <a:rPr lang="en-US" sz="1323" b="1" dirty="0">
                <a:solidFill>
                  <a:srgbClr val="FFC000"/>
                </a:solidFill>
              </a:rPr>
              <a:t>Acceptance</a:t>
            </a:r>
          </a:p>
          <a:p>
            <a:pPr algn="ctr"/>
            <a:r>
              <a:rPr lang="en-US" sz="1323" b="1" dirty="0">
                <a:solidFill>
                  <a:srgbClr val="FFC000"/>
                </a:solidFill>
              </a:rPr>
              <a:t>“frog in boiling water”/resignation</a:t>
            </a:r>
          </a:p>
          <a:p>
            <a:pPr algn="ctr"/>
            <a:r>
              <a:rPr lang="en-US" sz="1323" b="1" dirty="0">
                <a:solidFill>
                  <a:srgbClr val="FFC000"/>
                </a:solidFill>
              </a:rPr>
              <a:t>“back in the saddle”/reintegration</a:t>
            </a:r>
            <a:endParaRPr lang="en-US" sz="1323" dirty="0">
              <a:solidFill>
                <a:srgbClr val="FFC000"/>
              </a:solidFill>
            </a:endParaRPr>
          </a:p>
        </p:txBody>
      </p:sp>
      <p:sp>
        <p:nvSpPr>
          <p:cNvPr id="9" name="TextBox 8">
            <a:extLst>
              <a:ext uri="{FF2B5EF4-FFF2-40B4-BE49-F238E27FC236}">
                <a16:creationId xmlns:a16="http://schemas.microsoft.com/office/drawing/2014/main" id="{BA3C55A2-9AEF-4B09-87D0-BA66EBBF06BF}"/>
              </a:ext>
            </a:extLst>
          </p:cNvPr>
          <p:cNvSpPr txBox="1"/>
          <p:nvPr/>
        </p:nvSpPr>
        <p:spPr>
          <a:xfrm>
            <a:off x="185442" y="1187056"/>
            <a:ext cx="8590554" cy="1004634"/>
          </a:xfrm>
          <a:prstGeom prst="rect">
            <a:avLst/>
          </a:prstGeom>
          <a:noFill/>
        </p:spPr>
        <p:txBody>
          <a:bodyPr wrap="square" rtlCol="0">
            <a:spAutoFit/>
          </a:bodyPr>
          <a:lstStyle/>
          <a:p>
            <a:pPr algn="ctr"/>
            <a:r>
              <a:rPr lang="en-US" sz="2400" b="1" dirty="0"/>
              <a:t>Kubler-Ross’ Stage Theory of (“Normal”) Grief: </a:t>
            </a:r>
          </a:p>
          <a:p>
            <a:endParaRPr lang="en-US" sz="1764" b="1" dirty="0"/>
          </a:p>
          <a:p>
            <a:pPr algn="ctr"/>
            <a:r>
              <a:rPr lang="en-US" sz="1764" b="1" dirty="0"/>
              <a:t>Disbelief, Anger, Bargaining, Depression, Acceptance (DABDA)</a:t>
            </a:r>
          </a:p>
        </p:txBody>
      </p:sp>
      <p:sp>
        <p:nvSpPr>
          <p:cNvPr id="16" name="Rectangle 15">
            <a:extLst>
              <a:ext uri="{FF2B5EF4-FFF2-40B4-BE49-F238E27FC236}">
                <a16:creationId xmlns:a16="http://schemas.microsoft.com/office/drawing/2014/main" id="{E413505A-8F3A-4879-9EB2-D16F2AA622D4}"/>
              </a:ext>
            </a:extLst>
          </p:cNvPr>
          <p:cNvSpPr/>
          <p:nvPr/>
        </p:nvSpPr>
        <p:spPr>
          <a:xfrm>
            <a:off x="2548165" y="3693364"/>
            <a:ext cx="602857" cy="295915"/>
          </a:xfrm>
          <a:prstGeom prst="rect">
            <a:avLst/>
          </a:prstGeom>
        </p:spPr>
        <p:txBody>
          <a:bodyPr wrap="none">
            <a:spAutoFit/>
          </a:bodyPr>
          <a:lstStyle/>
          <a:p>
            <a:r>
              <a:rPr lang="en-US" sz="1323" b="1" dirty="0"/>
              <a:t>Anger</a:t>
            </a:r>
            <a:endParaRPr lang="en-US" sz="1323" dirty="0"/>
          </a:p>
        </p:txBody>
      </p:sp>
      <p:sp>
        <p:nvSpPr>
          <p:cNvPr id="17" name="Rectangle 16">
            <a:extLst>
              <a:ext uri="{FF2B5EF4-FFF2-40B4-BE49-F238E27FC236}">
                <a16:creationId xmlns:a16="http://schemas.microsoft.com/office/drawing/2014/main" id="{08872FB1-10CC-4D78-9DBD-4773FEB2CAA5}"/>
              </a:ext>
            </a:extLst>
          </p:cNvPr>
          <p:cNvSpPr/>
          <p:nvPr/>
        </p:nvSpPr>
        <p:spPr>
          <a:xfrm>
            <a:off x="3937811" y="3693364"/>
            <a:ext cx="928396" cy="295915"/>
          </a:xfrm>
          <a:prstGeom prst="rect">
            <a:avLst/>
          </a:prstGeom>
        </p:spPr>
        <p:txBody>
          <a:bodyPr wrap="none">
            <a:spAutoFit/>
          </a:bodyPr>
          <a:lstStyle/>
          <a:p>
            <a:r>
              <a:rPr lang="en-US" sz="1323" b="1" dirty="0"/>
              <a:t>Bargaining</a:t>
            </a:r>
            <a:endParaRPr lang="en-US" sz="1323" dirty="0"/>
          </a:p>
        </p:txBody>
      </p:sp>
      <p:sp>
        <p:nvSpPr>
          <p:cNvPr id="19" name="Rectangle 18">
            <a:extLst>
              <a:ext uri="{FF2B5EF4-FFF2-40B4-BE49-F238E27FC236}">
                <a16:creationId xmlns:a16="http://schemas.microsoft.com/office/drawing/2014/main" id="{AD296981-F2B5-4B5D-8D45-9F023500FBAE}"/>
              </a:ext>
            </a:extLst>
          </p:cNvPr>
          <p:cNvSpPr/>
          <p:nvPr/>
        </p:nvSpPr>
        <p:spPr>
          <a:xfrm>
            <a:off x="5357991" y="3693364"/>
            <a:ext cx="971420" cy="295915"/>
          </a:xfrm>
          <a:prstGeom prst="rect">
            <a:avLst/>
          </a:prstGeom>
        </p:spPr>
        <p:txBody>
          <a:bodyPr wrap="none">
            <a:spAutoFit/>
          </a:bodyPr>
          <a:lstStyle/>
          <a:p>
            <a:r>
              <a:rPr lang="en-US" sz="1323" b="1" dirty="0"/>
              <a:t>Depression</a:t>
            </a:r>
            <a:endParaRPr lang="en-US" sz="1323" dirty="0"/>
          </a:p>
        </p:txBody>
      </p:sp>
    </p:spTree>
    <p:extLst>
      <p:ext uri="{BB962C8B-B14F-4D97-AF65-F5344CB8AC3E}">
        <p14:creationId xmlns:p14="http://schemas.microsoft.com/office/powerpoint/2010/main" val="2968079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58970" y="2420838"/>
            <a:ext cx="8302468" cy="1008162"/>
          </a:xfrm>
        </p:spPr>
        <p:txBody>
          <a:bodyPr>
            <a:noAutofit/>
          </a:bodyPr>
          <a:lstStyle/>
          <a:p>
            <a:pPr marL="40325">
              <a:defRPr/>
            </a:pPr>
            <a:r>
              <a:rPr lang="en-US" sz="2352" dirty="0">
                <a:latin typeface="+mn-lt"/>
              </a:rPr>
              <a:t>For</a:t>
            </a:r>
            <a:r>
              <a:rPr lang="en-US" sz="2352" dirty="0">
                <a:solidFill>
                  <a:srgbClr val="FF0000"/>
                </a:solidFill>
                <a:latin typeface="+mn-lt"/>
              </a:rPr>
              <a:t> </a:t>
            </a:r>
            <a:r>
              <a:rPr lang="en-US" sz="2352" b="1" dirty="0">
                <a:solidFill>
                  <a:srgbClr val="FFC000"/>
                </a:solidFill>
                <a:latin typeface="+mn-lt"/>
              </a:rPr>
              <a:t>prototypical bereavement </a:t>
            </a:r>
            <a:r>
              <a:rPr lang="en-US" sz="2352" dirty="0">
                <a:latin typeface="+mn-lt"/>
              </a:rPr>
              <a:t>-- late-life widowhood</a:t>
            </a:r>
            <a:r>
              <a:rPr lang="en-US" sz="2352" dirty="0">
                <a:solidFill>
                  <a:srgbClr val="FF0000"/>
                </a:solidFill>
                <a:latin typeface="+mn-lt"/>
              </a:rPr>
              <a:t> </a:t>
            </a:r>
            <a:r>
              <a:rPr lang="en-US" sz="2352" dirty="0">
                <a:latin typeface="+mn-lt"/>
              </a:rPr>
              <a:t>after natural death</a:t>
            </a:r>
            <a:r>
              <a:rPr lang="en-US" sz="2352" dirty="0">
                <a:solidFill>
                  <a:srgbClr val="FF0000"/>
                </a:solidFill>
                <a:latin typeface="+mn-lt"/>
              </a:rPr>
              <a:t> </a:t>
            </a:r>
            <a:r>
              <a:rPr lang="en-US" sz="2352" dirty="0">
                <a:latin typeface="+mn-lt"/>
              </a:rPr>
              <a:t>…</a:t>
            </a:r>
          </a:p>
        </p:txBody>
      </p:sp>
      <p:sp>
        <p:nvSpPr>
          <p:cNvPr id="28675" name="Rectangle 3"/>
          <p:cNvSpPr>
            <a:spLocks noGrp="1" noChangeArrowheads="1"/>
          </p:cNvSpPr>
          <p:nvPr>
            <p:ph idx="1"/>
          </p:nvPr>
        </p:nvSpPr>
        <p:spPr>
          <a:xfrm>
            <a:off x="1297056" y="3429000"/>
            <a:ext cx="6367327" cy="3274998"/>
          </a:xfrm>
        </p:spPr>
        <p:txBody>
          <a:bodyPr>
            <a:normAutofit/>
          </a:bodyPr>
          <a:lstStyle/>
          <a:p>
            <a:pPr>
              <a:buFont typeface="Wingdings" pitchFamily="2" charset="2"/>
              <a:buChar char="Ø"/>
            </a:pPr>
            <a:r>
              <a:rPr lang="en-US" sz="2058" dirty="0">
                <a:latin typeface="+mj-lt"/>
                <a:cs typeface="Arial" charset="0"/>
              </a:rPr>
              <a:t>Most bereaved people accept death, even initially </a:t>
            </a:r>
          </a:p>
          <a:p>
            <a:pPr>
              <a:buFont typeface="Wingdings" pitchFamily="2" charset="2"/>
              <a:buChar char="Ø"/>
            </a:pPr>
            <a:r>
              <a:rPr lang="en-US" sz="2058" dirty="0">
                <a:latin typeface="+mj-lt"/>
                <a:cs typeface="Arial" charset="0"/>
              </a:rPr>
              <a:t>Acceptance increases with time from loss</a:t>
            </a:r>
          </a:p>
          <a:p>
            <a:pPr>
              <a:buFont typeface="Wingdings" pitchFamily="2" charset="2"/>
              <a:buChar char="Ø"/>
            </a:pPr>
            <a:r>
              <a:rPr lang="en-US" sz="2058" dirty="0">
                <a:latin typeface="+mj-lt"/>
                <a:cs typeface="Arial" charset="0"/>
              </a:rPr>
              <a:t>On scale where:</a:t>
            </a:r>
          </a:p>
          <a:p>
            <a:pPr>
              <a:buFont typeface="Wingdings 2" pitchFamily="18" charset="2"/>
              <a:buNone/>
            </a:pPr>
            <a:r>
              <a:rPr lang="en-US" sz="1764" dirty="0">
                <a:latin typeface="+mj-lt"/>
                <a:cs typeface="Arial" charset="0"/>
              </a:rPr>
              <a:t>	</a:t>
            </a:r>
            <a:r>
              <a:rPr lang="en-US" altLang="zh-CN" sz="1764" dirty="0">
                <a:latin typeface="+mj-lt"/>
                <a:ea typeface="宋体" charset="-122"/>
                <a:cs typeface="Arial" charset="0"/>
              </a:rPr>
              <a:t>1= &lt; 1/</a:t>
            </a:r>
            <a:r>
              <a:rPr lang="en-US" altLang="zh-CN" sz="1764" dirty="0" err="1">
                <a:latin typeface="+mj-lt"/>
                <a:ea typeface="宋体" charset="-122"/>
                <a:cs typeface="Arial" charset="0"/>
              </a:rPr>
              <a:t>mo</a:t>
            </a:r>
            <a:r>
              <a:rPr lang="en-US" altLang="zh-CN" sz="1764" dirty="0">
                <a:latin typeface="+mj-lt"/>
                <a:ea typeface="宋体" charset="-122"/>
                <a:cs typeface="Arial" charset="0"/>
              </a:rPr>
              <a:t>; 2= monthly; 3= weekly; </a:t>
            </a:r>
            <a:r>
              <a:rPr lang="en-US" altLang="zh-CN" sz="1764" i="1" dirty="0">
                <a:latin typeface="+mj-lt"/>
                <a:ea typeface="宋体" charset="-122"/>
                <a:cs typeface="Arial" charset="0"/>
              </a:rPr>
              <a:t>4=daily; 5= &gt; 1X/day</a:t>
            </a:r>
          </a:p>
          <a:p>
            <a:endParaRPr lang="en-US" sz="2646" dirty="0">
              <a:solidFill>
                <a:schemeClr val="accent1">
                  <a:lumMod val="75000"/>
                </a:schemeClr>
              </a:solidFill>
            </a:endParaRPr>
          </a:p>
          <a:p>
            <a:pPr>
              <a:buClr>
                <a:srgbClr val="FF0000"/>
              </a:buClr>
              <a:buFont typeface="Wingdings" pitchFamily="2" charset="2"/>
              <a:buNone/>
            </a:pPr>
            <a:endParaRPr lang="en-US" sz="2646" i="1" dirty="0"/>
          </a:p>
        </p:txBody>
      </p:sp>
      <p:sp>
        <p:nvSpPr>
          <p:cNvPr id="2" name="TextBox 1">
            <a:extLst>
              <a:ext uri="{FF2B5EF4-FFF2-40B4-BE49-F238E27FC236}">
                <a16:creationId xmlns:a16="http://schemas.microsoft.com/office/drawing/2014/main" id="{DA186E84-7E56-4341-80F3-35FDEBEE0BB8}"/>
              </a:ext>
            </a:extLst>
          </p:cNvPr>
          <p:cNvSpPr txBox="1"/>
          <p:nvPr/>
        </p:nvSpPr>
        <p:spPr>
          <a:xfrm>
            <a:off x="289719" y="1168411"/>
            <a:ext cx="8596317" cy="748346"/>
          </a:xfrm>
          <a:prstGeom prst="rect">
            <a:avLst/>
          </a:prstGeom>
          <a:noFill/>
        </p:spPr>
        <p:txBody>
          <a:bodyPr wrap="square" rtlCol="0">
            <a:spAutoFit/>
          </a:bodyPr>
          <a:lstStyle/>
          <a:p>
            <a:r>
              <a:rPr lang="en-US" sz="2646" b="1" dirty="0">
                <a:solidFill>
                  <a:srgbClr val="FFC000"/>
                </a:solidFill>
              </a:rPr>
              <a:t>Y</a:t>
            </a:r>
            <a:r>
              <a:rPr lang="en-US" sz="2940" b="1" dirty="0">
                <a:solidFill>
                  <a:srgbClr val="FFC000"/>
                </a:solidFill>
              </a:rPr>
              <a:t>ale Bereavement Study Tested Stage Theory of Grief  </a:t>
            </a:r>
            <a:r>
              <a:rPr lang="en-US" sz="1323" dirty="0"/>
              <a:t>(Maciejewski et al. JAMA 2007)</a:t>
            </a:r>
          </a:p>
        </p:txBody>
      </p:sp>
    </p:spTree>
    <p:extLst>
      <p:ext uri="{BB962C8B-B14F-4D97-AF65-F5344CB8AC3E}">
        <p14:creationId xmlns:p14="http://schemas.microsoft.com/office/powerpoint/2010/main" val="3014800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20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675">
                                            <p:txEl>
                                              <p:pRg st="0" end="0"/>
                                            </p:txEl>
                                          </p:spTgt>
                                        </p:tgtEl>
                                        <p:attrNameLst>
                                          <p:attrName>style.visibility</p:attrName>
                                        </p:attrNameLst>
                                      </p:cBhvr>
                                      <p:to>
                                        <p:strVal val="visible"/>
                                      </p:to>
                                    </p:set>
                                    <p:animEffect transition="in" filter="fade">
                                      <p:cBhvr>
                                        <p:cTn id="12" dur="2000"/>
                                        <p:tgtEl>
                                          <p:spTgt spid="2867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675">
                                            <p:txEl>
                                              <p:pRg st="1" end="1"/>
                                            </p:txEl>
                                          </p:spTgt>
                                        </p:tgtEl>
                                        <p:attrNameLst>
                                          <p:attrName>style.visibility</p:attrName>
                                        </p:attrNameLst>
                                      </p:cBhvr>
                                      <p:to>
                                        <p:strVal val="visible"/>
                                      </p:to>
                                    </p:set>
                                    <p:animEffect transition="in" filter="fade">
                                      <p:cBhvr>
                                        <p:cTn id="17" dur="2000"/>
                                        <p:tgtEl>
                                          <p:spTgt spid="2867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675">
                                            <p:txEl>
                                              <p:pRg st="2" end="2"/>
                                            </p:txEl>
                                          </p:spTgt>
                                        </p:tgtEl>
                                        <p:attrNameLst>
                                          <p:attrName>style.visibility</p:attrName>
                                        </p:attrNameLst>
                                      </p:cBhvr>
                                      <p:to>
                                        <p:strVal val="visible"/>
                                      </p:to>
                                    </p:set>
                                    <p:animEffect transition="in" filter="fade">
                                      <p:cBhvr>
                                        <p:cTn id="22" dur="2000"/>
                                        <p:tgtEl>
                                          <p:spTgt spid="2867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675">
                                            <p:txEl>
                                              <p:pRg st="3" end="3"/>
                                            </p:txEl>
                                          </p:spTgt>
                                        </p:tgtEl>
                                        <p:attrNameLst>
                                          <p:attrName>style.visibility</p:attrName>
                                        </p:attrNameLst>
                                      </p:cBhvr>
                                      <p:to>
                                        <p:strVal val="visible"/>
                                      </p:to>
                                    </p:set>
                                    <p:animEffect transition="in" filter="fade">
                                      <p:cBhvr>
                                        <p:cTn id="27" dur="2000"/>
                                        <p:tgtEl>
                                          <p:spTgt spid="286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2867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1204119" y="533400"/>
            <a:ext cx="6842691" cy="4473261"/>
          </a:xfrm>
          <a:prstGeom prst="rect">
            <a:avLst/>
          </a:prstGeom>
          <a:noFill/>
          <a:ln w="12700" cap="sq">
            <a:noFill/>
            <a:miter lim="800000"/>
            <a:headEnd type="none" w="sm" len="sm"/>
            <a:tailEnd type="none" w="sm" len="sm"/>
          </a:ln>
        </p:spPr>
      </p:pic>
      <p:sp>
        <p:nvSpPr>
          <p:cNvPr id="3" name="TextBox 2"/>
          <p:cNvSpPr txBox="1"/>
          <p:nvPr/>
        </p:nvSpPr>
        <p:spPr>
          <a:xfrm>
            <a:off x="1813719" y="5410200"/>
            <a:ext cx="6629400" cy="400110"/>
          </a:xfrm>
          <a:prstGeom prst="rect">
            <a:avLst/>
          </a:prstGeom>
          <a:noFill/>
        </p:spPr>
        <p:txBody>
          <a:bodyPr wrap="square" rtlCol="0">
            <a:spAutoFit/>
          </a:bodyPr>
          <a:lstStyle/>
          <a:p>
            <a:r>
              <a:rPr lang="en-US" sz="2000" dirty="0"/>
              <a:t>Maciejewski, Zhang, Block, Prigerson </a:t>
            </a:r>
            <a:r>
              <a:rPr lang="en-US" sz="2000" i="1" dirty="0"/>
              <a:t>JAMA</a:t>
            </a:r>
            <a:r>
              <a:rPr lang="en-US" sz="2000" dirty="0"/>
              <a:t> 2007</a:t>
            </a:r>
          </a:p>
        </p:txBody>
      </p:sp>
    </p:spTree>
    <p:extLst>
      <p:ext uri="{BB962C8B-B14F-4D97-AF65-F5344CB8AC3E}">
        <p14:creationId xmlns:p14="http://schemas.microsoft.com/office/powerpoint/2010/main" val="597156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p:cNvPicPr>
            <a:picLocks noChangeAspect="1" noChangeArrowheads="1"/>
          </p:cNvPicPr>
          <p:nvPr/>
        </p:nvPicPr>
        <p:blipFill>
          <a:blip r:embed="rId3" cstate="print"/>
          <a:srcRect/>
          <a:stretch>
            <a:fillRect/>
          </a:stretch>
        </p:blipFill>
        <p:spPr bwMode="auto">
          <a:xfrm>
            <a:off x="1980564" y="685800"/>
            <a:ext cx="5214622" cy="3602905"/>
          </a:xfrm>
          <a:prstGeom prst="rect">
            <a:avLst/>
          </a:prstGeom>
          <a:noFill/>
          <a:ln w="12700" cap="sq">
            <a:noFill/>
            <a:miter lim="800000"/>
            <a:headEnd type="none" w="sm" len="sm"/>
            <a:tailEnd type="none" w="sm" len="sm"/>
          </a:ln>
        </p:spPr>
      </p:pic>
      <p:sp>
        <p:nvSpPr>
          <p:cNvPr id="4" name="TextBox 3">
            <a:extLst>
              <a:ext uri="{FF2B5EF4-FFF2-40B4-BE49-F238E27FC236}">
                <a16:creationId xmlns:a16="http://schemas.microsoft.com/office/drawing/2014/main" id="{FAFE8344-F270-8B88-F752-03185CA0665E}"/>
              </a:ext>
            </a:extLst>
          </p:cNvPr>
          <p:cNvSpPr txBox="1"/>
          <p:nvPr/>
        </p:nvSpPr>
        <p:spPr>
          <a:xfrm>
            <a:off x="2194719" y="4800600"/>
            <a:ext cx="5395912" cy="369332"/>
          </a:xfrm>
          <a:prstGeom prst="rect">
            <a:avLst/>
          </a:prstGeom>
          <a:noFill/>
        </p:spPr>
        <p:txBody>
          <a:bodyPr wrap="square">
            <a:spAutoFit/>
          </a:bodyPr>
          <a:lstStyle/>
          <a:p>
            <a:r>
              <a:rPr lang="en-US" sz="1800" dirty="0"/>
              <a:t>Maciejewski, Zhang, Block, Prigerson </a:t>
            </a:r>
            <a:r>
              <a:rPr lang="en-US" sz="1800" i="1" dirty="0"/>
              <a:t>JAMA</a:t>
            </a:r>
            <a:r>
              <a:rPr lang="en-US" sz="1800" dirty="0"/>
              <a:t> 2007</a:t>
            </a:r>
          </a:p>
        </p:txBody>
      </p:sp>
    </p:spTree>
    <p:extLst>
      <p:ext uri="{BB962C8B-B14F-4D97-AF65-F5344CB8AC3E}">
        <p14:creationId xmlns:p14="http://schemas.microsoft.com/office/powerpoint/2010/main" val="20475118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03310" y="1752600"/>
            <a:ext cx="7063355" cy="173889"/>
          </a:xfrm>
          <a:noFill/>
        </p:spPr>
        <p:txBody>
          <a:bodyPr>
            <a:noAutofit/>
          </a:bodyPr>
          <a:lstStyle/>
          <a:p>
            <a:pPr algn="l"/>
            <a:r>
              <a:rPr lang="en-US" sz="2800" b="1" dirty="0">
                <a:solidFill>
                  <a:srgbClr val="FFC000"/>
                </a:solidFill>
              </a:rPr>
              <a:t>But that’s normal/typical grief resolution.  </a:t>
            </a:r>
            <a:br>
              <a:rPr lang="en-US" sz="2800" b="1" dirty="0">
                <a:solidFill>
                  <a:srgbClr val="FFC000"/>
                </a:solidFill>
              </a:rPr>
            </a:br>
            <a:br>
              <a:rPr lang="en-US" sz="2800" b="1" dirty="0">
                <a:solidFill>
                  <a:srgbClr val="FFC000"/>
                </a:solidFill>
              </a:rPr>
            </a:br>
            <a:r>
              <a:rPr lang="en-US" sz="2800" b="1" dirty="0">
                <a:solidFill>
                  <a:srgbClr val="FFC000"/>
                </a:solidFill>
              </a:rPr>
              <a:t>A subset of extreme cases of bereaved </a:t>
            </a:r>
            <a:br>
              <a:rPr lang="en-US" sz="2800" b="1" dirty="0">
                <a:solidFill>
                  <a:srgbClr val="FFC000"/>
                </a:solidFill>
              </a:rPr>
            </a:br>
            <a:r>
              <a:rPr lang="en-US" sz="2800" b="1" dirty="0">
                <a:solidFill>
                  <a:srgbClr val="FFC000"/>
                </a:solidFill>
              </a:rPr>
              <a:t>individuals become stuck…</a:t>
            </a:r>
          </a:p>
        </p:txBody>
      </p:sp>
      <p:graphicFrame>
        <p:nvGraphicFramePr>
          <p:cNvPr id="5" name="Picture Placeholder 4"/>
          <p:cNvGraphicFramePr>
            <a:graphicFrameLocks noGrp="1" noChangeAspect="1"/>
          </p:cNvGraphicFramePr>
          <p:nvPr>
            <p:ph type="pic" idx="1"/>
            <p:extLst>
              <p:ext uri="{D42A27DB-BD31-4B8C-83A1-F6EECF244321}">
                <p14:modId xmlns:p14="http://schemas.microsoft.com/office/powerpoint/2010/main" val="2607630765"/>
              </p:ext>
            </p:extLst>
          </p:nvPr>
        </p:nvGraphicFramePr>
        <p:xfrm>
          <a:off x="1737517" y="2209800"/>
          <a:ext cx="6794939" cy="4731169"/>
        </p:xfrm>
        <a:graphic>
          <a:graphicData uri="http://schemas.openxmlformats.org/presentationml/2006/ole">
            <mc:AlternateContent xmlns:mc="http://schemas.openxmlformats.org/markup-compatibility/2006">
              <mc:Choice xmlns:v="urn:schemas-microsoft-com:vml" Requires="v">
                <p:oleObj name="Document" r:id="rId3" imgW="6189089" imgH="5016806" progId="Word.Document.8">
                  <p:embed/>
                </p:oleObj>
              </mc:Choice>
              <mc:Fallback>
                <p:oleObj name="Document" r:id="rId3" imgW="6189089" imgH="5016806" progId="Word.Document.8">
                  <p:embed/>
                  <p:pic>
                    <p:nvPicPr>
                      <p:cNvPr id="5" name="Picture Placeholder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7517" y="2209800"/>
                        <a:ext cx="6794939" cy="4731169"/>
                      </a:xfrm>
                      <a:prstGeom prst="rect">
                        <a:avLst/>
                      </a:prstGeom>
                      <a:noFill/>
                    </p:spPr>
                  </p:pic>
                </p:oleObj>
              </mc:Fallback>
            </mc:AlternateContent>
          </a:graphicData>
        </a:graphic>
      </p:graphicFrame>
    </p:spTree>
    <p:extLst>
      <p:ext uri="{BB962C8B-B14F-4D97-AF65-F5344CB8AC3E}">
        <p14:creationId xmlns:p14="http://schemas.microsoft.com/office/powerpoint/2010/main" val="2449574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952596-362F-717A-4307-5E172ED495C4}"/>
              </a:ext>
            </a:extLst>
          </p:cNvPr>
          <p:cNvSpPr>
            <a:spLocks noGrp="1"/>
          </p:cNvSpPr>
          <p:nvPr>
            <p:ph type="sldNum" sz="quarter" idx="12"/>
          </p:nvPr>
        </p:nvSpPr>
        <p:spPr/>
        <p:txBody>
          <a:bodyPr/>
          <a:lstStyle/>
          <a:p>
            <a:pPr>
              <a:defRPr/>
            </a:pPr>
            <a:fld id="{77E80802-ABCE-47AE-B170-A7E01CFB02B5}" type="slidenum">
              <a:rPr lang="en-US" smtClean="0">
                <a:solidFill>
                  <a:prstClr val="black">
                    <a:tint val="95000"/>
                  </a:prstClr>
                </a:solidFill>
              </a:rPr>
              <a:pPr>
                <a:defRPr/>
              </a:pPr>
              <a:t>26</a:t>
            </a:fld>
            <a:endParaRPr lang="en-US">
              <a:solidFill>
                <a:prstClr val="black">
                  <a:tint val="95000"/>
                </a:prstClr>
              </a:solidFill>
            </a:endParaRPr>
          </a:p>
        </p:txBody>
      </p:sp>
      <p:sp>
        <p:nvSpPr>
          <p:cNvPr id="3" name="Rectangle 2">
            <a:extLst>
              <a:ext uri="{FF2B5EF4-FFF2-40B4-BE49-F238E27FC236}">
                <a16:creationId xmlns:a16="http://schemas.microsoft.com/office/drawing/2014/main" id="{63A35270-94CE-A1E5-4D05-B6CBA194FEAD}"/>
              </a:ext>
            </a:extLst>
          </p:cNvPr>
          <p:cNvSpPr>
            <a:spLocks noChangeArrowheads="1"/>
          </p:cNvSpPr>
          <p:nvPr/>
        </p:nvSpPr>
        <p:spPr bwMode="auto">
          <a:xfrm>
            <a:off x="1014503" y="533398"/>
            <a:ext cx="341229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a:extLst>
              <a:ext uri="{FF2B5EF4-FFF2-40B4-BE49-F238E27FC236}">
                <a16:creationId xmlns:a16="http://schemas.microsoft.com/office/drawing/2014/main" id="{BE72150B-BFF9-B96E-3145-A301C5AAFAB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719" y="1074115"/>
            <a:ext cx="3938454" cy="315468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69108714-32F3-4ABC-5805-E4C5C143D367}"/>
              </a:ext>
            </a:extLst>
          </p:cNvPr>
          <p:cNvSpPr>
            <a:spLocks noChangeArrowheads="1"/>
          </p:cNvSpPr>
          <p:nvPr/>
        </p:nvSpPr>
        <p:spPr bwMode="auto">
          <a:xfrm>
            <a:off x="3871119" y="550895"/>
            <a:ext cx="430395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7" name="Picture 3">
            <a:extLst>
              <a:ext uri="{FF2B5EF4-FFF2-40B4-BE49-F238E27FC236}">
                <a16:creationId xmlns:a16="http://schemas.microsoft.com/office/drawing/2014/main" id="{9C3DFD08-0305-932E-07D4-F854CDBD54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0298" y="1103154"/>
            <a:ext cx="4229142" cy="30966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0EFB1C4-CF11-DF4A-87BA-24237783B2ED}"/>
              </a:ext>
            </a:extLst>
          </p:cNvPr>
          <p:cNvSpPr txBox="1"/>
          <p:nvPr/>
        </p:nvSpPr>
        <p:spPr>
          <a:xfrm>
            <a:off x="2720651" y="166247"/>
            <a:ext cx="5137149" cy="523220"/>
          </a:xfrm>
          <a:prstGeom prst="rect">
            <a:avLst/>
          </a:prstGeom>
          <a:noFill/>
        </p:spPr>
        <p:txBody>
          <a:bodyPr wrap="square">
            <a:spAutoFit/>
          </a:bodyPr>
          <a:lstStyle/>
          <a:p>
            <a:r>
              <a:rPr lang="en-US" sz="2800" b="1" dirty="0">
                <a:solidFill>
                  <a:srgbClr val="FFC000"/>
                </a:solidFill>
              </a:rPr>
              <a:t>Taiwanese Study found…</a:t>
            </a:r>
            <a:endParaRPr lang="en-US" sz="2800" dirty="0"/>
          </a:p>
        </p:txBody>
      </p:sp>
      <p:pic>
        <p:nvPicPr>
          <p:cNvPr id="8" name="Picture 7">
            <a:extLst>
              <a:ext uri="{FF2B5EF4-FFF2-40B4-BE49-F238E27FC236}">
                <a16:creationId xmlns:a16="http://schemas.microsoft.com/office/drawing/2014/main" id="{F751442B-367B-7D1D-949F-6F197328D0B6}"/>
              </a:ext>
            </a:extLst>
          </p:cNvPr>
          <p:cNvPicPr>
            <a:picLocks noChangeAspect="1"/>
          </p:cNvPicPr>
          <p:nvPr/>
        </p:nvPicPr>
        <p:blipFill rotWithShape="1">
          <a:blip r:embed="rId4"/>
          <a:srcRect l="8335" t="19931" r="11736" b="25377"/>
          <a:stretch/>
        </p:blipFill>
        <p:spPr>
          <a:xfrm>
            <a:off x="296805" y="4607903"/>
            <a:ext cx="4229142" cy="1808636"/>
          </a:xfrm>
          <a:prstGeom prst="rect">
            <a:avLst/>
          </a:prstGeom>
        </p:spPr>
      </p:pic>
      <p:sp>
        <p:nvSpPr>
          <p:cNvPr id="10" name="TextBox 9">
            <a:extLst>
              <a:ext uri="{FF2B5EF4-FFF2-40B4-BE49-F238E27FC236}">
                <a16:creationId xmlns:a16="http://schemas.microsoft.com/office/drawing/2014/main" id="{C6DB6A1C-1508-5E0F-9920-116D2A08F9B1}"/>
              </a:ext>
            </a:extLst>
          </p:cNvPr>
          <p:cNvSpPr txBox="1"/>
          <p:nvPr/>
        </p:nvSpPr>
        <p:spPr>
          <a:xfrm>
            <a:off x="5166519" y="4800600"/>
            <a:ext cx="4039834" cy="1200329"/>
          </a:xfrm>
          <a:prstGeom prst="rect">
            <a:avLst/>
          </a:prstGeom>
          <a:noFill/>
        </p:spPr>
        <p:txBody>
          <a:bodyPr wrap="square">
            <a:spAutoFit/>
          </a:bodyPr>
          <a:lstStyle/>
          <a:p>
            <a:pPr algn="l"/>
            <a:r>
              <a:rPr lang="en-US" sz="1800" b="0" i="0" u="none" strike="noStrike" baseline="0" dirty="0">
                <a:solidFill>
                  <a:srgbClr val="FFC000"/>
                </a:solidFill>
                <a:latin typeface="AdvTT6071803a.B"/>
              </a:rPr>
              <a:t>Methods: </a:t>
            </a:r>
            <a:r>
              <a:rPr lang="en-US" sz="1800" b="0" i="0" u="none" strike="noStrike" baseline="0" dirty="0">
                <a:solidFill>
                  <a:srgbClr val="FFC000"/>
                </a:solidFill>
                <a:latin typeface="AdvTTa9c1b374"/>
              </a:rPr>
              <a:t>PGD symptoms were measured for 849 cancer patients’ caregivers over their first 2 years of bereavement</a:t>
            </a:r>
            <a:endParaRPr lang="en-US" dirty="0">
              <a:solidFill>
                <a:srgbClr val="FFC000"/>
              </a:solidFill>
            </a:endParaRPr>
          </a:p>
        </p:txBody>
      </p:sp>
    </p:spTree>
    <p:extLst>
      <p:ext uri="{BB962C8B-B14F-4D97-AF65-F5344CB8AC3E}">
        <p14:creationId xmlns:p14="http://schemas.microsoft.com/office/powerpoint/2010/main" val="341978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84B843-7551-6A71-6B6A-4A9D8CAB3D87}"/>
              </a:ext>
            </a:extLst>
          </p:cNvPr>
          <p:cNvSpPr>
            <a:spLocks noGrp="1"/>
          </p:cNvSpPr>
          <p:nvPr>
            <p:ph type="sldNum" sz="quarter" idx="12"/>
          </p:nvPr>
        </p:nvSpPr>
        <p:spPr/>
        <p:txBody>
          <a:bodyPr/>
          <a:lstStyle/>
          <a:p>
            <a:pPr>
              <a:defRPr/>
            </a:pPr>
            <a:fld id="{77E80802-ABCE-47AE-B170-A7E01CFB02B5}" type="slidenum">
              <a:rPr lang="en-US" smtClean="0">
                <a:solidFill>
                  <a:prstClr val="black">
                    <a:tint val="95000"/>
                  </a:prstClr>
                </a:solidFill>
              </a:rPr>
              <a:pPr>
                <a:defRPr/>
              </a:pPr>
              <a:t>27</a:t>
            </a:fld>
            <a:endParaRPr lang="en-US">
              <a:solidFill>
                <a:prstClr val="black">
                  <a:tint val="95000"/>
                </a:prstClr>
              </a:solidFill>
            </a:endParaRPr>
          </a:p>
        </p:txBody>
      </p:sp>
      <p:sp>
        <p:nvSpPr>
          <p:cNvPr id="4" name="TextBox 3">
            <a:extLst>
              <a:ext uri="{FF2B5EF4-FFF2-40B4-BE49-F238E27FC236}">
                <a16:creationId xmlns:a16="http://schemas.microsoft.com/office/drawing/2014/main" id="{4D069CC1-A980-9D88-9C07-B7B660EA4CC7}"/>
              </a:ext>
            </a:extLst>
          </p:cNvPr>
          <p:cNvSpPr txBox="1"/>
          <p:nvPr/>
        </p:nvSpPr>
        <p:spPr>
          <a:xfrm>
            <a:off x="265099" y="3200400"/>
            <a:ext cx="8686800" cy="584775"/>
          </a:xfrm>
          <a:prstGeom prst="rect">
            <a:avLst/>
          </a:prstGeom>
          <a:noFill/>
        </p:spPr>
        <p:txBody>
          <a:bodyPr wrap="square">
            <a:spAutoFit/>
          </a:bodyPr>
          <a:lstStyle/>
          <a:p>
            <a:pPr marL="0" indent="0">
              <a:buClr>
                <a:schemeClr val="accent2">
                  <a:lumMod val="50000"/>
                </a:schemeClr>
              </a:buClr>
              <a:buNone/>
            </a:pPr>
            <a:r>
              <a:rPr lang="en-US" sz="3200" b="1" dirty="0">
                <a:latin typeface="+mj-lt"/>
              </a:rPr>
              <a:t>II.   </a:t>
            </a:r>
            <a:r>
              <a:rPr lang="en-US" sz="3200" b="1" dirty="0">
                <a:solidFill>
                  <a:srgbClr val="FFC000"/>
                </a:solidFill>
                <a:latin typeface="+mj-lt"/>
              </a:rPr>
              <a:t>A micro-sociological theory of adjustment to loss</a:t>
            </a:r>
          </a:p>
        </p:txBody>
      </p:sp>
    </p:spTree>
    <p:extLst>
      <p:ext uri="{BB962C8B-B14F-4D97-AF65-F5344CB8AC3E}">
        <p14:creationId xmlns:p14="http://schemas.microsoft.com/office/powerpoint/2010/main" val="1256104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D83613-1F52-C894-1BDB-C8ADD63A0EF2}"/>
              </a:ext>
            </a:extLst>
          </p:cNvPr>
          <p:cNvSpPr>
            <a:spLocks noGrp="1"/>
          </p:cNvSpPr>
          <p:nvPr>
            <p:ph type="sldNum" sz="quarter" idx="12"/>
          </p:nvPr>
        </p:nvSpPr>
        <p:spPr/>
        <p:txBody>
          <a:bodyPr/>
          <a:lstStyle/>
          <a:p>
            <a:pPr>
              <a:defRPr/>
            </a:pPr>
            <a:fld id="{77E80802-ABCE-47AE-B170-A7E01CFB02B5}" type="slidenum">
              <a:rPr lang="en-US" smtClean="0">
                <a:solidFill>
                  <a:prstClr val="black">
                    <a:tint val="95000"/>
                  </a:prstClr>
                </a:solidFill>
              </a:rPr>
              <a:pPr>
                <a:defRPr/>
              </a:pPr>
              <a:t>28</a:t>
            </a:fld>
            <a:endParaRPr lang="en-US">
              <a:solidFill>
                <a:prstClr val="black">
                  <a:tint val="95000"/>
                </a:prstClr>
              </a:solidFill>
            </a:endParaRPr>
          </a:p>
        </p:txBody>
      </p:sp>
      <p:sp>
        <p:nvSpPr>
          <p:cNvPr id="4" name="TextBox 3">
            <a:extLst>
              <a:ext uri="{FF2B5EF4-FFF2-40B4-BE49-F238E27FC236}">
                <a16:creationId xmlns:a16="http://schemas.microsoft.com/office/drawing/2014/main" id="{33A77A08-CB3E-F1EB-7876-88F07BDF8C60}"/>
              </a:ext>
            </a:extLst>
          </p:cNvPr>
          <p:cNvSpPr txBox="1"/>
          <p:nvPr/>
        </p:nvSpPr>
        <p:spPr>
          <a:xfrm>
            <a:off x="376709" y="457200"/>
            <a:ext cx="8208020" cy="5755422"/>
          </a:xfrm>
          <a:prstGeom prst="rect">
            <a:avLst/>
          </a:prstGeom>
          <a:noFill/>
        </p:spPr>
        <p:txBody>
          <a:bodyPr wrap="square">
            <a:spAutoFit/>
          </a:bodyPr>
          <a:lstStyle/>
          <a:p>
            <a:pPr algn="ctr"/>
            <a:r>
              <a:rPr lang="en-US" sz="4000" b="0" i="0" dirty="0">
                <a:solidFill>
                  <a:srgbClr val="FFC000"/>
                </a:solidFill>
                <a:effectLst/>
                <a:latin typeface="Gotham A"/>
              </a:rPr>
              <a:t>Aristotle famously wrote: </a:t>
            </a:r>
          </a:p>
          <a:p>
            <a:pPr algn="ctr"/>
            <a:endParaRPr lang="en-US" sz="3200" dirty="0">
              <a:solidFill>
                <a:srgbClr val="FFC000"/>
              </a:solidFill>
              <a:latin typeface="Gotham A"/>
            </a:endParaRPr>
          </a:p>
          <a:p>
            <a:pPr algn="ctr"/>
            <a:r>
              <a:rPr lang="en-US" sz="3200" b="0" i="0" dirty="0">
                <a:effectLst/>
                <a:latin typeface="Gotham A"/>
              </a:rPr>
              <a:t>“</a:t>
            </a:r>
            <a:r>
              <a:rPr lang="en-US" sz="4000" b="0" i="0" dirty="0">
                <a:effectLst/>
                <a:latin typeface="Gotham A"/>
              </a:rPr>
              <a:t>nature abhors a vacuum</a:t>
            </a:r>
            <a:r>
              <a:rPr lang="en-US" sz="3200" b="0" i="0" dirty="0">
                <a:effectLst/>
                <a:latin typeface="Gotham A"/>
              </a:rPr>
              <a:t>”</a:t>
            </a:r>
          </a:p>
          <a:p>
            <a:pPr algn="l"/>
            <a:endParaRPr lang="en-US" sz="3200" dirty="0">
              <a:solidFill>
                <a:srgbClr val="FFC000"/>
              </a:solidFill>
              <a:latin typeface="Gotham A"/>
            </a:endParaRPr>
          </a:p>
          <a:p>
            <a:pPr algn="l"/>
            <a:r>
              <a:rPr lang="en-US" sz="3200" b="0" i="0" dirty="0">
                <a:solidFill>
                  <a:srgbClr val="FFC000"/>
                </a:solidFill>
                <a:effectLst/>
                <a:latin typeface="Gotham A"/>
              </a:rPr>
              <a:t>The phrase expresses the idea that unfilled spaces go against the laws of nature and physics and that every space needs to be filled with something.</a:t>
            </a:r>
          </a:p>
          <a:p>
            <a:pPr algn="l"/>
            <a:endParaRPr lang="en-US" sz="3200" dirty="0">
              <a:solidFill>
                <a:srgbClr val="FFC000"/>
              </a:solidFill>
              <a:latin typeface="Gotham A"/>
            </a:endParaRPr>
          </a:p>
          <a:p>
            <a:pPr algn="l"/>
            <a:r>
              <a:rPr lang="en-US" sz="3200" b="0" i="0" dirty="0">
                <a:solidFill>
                  <a:srgbClr val="FFC000"/>
                </a:solidFill>
                <a:effectLst/>
                <a:latin typeface="Gotham A"/>
              </a:rPr>
              <a:t>Does the same hold true for the “social space” created by an interpersonal loss?</a:t>
            </a:r>
          </a:p>
        </p:txBody>
      </p:sp>
    </p:spTree>
    <p:extLst>
      <p:ext uri="{BB962C8B-B14F-4D97-AF65-F5344CB8AC3E}">
        <p14:creationId xmlns:p14="http://schemas.microsoft.com/office/powerpoint/2010/main" val="3089811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AED8AFA1-AC72-4424-8AD7-272A6AE07023}"/>
              </a:ext>
            </a:extLst>
          </p:cNvPr>
          <p:cNvSpPr/>
          <p:nvPr/>
        </p:nvSpPr>
        <p:spPr>
          <a:xfrm>
            <a:off x="5501321" y="1616677"/>
            <a:ext cx="3291865" cy="3433709"/>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3"/>
          </a:p>
        </p:txBody>
      </p:sp>
      <p:sp>
        <p:nvSpPr>
          <p:cNvPr id="6" name="TextBox 5">
            <a:extLst>
              <a:ext uri="{FF2B5EF4-FFF2-40B4-BE49-F238E27FC236}">
                <a16:creationId xmlns:a16="http://schemas.microsoft.com/office/drawing/2014/main" id="{5A29C7C4-9F0E-4713-AB1F-CB5D284668B6}"/>
              </a:ext>
            </a:extLst>
          </p:cNvPr>
          <p:cNvSpPr txBox="1"/>
          <p:nvPr/>
        </p:nvSpPr>
        <p:spPr>
          <a:xfrm>
            <a:off x="627917" y="105512"/>
            <a:ext cx="8369240" cy="1941237"/>
          </a:xfrm>
          <a:prstGeom prst="rect">
            <a:avLst/>
          </a:prstGeom>
          <a:noFill/>
        </p:spPr>
        <p:txBody>
          <a:bodyPr wrap="square" rtlCol="0">
            <a:spAutoFit/>
          </a:bodyPr>
          <a:lstStyle/>
          <a:p>
            <a:r>
              <a:rPr lang="en-US" b="1" dirty="0"/>
              <a:t>Figure 1.  </a:t>
            </a:r>
            <a:r>
              <a:rPr lang="en-US" b="1" dirty="0">
                <a:solidFill>
                  <a:srgbClr val="FFC000"/>
                </a:solidFill>
              </a:rPr>
              <a:t>A Conceptual Model Relating the Satisfaction of Psychosocial Needs to </a:t>
            </a:r>
          </a:p>
          <a:p>
            <a:r>
              <a:rPr lang="en-US" b="1" dirty="0">
                <a:solidFill>
                  <a:srgbClr val="FFC000"/>
                </a:solidFill>
              </a:rPr>
              <a:t>		Bereavement Adjustment</a:t>
            </a:r>
          </a:p>
          <a:p>
            <a:endParaRPr lang="en-US" b="1" dirty="0"/>
          </a:p>
          <a:p>
            <a:endParaRPr lang="en-US" sz="1323" b="1" dirty="0"/>
          </a:p>
          <a:p>
            <a:endParaRPr lang="en-US" sz="1323" b="1" dirty="0"/>
          </a:p>
          <a:p>
            <a:endParaRPr lang="en-US" sz="1323" b="1" dirty="0"/>
          </a:p>
          <a:p>
            <a:endParaRPr lang="en-US" sz="1323" b="1" dirty="0"/>
          </a:p>
          <a:p>
            <a:endParaRPr lang="en-US" sz="1323" b="1" dirty="0"/>
          </a:p>
        </p:txBody>
      </p:sp>
      <p:sp>
        <p:nvSpPr>
          <p:cNvPr id="11" name="TextBox 10">
            <a:extLst>
              <a:ext uri="{FF2B5EF4-FFF2-40B4-BE49-F238E27FC236}">
                <a16:creationId xmlns:a16="http://schemas.microsoft.com/office/drawing/2014/main" id="{90C2C32A-1BD7-4501-8BA9-244A85852834}"/>
              </a:ext>
            </a:extLst>
          </p:cNvPr>
          <p:cNvSpPr txBox="1"/>
          <p:nvPr/>
        </p:nvSpPr>
        <p:spPr>
          <a:xfrm>
            <a:off x="122244" y="773778"/>
            <a:ext cx="8666391" cy="499496"/>
          </a:xfrm>
          <a:prstGeom prst="rect">
            <a:avLst/>
          </a:prstGeom>
          <a:noFill/>
        </p:spPr>
        <p:txBody>
          <a:bodyPr wrap="square" rtlCol="0">
            <a:spAutoFit/>
          </a:bodyPr>
          <a:lstStyle/>
          <a:p>
            <a:pPr algn="ctr"/>
            <a:endParaRPr lang="en-US" sz="1323" b="1" dirty="0"/>
          </a:p>
          <a:p>
            <a:r>
              <a:rPr lang="en-US" sz="1323" b="1" dirty="0"/>
              <a:t>        Bereavement			             Psycho-social Needs			                       Adaptation to Loss		</a:t>
            </a:r>
          </a:p>
        </p:txBody>
      </p:sp>
      <p:sp>
        <p:nvSpPr>
          <p:cNvPr id="20" name="TextBox 19">
            <a:extLst>
              <a:ext uri="{FF2B5EF4-FFF2-40B4-BE49-F238E27FC236}">
                <a16:creationId xmlns:a16="http://schemas.microsoft.com/office/drawing/2014/main" id="{A90A37C1-2CE0-4AAD-9B07-939B3D725DAD}"/>
              </a:ext>
            </a:extLst>
          </p:cNvPr>
          <p:cNvSpPr txBox="1"/>
          <p:nvPr/>
        </p:nvSpPr>
        <p:spPr>
          <a:xfrm>
            <a:off x="5952127" y="2795924"/>
            <a:ext cx="2390254" cy="1492936"/>
          </a:xfrm>
          <a:prstGeom prst="rect">
            <a:avLst/>
          </a:prstGeom>
          <a:solidFill>
            <a:schemeClr val="bg1"/>
          </a:solidFill>
        </p:spPr>
        <p:txBody>
          <a:bodyPr wrap="square" lIns="67211" tIns="33605" rIns="67211" bIns="33605" rtlCol="0" anchor="t">
            <a:spAutoFit/>
          </a:bodyPr>
          <a:lstStyle/>
          <a:p>
            <a:pPr algn="ctr"/>
            <a:r>
              <a:rPr lang="en-US" sz="1323" b="1" dirty="0"/>
              <a:t>Bereavement Outcomes</a:t>
            </a:r>
          </a:p>
          <a:p>
            <a:pPr algn="ctr"/>
            <a:endParaRPr lang="en-US" sz="1323" b="1" dirty="0"/>
          </a:p>
          <a:p>
            <a:pPr marL="210026" indent="-210026">
              <a:buFont typeface="Arial" panose="020B0604020202020204" pitchFamily="34" charset="0"/>
              <a:buChar char="•"/>
            </a:pPr>
            <a:r>
              <a:rPr lang="en-US" sz="1323" dirty="0"/>
              <a:t>Mental health</a:t>
            </a:r>
          </a:p>
          <a:p>
            <a:pPr marL="546068" lvl="1" indent="-210026">
              <a:buFont typeface="Arial" panose="020B0604020202020204" pitchFamily="34" charset="0"/>
              <a:buChar char="•"/>
            </a:pPr>
            <a:r>
              <a:rPr lang="en-US" sz="1323" dirty="0"/>
              <a:t>Prolonged Grief Disorder</a:t>
            </a:r>
          </a:p>
          <a:p>
            <a:pPr marL="546068" lvl="1" indent="-210026">
              <a:buFont typeface="Arial" panose="020B0604020202020204" pitchFamily="34" charset="0"/>
              <a:buChar char="•"/>
            </a:pPr>
            <a:r>
              <a:rPr lang="en-US" sz="1323" dirty="0"/>
              <a:t>Suicidal Thoughts &amp; Behaviors</a:t>
            </a:r>
          </a:p>
          <a:p>
            <a:pPr marL="210026" indent="-210026">
              <a:buFont typeface="Arial" panose="020B0604020202020204" pitchFamily="34" charset="0"/>
              <a:buChar char="•"/>
            </a:pPr>
            <a:endParaRPr lang="en-US" sz="1323" dirty="0">
              <a:cs typeface="Calibri" panose="020F0502020204030204"/>
            </a:endParaRPr>
          </a:p>
        </p:txBody>
      </p:sp>
      <p:cxnSp>
        <p:nvCxnSpPr>
          <p:cNvPr id="23" name="Straight Arrow Connector 22">
            <a:extLst>
              <a:ext uri="{FF2B5EF4-FFF2-40B4-BE49-F238E27FC236}">
                <a16:creationId xmlns:a16="http://schemas.microsoft.com/office/drawing/2014/main" id="{E8439BE9-9AD6-45A7-A043-6AF3FD3C886E}"/>
              </a:ext>
            </a:extLst>
          </p:cNvPr>
          <p:cNvCxnSpPr>
            <a:cxnSpLocks/>
          </p:cNvCxnSpPr>
          <p:nvPr/>
        </p:nvCxnSpPr>
        <p:spPr>
          <a:xfrm>
            <a:off x="1655053" y="3238719"/>
            <a:ext cx="1012482"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B2A9BF4D-5020-4205-BA2D-64C3B017C8D6}"/>
              </a:ext>
            </a:extLst>
          </p:cNvPr>
          <p:cNvSpPr txBox="1"/>
          <p:nvPr/>
        </p:nvSpPr>
        <p:spPr>
          <a:xfrm>
            <a:off x="449997" y="3091151"/>
            <a:ext cx="1205056" cy="295915"/>
          </a:xfrm>
          <a:prstGeom prst="rect">
            <a:avLst/>
          </a:prstGeom>
          <a:solidFill>
            <a:schemeClr val="bg1"/>
          </a:solidFill>
          <a:ln w="34925">
            <a:solidFill>
              <a:schemeClr val="tx1"/>
            </a:solidFill>
          </a:ln>
        </p:spPr>
        <p:txBody>
          <a:bodyPr wrap="square" rtlCol="0">
            <a:spAutoFit/>
          </a:bodyPr>
          <a:lstStyle/>
          <a:p>
            <a:pPr algn="ctr"/>
            <a:r>
              <a:rPr lang="en-US" sz="1323" b="1" dirty="0"/>
              <a:t>Mourner</a:t>
            </a:r>
          </a:p>
        </p:txBody>
      </p:sp>
      <p:sp>
        <p:nvSpPr>
          <p:cNvPr id="10" name="TextBox 9">
            <a:extLst>
              <a:ext uri="{FF2B5EF4-FFF2-40B4-BE49-F238E27FC236}">
                <a16:creationId xmlns:a16="http://schemas.microsoft.com/office/drawing/2014/main" id="{02D7097C-4E86-430F-A84B-CBBBAA053F99}"/>
              </a:ext>
            </a:extLst>
          </p:cNvPr>
          <p:cNvSpPr txBox="1"/>
          <p:nvPr/>
        </p:nvSpPr>
        <p:spPr>
          <a:xfrm>
            <a:off x="2684159" y="2355872"/>
            <a:ext cx="1951746" cy="3078728"/>
          </a:xfrm>
          <a:prstGeom prst="rect">
            <a:avLst/>
          </a:prstGeom>
          <a:solidFill>
            <a:schemeClr val="bg1"/>
          </a:solidFill>
          <a:ln w="38100">
            <a:solidFill>
              <a:schemeClr val="tx1">
                <a:alpha val="99000"/>
              </a:schemeClr>
            </a:solidFill>
          </a:ln>
        </p:spPr>
        <p:txBody>
          <a:bodyPr wrap="square" rtlCol="0">
            <a:spAutoFit/>
          </a:bodyPr>
          <a:lstStyle/>
          <a:p>
            <a:pPr algn="ctr"/>
            <a:r>
              <a:rPr lang="en-US" sz="1323" b="1" u="sng" dirty="0"/>
              <a:t>Social</a:t>
            </a:r>
            <a:r>
              <a:rPr lang="en-US" sz="1323" u="sng" dirty="0">
                <a:effectLst>
                  <a:outerShdw blurRad="38100" dist="19050" dir="2700000" algn="tl">
                    <a:schemeClr val="dk1">
                      <a:alpha val="40000"/>
                    </a:schemeClr>
                  </a:outerShdw>
                </a:effectLst>
              </a:rPr>
              <a:t> </a:t>
            </a:r>
            <a:r>
              <a:rPr lang="en-US" sz="1323" b="1" u="sng" dirty="0">
                <a:effectLst>
                  <a:outerShdw blurRad="38100" dist="19050" dir="2700000" algn="tl">
                    <a:schemeClr val="dk1">
                      <a:alpha val="40000"/>
                    </a:schemeClr>
                  </a:outerShdw>
                </a:effectLst>
              </a:rPr>
              <a:t>Deprivations</a:t>
            </a:r>
          </a:p>
          <a:p>
            <a:endParaRPr lang="en-US" sz="1323" dirty="0">
              <a:effectLst>
                <a:outerShdw blurRad="38100" dist="19050" dir="2700000" algn="tl">
                  <a:schemeClr val="dk1">
                    <a:alpha val="40000"/>
                  </a:schemeClr>
                </a:outerShdw>
              </a:effectLst>
            </a:endParaRPr>
          </a:p>
          <a:p>
            <a:r>
              <a:rPr lang="en-US" sz="1323" dirty="0">
                <a:effectLst>
                  <a:outerShdw blurRad="38100" dist="19050" dir="2700000" algn="tl">
                    <a:schemeClr val="dk1">
                      <a:alpha val="40000"/>
                    </a:schemeClr>
                  </a:outerShdw>
                </a:effectLst>
              </a:rPr>
              <a:t>Lost sense of:</a:t>
            </a:r>
          </a:p>
          <a:p>
            <a:pPr marL="210026" indent="-210026">
              <a:buFont typeface="Arial" panose="020B0604020202020204" pitchFamily="34" charset="0"/>
              <a:buChar char="•"/>
            </a:pPr>
            <a:r>
              <a:rPr lang="en-US" sz="1029" dirty="0">
                <a:solidFill>
                  <a:srgbClr val="FFC000"/>
                </a:solidFill>
              </a:rPr>
              <a:t>Belonging</a:t>
            </a:r>
            <a:r>
              <a:rPr lang="en-US" sz="1029" dirty="0"/>
              <a:t> and</a:t>
            </a:r>
            <a:r>
              <a:rPr lang="en-US" sz="1029" dirty="0">
                <a:solidFill>
                  <a:srgbClr val="FFC000"/>
                </a:solidFill>
              </a:rPr>
              <a:t> connectedness </a:t>
            </a:r>
            <a:r>
              <a:rPr lang="en-US" sz="1029" dirty="0"/>
              <a:t>to others</a:t>
            </a:r>
          </a:p>
          <a:p>
            <a:pPr marL="210026" indent="-210026">
              <a:buFont typeface="Arial" panose="020B0604020202020204" pitchFamily="34" charset="0"/>
              <a:buChar char="•"/>
            </a:pPr>
            <a:r>
              <a:rPr lang="en-US" sz="1029" dirty="0"/>
              <a:t>To not be  a  </a:t>
            </a:r>
            <a:r>
              <a:rPr lang="en-US" sz="1029" dirty="0">
                <a:solidFill>
                  <a:srgbClr val="FFC000"/>
                </a:solidFill>
              </a:rPr>
              <a:t>burden </a:t>
            </a:r>
            <a:r>
              <a:rPr lang="en-US" sz="1029" dirty="0"/>
              <a:t>on others</a:t>
            </a:r>
          </a:p>
          <a:p>
            <a:pPr marL="210026" indent="-210026">
              <a:buFont typeface="Arial" panose="020B0604020202020204" pitchFamily="34" charset="0"/>
              <a:buChar char="•"/>
            </a:pPr>
            <a:r>
              <a:rPr lang="en-US" sz="1029" dirty="0"/>
              <a:t>Caring and </a:t>
            </a:r>
            <a:r>
              <a:rPr lang="en-US" sz="1029" dirty="0">
                <a:solidFill>
                  <a:srgbClr val="FFC000"/>
                </a:solidFill>
              </a:rPr>
              <a:t>nurturance</a:t>
            </a:r>
            <a:r>
              <a:rPr lang="en-US" sz="1029" dirty="0"/>
              <a:t> of others</a:t>
            </a:r>
          </a:p>
          <a:p>
            <a:pPr marL="210026" indent="-210026">
              <a:buFont typeface="Arial" panose="020B0604020202020204" pitchFamily="34" charset="0"/>
              <a:buChar char="•"/>
            </a:pPr>
            <a:r>
              <a:rPr lang="en-US" sz="1029" dirty="0"/>
              <a:t>Safety and </a:t>
            </a:r>
            <a:r>
              <a:rPr lang="en-US" sz="1029" dirty="0">
                <a:solidFill>
                  <a:srgbClr val="FFC000"/>
                </a:solidFill>
              </a:rPr>
              <a:t>security </a:t>
            </a:r>
            <a:r>
              <a:rPr lang="en-US" sz="1029" dirty="0"/>
              <a:t>evoked by others</a:t>
            </a:r>
          </a:p>
          <a:p>
            <a:pPr marL="210026" indent="-210026">
              <a:buFont typeface="Arial" panose="020B0604020202020204" pitchFamily="34" charset="0"/>
              <a:buChar char="•"/>
            </a:pPr>
            <a:r>
              <a:rPr lang="en-US" sz="1029" dirty="0">
                <a:solidFill>
                  <a:srgbClr val="FFC000"/>
                </a:solidFill>
              </a:rPr>
              <a:t>Identity</a:t>
            </a:r>
            <a:r>
              <a:rPr lang="en-US" sz="1029" dirty="0"/>
              <a:t> and role clarification in relation to others</a:t>
            </a:r>
          </a:p>
          <a:p>
            <a:pPr marL="210026" indent="-210026">
              <a:buFont typeface="Arial" panose="020B0604020202020204" pitchFamily="34" charset="0"/>
              <a:buChar char="•"/>
            </a:pPr>
            <a:r>
              <a:rPr lang="en-US" sz="1029" dirty="0"/>
              <a:t>Feeling </a:t>
            </a:r>
            <a:r>
              <a:rPr lang="en-US" sz="1029" dirty="0">
                <a:solidFill>
                  <a:srgbClr val="FFC000"/>
                </a:solidFill>
              </a:rPr>
              <a:t>understood</a:t>
            </a:r>
            <a:r>
              <a:rPr lang="en-US" sz="1029" dirty="0"/>
              <a:t> by other</a:t>
            </a:r>
          </a:p>
          <a:p>
            <a:pPr marL="210026" indent="-210026">
              <a:buFont typeface="Arial" panose="020B0604020202020204" pitchFamily="34" charset="0"/>
              <a:buChar char="•"/>
            </a:pPr>
            <a:r>
              <a:rPr lang="en-US" sz="1029" dirty="0"/>
              <a:t>Feeling </a:t>
            </a:r>
            <a:r>
              <a:rPr lang="en-US" sz="1029" dirty="0">
                <a:solidFill>
                  <a:srgbClr val="FFC000"/>
                </a:solidFill>
              </a:rPr>
              <a:t>appreciated</a:t>
            </a:r>
            <a:r>
              <a:rPr lang="en-US" sz="1029" dirty="0"/>
              <a:t>, valued, and</a:t>
            </a:r>
            <a:r>
              <a:rPr lang="en-US" sz="1029" dirty="0">
                <a:solidFill>
                  <a:srgbClr val="FFC000"/>
                </a:solidFill>
              </a:rPr>
              <a:t> loved </a:t>
            </a:r>
            <a:r>
              <a:rPr lang="en-US" sz="1029" dirty="0"/>
              <a:t>by others</a:t>
            </a:r>
          </a:p>
          <a:p>
            <a:pPr marL="210026" indent="-210026">
              <a:buFont typeface="Arial" panose="020B0604020202020204" pitchFamily="34" charset="0"/>
              <a:buChar char="•"/>
            </a:pPr>
            <a:r>
              <a:rPr lang="en-US" sz="1029" dirty="0">
                <a:solidFill>
                  <a:srgbClr val="FFC000"/>
                </a:solidFill>
              </a:rPr>
              <a:t>Appreciating</a:t>
            </a:r>
            <a:r>
              <a:rPr lang="en-US" sz="1029" dirty="0"/>
              <a:t>, valuing, and </a:t>
            </a:r>
            <a:r>
              <a:rPr lang="en-US" sz="1029" dirty="0">
                <a:solidFill>
                  <a:srgbClr val="FFC000"/>
                </a:solidFill>
              </a:rPr>
              <a:t>loving </a:t>
            </a:r>
            <a:r>
              <a:rPr lang="en-US" sz="1029" dirty="0"/>
              <a:t>others</a:t>
            </a:r>
            <a:endParaRPr lang="en-US" sz="1323" b="1" dirty="0"/>
          </a:p>
        </p:txBody>
      </p:sp>
      <p:pic>
        <p:nvPicPr>
          <p:cNvPr id="9" name="Picture 2" descr="Funeral &amp; burial icon set in thin line style">
            <a:extLst>
              <a:ext uri="{FF2B5EF4-FFF2-40B4-BE49-F238E27FC236}">
                <a16:creationId xmlns:a16="http://schemas.microsoft.com/office/drawing/2014/main" id="{092289CD-0993-46C9-87F8-E5270F013AC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1181" t="29669" b="48790"/>
          <a:stretch/>
        </p:blipFill>
        <p:spPr bwMode="auto">
          <a:xfrm>
            <a:off x="381682" y="1416862"/>
            <a:ext cx="1191169" cy="9065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eople Network Social Connection Icon Vector Stock Vector (Royalty Free)  737867692">
            <a:extLst>
              <a:ext uri="{FF2B5EF4-FFF2-40B4-BE49-F238E27FC236}">
                <a16:creationId xmlns:a16="http://schemas.microsoft.com/office/drawing/2014/main" id="{384FA0D4-1BA1-459C-A857-BE436741AA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621" b="20209"/>
          <a:stretch/>
        </p:blipFill>
        <p:spPr bwMode="auto">
          <a:xfrm>
            <a:off x="3038872" y="1299834"/>
            <a:ext cx="1242320" cy="8852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ocial wellness - Free social icons">
            <a:extLst>
              <a:ext uri="{FF2B5EF4-FFF2-40B4-BE49-F238E27FC236}">
                <a16:creationId xmlns:a16="http://schemas.microsoft.com/office/drawing/2014/main" id="{83E5E157-08C7-4E84-89C8-E7603A3577D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9201" y="1764868"/>
            <a:ext cx="942364" cy="94236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A4FBFB4-AE88-4D1B-8222-B7368769CA8F}"/>
              </a:ext>
            </a:extLst>
          </p:cNvPr>
          <p:cNvSpPr txBox="1"/>
          <p:nvPr/>
        </p:nvSpPr>
        <p:spPr>
          <a:xfrm>
            <a:off x="2089813" y="7182113"/>
            <a:ext cx="4480719" cy="1110240"/>
          </a:xfrm>
          <a:prstGeom prst="rect">
            <a:avLst/>
          </a:prstGeom>
          <a:noFill/>
        </p:spPr>
        <p:txBody>
          <a:bodyPr wrap="square">
            <a:spAutoFit/>
          </a:bodyPr>
          <a:lstStyle/>
          <a:p>
            <a:r>
              <a:rPr lang="en-US" sz="1323" baseline="30000" dirty="0">
                <a:solidFill>
                  <a:schemeClr val="bg1"/>
                </a:solidFill>
              </a:rPr>
              <a:t>1  </a:t>
            </a:r>
            <a:r>
              <a:rPr lang="en-US" sz="1323" dirty="0">
                <a:solidFill>
                  <a:schemeClr val="bg1"/>
                </a:solidFill>
                <a:latin typeface="Calibri" panose="020F0502020204030204" pitchFamily="34" charset="0"/>
                <a:ea typeface="Calibri" panose="020F0502020204030204" pitchFamily="34" charset="0"/>
              </a:rPr>
              <a:t>Maciejewski, P. K., Falzarano, F. B., She, W. J., Lichtenthal, W. G., &amp; Prigerson, H. G. (2021). A micro-sociological theory of adjustment to loss. </a:t>
            </a:r>
            <a:r>
              <a:rPr lang="en-US" sz="1323" i="1" dirty="0">
                <a:solidFill>
                  <a:schemeClr val="bg1"/>
                </a:solidFill>
                <a:latin typeface="Calibri" panose="020F0502020204030204" pitchFamily="34" charset="0"/>
                <a:ea typeface="Calibri" panose="020F0502020204030204" pitchFamily="34" charset="0"/>
              </a:rPr>
              <a:t>Current opinion in psychology</a:t>
            </a:r>
            <a:r>
              <a:rPr lang="en-US" sz="1323" dirty="0">
                <a:solidFill>
                  <a:schemeClr val="bg1"/>
                </a:solidFill>
                <a:latin typeface="Calibri" panose="020F0502020204030204" pitchFamily="34" charset="0"/>
                <a:ea typeface="Calibri" panose="020F0502020204030204" pitchFamily="34" charset="0"/>
              </a:rPr>
              <a:t>, </a:t>
            </a:r>
            <a:r>
              <a:rPr lang="en-US" sz="1323" i="1" dirty="0">
                <a:solidFill>
                  <a:schemeClr val="bg1"/>
                </a:solidFill>
                <a:latin typeface="Calibri" panose="020F0502020204030204" pitchFamily="34" charset="0"/>
                <a:ea typeface="Calibri" panose="020F0502020204030204" pitchFamily="34" charset="0"/>
              </a:rPr>
              <a:t>43</a:t>
            </a:r>
            <a:r>
              <a:rPr lang="en-US" sz="1323" dirty="0">
                <a:solidFill>
                  <a:schemeClr val="bg1"/>
                </a:solidFill>
                <a:latin typeface="Calibri" panose="020F0502020204030204" pitchFamily="34" charset="0"/>
                <a:ea typeface="Calibri" panose="020F0502020204030204" pitchFamily="34" charset="0"/>
              </a:rPr>
              <a:t>, 96–101. Advance online publication. </a:t>
            </a:r>
            <a:r>
              <a:rPr lang="en-US" sz="1323" u="sng" dirty="0">
                <a:solidFill>
                  <a:schemeClr val="bg1"/>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a:t>
            </a:r>
            <a:r>
              <a:rPr lang="en-US" sz="1323" u="sng" dirty="0" err="1">
                <a:solidFill>
                  <a:schemeClr val="bg1"/>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doi.org</a:t>
            </a:r>
            <a:r>
              <a:rPr lang="en-US" sz="1323" u="sng" dirty="0">
                <a:solidFill>
                  <a:schemeClr val="bg1"/>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/10.1016/</a:t>
            </a:r>
            <a:r>
              <a:rPr lang="en-US" sz="1323" u="sng" dirty="0" err="1">
                <a:solidFill>
                  <a:schemeClr val="bg1"/>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j.copsyc.2021.06.016</a:t>
            </a:r>
            <a:endParaRPr lang="en-US" sz="1323" dirty="0">
              <a:solidFill>
                <a:schemeClr val="bg1"/>
              </a:solidFill>
            </a:endParaRPr>
          </a:p>
        </p:txBody>
      </p:sp>
      <p:sp>
        <p:nvSpPr>
          <p:cNvPr id="3" name="TextBox 2">
            <a:extLst>
              <a:ext uri="{FF2B5EF4-FFF2-40B4-BE49-F238E27FC236}">
                <a16:creationId xmlns:a16="http://schemas.microsoft.com/office/drawing/2014/main" id="{6255BCC7-51AC-B462-5823-B4221117F724}"/>
              </a:ext>
            </a:extLst>
          </p:cNvPr>
          <p:cNvSpPr txBox="1"/>
          <p:nvPr/>
        </p:nvSpPr>
        <p:spPr>
          <a:xfrm>
            <a:off x="213519" y="6010507"/>
            <a:ext cx="9128715" cy="584775"/>
          </a:xfrm>
          <a:prstGeom prst="rect">
            <a:avLst/>
          </a:prstGeom>
          <a:noFill/>
        </p:spPr>
        <p:txBody>
          <a:bodyPr wrap="square">
            <a:spAutoFit/>
          </a:bodyPr>
          <a:lstStyle/>
          <a:p>
            <a:r>
              <a:rPr lang="en-US" sz="1600" b="0" i="0" dirty="0">
                <a:effectLst/>
                <a:latin typeface="BlinkMacSystemFont"/>
              </a:rPr>
              <a:t>Maciejewski PK, Falzarano FB, She WJ, Lichtenthal WG, Prigerson HG. A micro-sociological theory of adjustment to loss. </a:t>
            </a:r>
            <a:r>
              <a:rPr lang="en-US" sz="1600" b="0" i="0" dirty="0" err="1">
                <a:effectLst/>
                <a:latin typeface="BlinkMacSystemFont"/>
              </a:rPr>
              <a:t>Curr</a:t>
            </a:r>
            <a:r>
              <a:rPr lang="en-US" sz="1600" b="0" i="0" dirty="0">
                <a:effectLst/>
                <a:latin typeface="BlinkMacSystemFont"/>
              </a:rPr>
              <a:t> </a:t>
            </a:r>
            <a:r>
              <a:rPr lang="en-US" sz="1600" b="0" i="0" dirty="0" err="1">
                <a:effectLst/>
                <a:latin typeface="BlinkMacSystemFont"/>
              </a:rPr>
              <a:t>Opin</a:t>
            </a:r>
            <a:r>
              <a:rPr lang="en-US" sz="1600" b="0" i="0" dirty="0">
                <a:effectLst/>
                <a:latin typeface="BlinkMacSystemFont"/>
              </a:rPr>
              <a:t> Psychol. 2022 Feb;43:96-101.</a:t>
            </a:r>
            <a:endParaRPr lang="en-US" sz="1600" dirty="0"/>
          </a:p>
        </p:txBody>
      </p:sp>
      <p:cxnSp>
        <p:nvCxnSpPr>
          <p:cNvPr id="5" name="Straight Arrow Connector 4">
            <a:extLst>
              <a:ext uri="{FF2B5EF4-FFF2-40B4-BE49-F238E27FC236}">
                <a16:creationId xmlns:a16="http://schemas.microsoft.com/office/drawing/2014/main" id="{973F75A9-778D-5D90-3BA0-8DB5BD2AF1E6}"/>
              </a:ext>
            </a:extLst>
          </p:cNvPr>
          <p:cNvCxnSpPr>
            <a:cxnSpLocks/>
          </p:cNvCxnSpPr>
          <p:nvPr/>
        </p:nvCxnSpPr>
        <p:spPr>
          <a:xfrm>
            <a:off x="4635905" y="3238719"/>
            <a:ext cx="865416"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4048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1030">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96143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he new-to-setting nurse: Understanding and supporting clinical transitions  - American Nurse">
            <a:extLst>
              <a:ext uri="{FF2B5EF4-FFF2-40B4-BE49-F238E27FC236}">
                <a16:creationId xmlns:a16="http://schemas.microsoft.com/office/drawing/2014/main" id="{6D86FF7F-C070-4378-ADC0-16905271982F}"/>
              </a:ext>
            </a:extLst>
          </p:cNvPr>
          <p:cNvPicPr>
            <a:picLocks noGrp="1" noChangeAspect="1" noChangeArrowheads="1"/>
          </p:cNvPicPr>
          <p:nvPr>
            <p:ph/>
          </p:nvPr>
        </p:nvPicPr>
        <p:blipFill rotWithShape="1">
          <a:blip r:embed="rId2">
            <a:extLst>
              <a:ext uri="{28A0092B-C50C-407E-A947-70E740481C1C}">
                <a14:useLocalDpi xmlns:a14="http://schemas.microsoft.com/office/drawing/2010/main" val="0"/>
              </a:ext>
            </a:extLst>
          </a:blip>
          <a:srcRect r="2" b="5877"/>
          <a:stretch/>
        </p:blipFill>
        <p:spPr bwMode="auto">
          <a:xfrm>
            <a:off x="3589150" y="10"/>
            <a:ext cx="5372287"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2" descr="Five modes of questioning | BoMentis Coaching House">
            <a:extLst>
              <a:ext uri="{FF2B5EF4-FFF2-40B4-BE49-F238E27FC236}">
                <a16:creationId xmlns:a16="http://schemas.microsoft.com/office/drawing/2014/main" id="{6996DC6F-3D99-44E2-8621-D7017BBAED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539" r="2" b="10541"/>
          <a:stretch/>
        </p:blipFill>
        <p:spPr bwMode="auto">
          <a:xfrm>
            <a:off x="3589150" y="3493008"/>
            <a:ext cx="5372287"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29" name="Freeform: Shape 1032">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80719"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30" name="Freeform: Shape 1034">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74348"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TextBox 6">
            <a:extLst>
              <a:ext uri="{FF2B5EF4-FFF2-40B4-BE49-F238E27FC236}">
                <a16:creationId xmlns:a16="http://schemas.microsoft.com/office/drawing/2014/main" id="{66CB4F71-E7ED-4086-BFA4-8489932566AF}"/>
              </a:ext>
            </a:extLst>
          </p:cNvPr>
          <p:cNvSpPr txBox="1"/>
          <p:nvPr/>
        </p:nvSpPr>
        <p:spPr>
          <a:xfrm>
            <a:off x="329332" y="859536"/>
            <a:ext cx="3552236" cy="1243584"/>
          </a:xfrm>
          <a:prstGeom prst="rect">
            <a:avLst/>
          </a:prstGeom>
        </p:spPr>
        <p:txBody>
          <a:bodyPr vert="horz" lIns="91440" tIns="45720" rIns="91440" bIns="45720" rtlCol="0" anchor="ctr">
            <a:normAutofit/>
          </a:bodyPr>
          <a:lstStyle/>
          <a:p>
            <a:pPr defTabSz="914400">
              <a:lnSpc>
                <a:spcPct val="90000"/>
              </a:lnSpc>
              <a:spcBef>
                <a:spcPct val="0"/>
              </a:spcBef>
              <a:spcAft>
                <a:spcPts val="600"/>
              </a:spcAft>
              <a:buClr>
                <a:schemeClr val="accent2">
                  <a:lumMod val="50000"/>
                </a:schemeClr>
              </a:buClr>
            </a:pPr>
            <a:r>
              <a:rPr lang="en-US" sz="2900" b="1" kern="1200" dirty="0">
                <a:latin typeface="+mj-lt"/>
                <a:ea typeface="+mj-ea"/>
                <a:cs typeface="+mj-cs"/>
              </a:rPr>
              <a:t>I. a.  </a:t>
            </a:r>
            <a:r>
              <a:rPr lang="en-US" sz="2900" b="1" kern="1200" dirty="0">
                <a:solidFill>
                  <a:srgbClr val="FFC000"/>
                </a:solidFill>
                <a:latin typeface="+mj-lt"/>
                <a:ea typeface="+mj-ea"/>
                <a:cs typeface="+mj-cs"/>
              </a:rPr>
              <a:t>The Backstory</a:t>
            </a:r>
            <a:endParaRPr lang="en-US" sz="2900" kern="1200" dirty="0">
              <a:solidFill>
                <a:srgbClr val="FFC000"/>
              </a:solidFill>
              <a:latin typeface="+mj-lt"/>
              <a:ea typeface="+mj-ea"/>
              <a:cs typeface="+mj-cs"/>
            </a:endParaRPr>
          </a:p>
        </p:txBody>
      </p:sp>
      <p:sp>
        <p:nvSpPr>
          <p:cNvPr id="1032" name="Rectangle 1036">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4095"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034" name="Rectangle 103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426" y="2194560"/>
            <a:ext cx="3595777"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6" name="Rectangle 1040">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426" y="2194560"/>
            <a:ext cx="3595777"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6" name="TextBox 5">
            <a:extLst>
              <a:ext uri="{FF2B5EF4-FFF2-40B4-BE49-F238E27FC236}">
                <a16:creationId xmlns:a16="http://schemas.microsoft.com/office/drawing/2014/main" id="{D4383DF7-7863-42FE-8C4A-A33A0C3D66AB}"/>
              </a:ext>
            </a:extLst>
          </p:cNvPr>
          <p:cNvSpPr txBox="1"/>
          <p:nvPr/>
        </p:nvSpPr>
        <p:spPr>
          <a:xfrm>
            <a:off x="-472281" y="2276772"/>
            <a:ext cx="4480719" cy="3612726"/>
          </a:xfrm>
          <a:prstGeom prst="rect">
            <a:avLst/>
          </a:prstGeom>
        </p:spPr>
        <p:txBody>
          <a:bodyPr vert="horz" lIns="91440" tIns="45720" rIns="91440" bIns="45720" rtlCol="0">
            <a:normAutofit fontScale="62500" lnSpcReduction="20000"/>
          </a:bodyPr>
          <a:lstStyle/>
          <a:p>
            <a:pPr indent="-228600" defTabSz="914400">
              <a:lnSpc>
                <a:spcPct val="90000"/>
              </a:lnSpc>
              <a:spcAft>
                <a:spcPts val="600"/>
              </a:spcAft>
              <a:buClr>
                <a:schemeClr val="accent2">
                  <a:lumMod val="50000"/>
                </a:schemeClr>
              </a:buClr>
              <a:buFont typeface="Arial" panose="020B0604020202020204" pitchFamily="34" charset="0"/>
              <a:buChar char="•"/>
            </a:pPr>
            <a:endParaRPr lang="en-US" sz="1200" dirty="0"/>
          </a:p>
          <a:p>
            <a:pPr marL="742950" lvl="1" indent="-228600" defTabSz="914400">
              <a:lnSpc>
                <a:spcPct val="90000"/>
              </a:lnSpc>
              <a:spcAft>
                <a:spcPts val="600"/>
              </a:spcAft>
              <a:buClr>
                <a:schemeClr val="accent2">
                  <a:lumMod val="60000"/>
                  <a:lumOff val="40000"/>
                </a:schemeClr>
              </a:buClr>
              <a:buFont typeface="Arial" panose="020B0604020202020204" pitchFamily="34" charset="0"/>
              <a:buChar char="•"/>
            </a:pPr>
            <a:r>
              <a:rPr lang="en-US" sz="2900" dirty="0"/>
              <a:t>Reviewing bereaved patient charts, the grief symptoms </a:t>
            </a:r>
            <a:r>
              <a:rPr lang="en-US" sz="2900" b="1" i="1" dirty="0"/>
              <a:t>not </a:t>
            </a:r>
            <a:r>
              <a:rPr lang="en-US" sz="2900" dirty="0"/>
              <a:t>resolving like those of depression in response to TCAs &amp;/or IPT</a:t>
            </a:r>
          </a:p>
          <a:p>
            <a:pPr marL="742950" lvl="1" indent="-228600" defTabSz="914400">
              <a:lnSpc>
                <a:spcPct val="90000"/>
              </a:lnSpc>
              <a:spcAft>
                <a:spcPts val="600"/>
              </a:spcAft>
              <a:buClr>
                <a:schemeClr val="accent4">
                  <a:lumMod val="60000"/>
                  <a:lumOff val="40000"/>
                </a:schemeClr>
              </a:buClr>
              <a:buFont typeface="Arial" panose="020B0604020202020204" pitchFamily="34" charset="0"/>
              <a:buChar char="•"/>
            </a:pPr>
            <a:endParaRPr lang="en-US" sz="2000" dirty="0"/>
          </a:p>
          <a:p>
            <a:pPr marL="742950" lvl="1" indent="-228600" defTabSz="914400">
              <a:lnSpc>
                <a:spcPct val="90000"/>
              </a:lnSpc>
              <a:spcAft>
                <a:spcPts val="600"/>
              </a:spcAft>
              <a:buClr>
                <a:schemeClr val="accent4">
                  <a:lumMod val="60000"/>
                  <a:lumOff val="40000"/>
                </a:schemeClr>
              </a:buClr>
              <a:buFont typeface="Arial" panose="020B0604020202020204" pitchFamily="34" charset="0"/>
              <a:buChar char="•"/>
            </a:pPr>
            <a:endParaRPr lang="en-US" sz="2000" dirty="0"/>
          </a:p>
          <a:p>
            <a:pPr marL="742950" lvl="1" indent="-228600" defTabSz="914400">
              <a:lnSpc>
                <a:spcPct val="90000"/>
              </a:lnSpc>
              <a:spcAft>
                <a:spcPts val="600"/>
              </a:spcAft>
              <a:buClr>
                <a:schemeClr val="accent4">
                  <a:lumMod val="60000"/>
                  <a:lumOff val="40000"/>
                </a:schemeClr>
              </a:buClr>
              <a:buFont typeface="Arial" panose="020B0604020202020204" pitchFamily="34" charset="0"/>
              <a:buChar char="•"/>
            </a:pPr>
            <a:endParaRPr lang="en-US" sz="2000" dirty="0"/>
          </a:p>
          <a:p>
            <a:pPr marL="742950" lvl="1" indent="-228600" defTabSz="914400">
              <a:lnSpc>
                <a:spcPct val="90000"/>
              </a:lnSpc>
              <a:spcAft>
                <a:spcPts val="600"/>
              </a:spcAft>
              <a:buClr>
                <a:schemeClr val="accent4">
                  <a:lumMod val="60000"/>
                  <a:lumOff val="40000"/>
                </a:schemeClr>
              </a:buClr>
              <a:buFont typeface="Arial" panose="020B0604020202020204" pitchFamily="34" charset="0"/>
              <a:buChar char="•"/>
            </a:pPr>
            <a:endParaRPr lang="en-US" sz="2000" dirty="0"/>
          </a:p>
          <a:p>
            <a:pPr marL="742950" lvl="1" indent="-228600" defTabSz="914400">
              <a:lnSpc>
                <a:spcPct val="90000"/>
              </a:lnSpc>
              <a:spcAft>
                <a:spcPts val="600"/>
              </a:spcAft>
              <a:buClr>
                <a:schemeClr val="accent2">
                  <a:lumMod val="60000"/>
                  <a:lumOff val="40000"/>
                </a:schemeClr>
              </a:buClr>
              <a:buFont typeface="Arial" panose="020B0604020202020204" pitchFamily="34" charset="0"/>
              <a:buChar char="•"/>
            </a:pPr>
            <a:r>
              <a:rPr lang="en-US" sz="3200" dirty="0"/>
              <a:t>But,  </a:t>
            </a:r>
            <a:r>
              <a:rPr lang="en-US" sz="3200" i="1" dirty="0"/>
              <a:t>WHY?</a:t>
            </a:r>
          </a:p>
          <a:p>
            <a:pPr marL="1200150" lvl="2" indent="-228600" defTabSz="914400">
              <a:lnSpc>
                <a:spcPct val="90000"/>
              </a:lnSpc>
              <a:spcAft>
                <a:spcPts val="600"/>
              </a:spcAft>
              <a:buClr>
                <a:schemeClr val="accent2">
                  <a:lumMod val="60000"/>
                  <a:lumOff val="40000"/>
                </a:schemeClr>
              </a:buClr>
              <a:buFont typeface="Arial" panose="020B0604020202020204" pitchFamily="34" charset="0"/>
              <a:buChar char="•"/>
            </a:pPr>
            <a:r>
              <a:rPr lang="en-US" sz="3200" i="1" dirty="0"/>
              <a:t>Why did TCAs &amp; IPT not work for grief</a:t>
            </a:r>
          </a:p>
          <a:p>
            <a:pPr marL="1200150" lvl="2" indent="-228600" defTabSz="914400">
              <a:lnSpc>
                <a:spcPct val="90000"/>
              </a:lnSpc>
              <a:spcAft>
                <a:spcPts val="600"/>
              </a:spcAft>
              <a:buClr>
                <a:schemeClr val="accent2">
                  <a:lumMod val="60000"/>
                  <a:lumOff val="40000"/>
                </a:schemeClr>
              </a:buClr>
              <a:buFont typeface="Arial" panose="020B0604020202020204" pitchFamily="34" charset="0"/>
              <a:buChar char="•"/>
            </a:pPr>
            <a:r>
              <a:rPr lang="en-US" sz="3200" i="1" dirty="0"/>
              <a:t>Did it matter? </a:t>
            </a:r>
          </a:p>
          <a:p>
            <a:pPr marL="1200150" lvl="2" indent="-228600" defTabSz="914400">
              <a:lnSpc>
                <a:spcPct val="90000"/>
              </a:lnSpc>
              <a:spcAft>
                <a:spcPts val="600"/>
              </a:spcAft>
              <a:buClr>
                <a:schemeClr val="accent2">
                  <a:lumMod val="60000"/>
                  <a:lumOff val="40000"/>
                </a:schemeClr>
              </a:buClr>
              <a:buFont typeface="Arial" panose="020B0604020202020204" pitchFamily="34" charset="0"/>
              <a:buChar char="•"/>
            </a:pPr>
            <a:r>
              <a:rPr lang="en-US" sz="3200" i="1" dirty="0"/>
              <a:t>Are persistently high symptoms of grief a problem?</a:t>
            </a:r>
            <a:endParaRPr lang="en-US" sz="3200" dirty="0"/>
          </a:p>
          <a:p>
            <a:pPr marL="285750" indent="-228600" defTabSz="914400">
              <a:lnSpc>
                <a:spcPct val="90000"/>
              </a:lnSpc>
              <a:spcAft>
                <a:spcPts val="600"/>
              </a:spcAft>
              <a:buClr>
                <a:schemeClr val="accent2">
                  <a:lumMod val="50000"/>
                </a:schemeClr>
              </a:buClr>
              <a:buFont typeface="Arial" panose="020B0604020202020204" pitchFamily="34" charset="0"/>
              <a:buChar char="•"/>
            </a:pPr>
            <a:endParaRPr lang="en-US" sz="1200" dirty="0"/>
          </a:p>
          <a:p>
            <a:pPr marL="742950" lvl="1" indent="-228600" defTabSz="914400">
              <a:lnSpc>
                <a:spcPct val="90000"/>
              </a:lnSpc>
              <a:spcAft>
                <a:spcPts val="600"/>
              </a:spcAft>
              <a:buClr>
                <a:schemeClr val="accent2">
                  <a:lumMod val="50000"/>
                </a:schemeClr>
              </a:buClr>
              <a:buFont typeface="Arial" panose="020B0604020202020204" pitchFamily="34" charset="0"/>
              <a:buChar char="•"/>
            </a:pPr>
            <a:endParaRPr lang="en-US" sz="1200" dirty="0"/>
          </a:p>
          <a:p>
            <a:pPr marL="742950" lvl="1" indent="-228600" defTabSz="914400">
              <a:lnSpc>
                <a:spcPct val="90000"/>
              </a:lnSpc>
              <a:spcAft>
                <a:spcPts val="600"/>
              </a:spcAft>
              <a:buClr>
                <a:schemeClr val="accent2">
                  <a:lumMod val="50000"/>
                </a:schemeClr>
              </a:buClr>
              <a:buFont typeface="Arial" panose="020B0604020202020204" pitchFamily="34" charset="0"/>
              <a:buChar char="•"/>
            </a:pPr>
            <a:endParaRPr lang="en-US" sz="1200" dirty="0"/>
          </a:p>
          <a:p>
            <a:pPr marL="742950" lvl="1" indent="-228600" defTabSz="914400">
              <a:lnSpc>
                <a:spcPct val="90000"/>
              </a:lnSpc>
              <a:spcAft>
                <a:spcPts val="600"/>
              </a:spcAft>
              <a:buClr>
                <a:schemeClr val="accent2">
                  <a:lumMod val="50000"/>
                </a:schemeClr>
              </a:buClr>
              <a:buFont typeface="Arial" panose="020B0604020202020204" pitchFamily="34" charset="0"/>
              <a:buChar char="•"/>
            </a:pPr>
            <a:endParaRPr lang="en-US" sz="1200" dirty="0"/>
          </a:p>
          <a:p>
            <a:pPr marL="742950" lvl="1" indent="-228600" defTabSz="914400">
              <a:lnSpc>
                <a:spcPct val="90000"/>
              </a:lnSpc>
              <a:spcAft>
                <a:spcPts val="600"/>
              </a:spcAft>
              <a:buClr>
                <a:schemeClr val="accent2">
                  <a:lumMod val="50000"/>
                </a:schemeClr>
              </a:buClr>
              <a:buFont typeface="Arial" panose="020B0604020202020204" pitchFamily="34" charset="0"/>
              <a:buChar char="•"/>
            </a:pPr>
            <a:endParaRPr lang="en-US" sz="1200" dirty="0"/>
          </a:p>
          <a:p>
            <a:pPr marL="742950" lvl="1" indent="-228600" defTabSz="914400">
              <a:lnSpc>
                <a:spcPct val="90000"/>
              </a:lnSpc>
              <a:spcAft>
                <a:spcPts val="600"/>
              </a:spcAft>
              <a:buClr>
                <a:schemeClr val="accent2">
                  <a:lumMod val="50000"/>
                </a:schemeClr>
              </a:buClr>
              <a:buFont typeface="Arial" panose="020B0604020202020204" pitchFamily="34" charset="0"/>
              <a:buChar char="•"/>
            </a:pPr>
            <a:endParaRPr lang="en-US" sz="1200" dirty="0"/>
          </a:p>
          <a:p>
            <a:pPr marL="742950" lvl="1" indent="-228600" defTabSz="914400">
              <a:lnSpc>
                <a:spcPct val="90000"/>
              </a:lnSpc>
              <a:spcAft>
                <a:spcPts val="600"/>
              </a:spcAft>
              <a:buClr>
                <a:schemeClr val="accent2">
                  <a:lumMod val="50000"/>
                </a:schemeClr>
              </a:buClr>
              <a:buFont typeface="Arial" panose="020B0604020202020204" pitchFamily="34" charset="0"/>
              <a:buChar char="•"/>
            </a:pPr>
            <a:endParaRPr lang="en-US" sz="1200" dirty="0"/>
          </a:p>
          <a:p>
            <a:pPr marL="742950" lvl="1" indent="-228600" defTabSz="914400">
              <a:lnSpc>
                <a:spcPct val="90000"/>
              </a:lnSpc>
              <a:spcAft>
                <a:spcPts val="600"/>
              </a:spcAft>
              <a:buClr>
                <a:schemeClr val="accent2">
                  <a:lumMod val="50000"/>
                </a:schemeClr>
              </a:buClr>
              <a:buFont typeface="Arial" panose="020B0604020202020204" pitchFamily="34" charset="0"/>
              <a:buChar char="•"/>
            </a:pPr>
            <a:endParaRPr lang="en-US" sz="1200" dirty="0"/>
          </a:p>
          <a:p>
            <a:pPr indent="-228600" defTabSz="914400">
              <a:lnSpc>
                <a:spcPct val="90000"/>
              </a:lnSpc>
              <a:spcAft>
                <a:spcPts val="600"/>
              </a:spcAft>
              <a:buClr>
                <a:schemeClr val="accent2">
                  <a:lumMod val="50000"/>
                </a:schemeClr>
              </a:buClr>
              <a:buFont typeface="Arial" panose="020B0604020202020204" pitchFamily="34" charset="0"/>
              <a:buChar char="•"/>
            </a:pPr>
            <a:endParaRPr lang="en-US" sz="1200" dirty="0"/>
          </a:p>
          <a:p>
            <a:pPr indent="-228600" defTabSz="914400">
              <a:lnSpc>
                <a:spcPct val="90000"/>
              </a:lnSpc>
              <a:spcAft>
                <a:spcPts val="600"/>
              </a:spcAft>
              <a:buClr>
                <a:schemeClr val="accent2">
                  <a:lumMod val="50000"/>
                </a:schemeClr>
              </a:buClr>
              <a:buFont typeface="Arial" panose="020B0604020202020204" pitchFamily="34" charset="0"/>
              <a:buChar char="•"/>
            </a:pPr>
            <a:endParaRPr lang="en-US" sz="1200" dirty="0"/>
          </a:p>
        </p:txBody>
      </p:sp>
      <p:sp>
        <p:nvSpPr>
          <p:cNvPr id="3" name="Slide Number Placeholder 2">
            <a:extLst>
              <a:ext uri="{FF2B5EF4-FFF2-40B4-BE49-F238E27FC236}">
                <a16:creationId xmlns:a16="http://schemas.microsoft.com/office/drawing/2014/main" id="{58112E5D-8FC5-44C1-B4B6-D58E8EA082C2}"/>
              </a:ext>
            </a:extLst>
          </p:cNvPr>
          <p:cNvSpPr>
            <a:spLocks noGrp="1"/>
          </p:cNvSpPr>
          <p:nvPr>
            <p:ph type="sldNum" sz="quarter" idx="12"/>
          </p:nvPr>
        </p:nvSpPr>
        <p:spPr>
          <a:xfrm>
            <a:off x="6622502" y="6356350"/>
            <a:ext cx="2016323" cy="365125"/>
          </a:xfrm>
        </p:spPr>
        <p:txBody>
          <a:bodyPr vert="horz" lIns="91440" tIns="45720" rIns="91440" bIns="45720" rtlCol="0" anchor="ctr">
            <a:normAutofit/>
          </a:bodyPr>
          <a:lstStyle/>
          <a:p>
            <a:pPr defTabSz="914400">
              <a:spcAft>
                <a:spcPts val="600"/>
              </a:spcAft>
              <a:defRPr/>
            </a:pPr>
            <a:fld id="{B134434E-C99D-46CC-9CF5-BD2C143A6003}" type="slidenum">
              <a:rPr lang="en-US" sz="1200">
                <a:solidFill>
                  <a:schemeClr val="bg1"/>
                </a:solidFill>
              </a:rPr>
              <a:pPr defTabSz="914400">
                <a:spcAft>
                  <a:spcPts val="600"/>
                </a:spcAft>
                <a:defRPr/>
              </a:pPr>
              <a:t>3</a:t>
            </a:fld>
            <a:endParaRPr lang="en-US" sz="1200">
              <a:solidFill>
                <a:schemeClr val="bg1"/>
              </a:solidFill>
            </a:endParaRPr>
          </a:p>
        </p:txBody>
      </p:sp>
    </p:spTree>
    <p:extLst>
      <p:ext uri="{BB962C8B-B14F-4D97-AF65-F5344CB8AC3E}">
        <p14:creationId xmlns:p14="http://schemas.microsoft.com/office/powerpoint/2010/main" val="740677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nodeType="withEffect">
                                  <p:stCondLst>
                                    <p:cond delay="0"/>
                                  </p:stCondLst>
                                  <p:childTnLst>
                                    <p:set>
                                      <p:cBhvr>
                                        <p:cTn id="29" dur="1" fill="hold">
                                          <p:stCondLst>
                                            <p:cond delay="0"/>
                                          </p:stCondLst>
                                        </p:cTn>
                                        <p:tgtEl>
                                          <p:spTgt spid="6">
                                            <p:txEl>
                                              <p:pRg st="7" end="7"/>
                                            </p:txEl>
                                          </p:spTgt>
                                        </p:tgtEl>
                                        <p:attrNameLst>
                                          <p:attrName>style.visibility</p:attrName>
                                        </p:attrNameLst>
                                      </p:cBhvr>
                                      <p:to>
                                        <p:strVal val="visible"/>
                                      </p:to>
                                    </p:set>
                                    <p:animEffect transition="in" filter="fade">
                                      <p:cBhvr>
                                        <p:cTn id="30" dur="500"/>
                                        <p:tgtEl>
                                          <p:spTgt spid="6">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animEffect transition="in" filter="fade">
                                      <p:cBhvr>
                                        <p:cTn id="33" dur="500"/>
                                        <p:tgtEl>
                                          <p:spTgt spid="6">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
                                            <p:txEl>
                                              <p:pRg st="9" end="9"/>
                                            </p:txEl>
                                          </p:spTgt>
                                        </p:tgtEl>
                                        <p:attrNameLst>
                                          <p:attrName>style.visibility</p:attrName>
                                        </p:attrNameLst>
                                      </p:cBhvr>
                                      <p:to>
                                        <p:strVal val="visible"/>
                                      </p:to>
                                    </p:set>
                                    <p:animEffect transition="in" filter="fade">
                                      <p:cBhvr>
                                        <p:cTn id="36"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8DDBB17-BD33-CA66-597E-AEBF6E459D7E}"/>
              </a:ext>
            </a:extLst>
          </p:cNvPr>
          <p:cNvSpPr>
            <a:spLocks noGrp="1"/>
          </p:cNvSpPr>
          <p:nvPr>
            <p:ph type="subTitle" idx="1"/>
          </p:nvPr>
        </p:nvSpPr>
        <p:spPr>
          <a:xfrm>
            <a:off x="1280319" y="2133600"/>
            <a:ext cx="7041626" cy="2493962"/>
          </a:xfrm>
        </p:spPr>
        <p:txBody>
          <a:bodyPr>
            <a:normAutofit fontScale="62500" lnSpcReduction="20000"/>
          </a:bodyPr>
          <a:lstStyle/>
          <a:p>
            <a:r>
              <a:rPr lang="en-US" sz="4000" b="1" dirty="0">
                <a:solidFill>
                  <a:srgbClr val="FFC000"/>
                </a:solidFill>
                <a:latin typeface="+mj-lt"/>
              </a:rPr>
              <a:t>Interventions targeting psychosocial deprivations</a:t>
            </a:r>
          </a:p>
          <a:p>
            <a:r>
              <a:rPr lang="en-US" sz="4000" b="1" dirty="0">
                <a:solidFill>
                  <a:srgbClr val="FFC000"/>
                </a:solidFill>
                <a:latin typeface="+mj-lt"/>
              </a:rPr>
              <a:t> identified in the micro-sociological theory of</a:t>
            </a:r>
          </a:p>
          <a:p>
            <a:r>
              <a:rPr lang="en-US" sz="4000" b="1" dirty="0">
                <a:solidFill>
                  <a:srgbClr val="FFC000"/>
                </a:solidFill>
                <a:latin typeface="+mj-lt"/>
              </a:rPr>
              <a:t>adaptation to loss:</a:t>
            </a:r>
          </a:p>
          <a:p>
            <a:endParaRPr lang="en-US" sz="2000" b="1" dirty="0">
              <a:latin typeface="+mj-lt"/>
            </a:endParaRPr>
          </a:p>
          <a:p>
            <a:pPr marL="457200" indent="-457200" algn="l">
              <a:buFont typeface="+mj-lt"/>
              <a:buAutoNum type="arabicPeriod"/>
            </a:pPr>
            <a:r>
              <a:rPr lang="en-US" sz="3400" b="1" dirty="0">
                <a:latin typeface="+mj-lt"/>
              </a:rPr>
              <a:t>Living Memory Home</a:t>
            </a:r>
          </a:p>
          <a:p>
            <a:pPr marL="457200" indent="-457200" algn="l">
              <a:buFont typeface="+mj-lt"/>
              <a:buAutoNum type="arabicPeriod"/>
            </a:pPr>
            <a:endParaRPr lang="en-US" sz="3400" b="1" dirty="0">
              <a:latin typeface="+mj-lt"/>
            </a:endParaRPr>
          </a:p>
          <a:p>
            <a:pPr marL="457200" indent="-457200" algn="l">
              <a:buFont typeface="+mj-lt"/>
              <a:buAutoNum type="arabicPeriod"/>
            </a:pPr>
            <a:r>
              <a:rPr lang="en-US" sz="3400" b="1" dirty="0">
                <a:latin typeface="+mj-lt"/>
              </a:rPr>
              <a:t>Finding My Way</a:t>
            </a:r>
            <a:endParaRPr lang="en-US" sz="3400" dirty="0"/>
          </a:p>
        </p:txBody>
      </p:sp>
      <p:sp>
        <p:nvSpPr>
          <p:cNvPr id="4" name="Slide Number Placeholder 3">
            <a:extLst>
              <a:ext uri="{FF2B5EF4-FFF2-40B4-BE49-F238E27FC236}">
                <a16:creationId xmlns:a16="http://schemas.microsoft.com/office/drawing/2014/main" id="{A926E97B-908E-0C83-1C55-863D8C709176}"/>
              </a:ext>
            </a:extLst>
          </p:cNvPr>
          <p:cNvSpPr>
            <a:spLocks noGrp="1"/>
          </p:cNvSpPr>
          <p:nvPr>
            <p:ph type="sldNum" sz="quarter" idx="12"/>
          </p:nvPr>
        </p:nvSpPr>
        <p:spPr/>
        <p:txBody>
          <a:bodyPr/>
          <a:lstStyle/>
          <a:p>
            <a:pPr>
              <a:defRPr/>
            </a:pPr>
            <a:fld id="{914B9B59-695A-4997-90EC-B10A8A733EE9}" type="slidenum">
              <a:rPr lang="en-US" smtClean="0">
                <a:solidFill>
                  <a:prstClr val="white">
                    <a:tint val="95000"/>
                  </a:prstClr>
                </a:solidFill>
              </a:rPr>
              <a:pPr>
                <a:defRPr/>
              </a:pPr>
              <a:t>30</a:t>
            </a:fld>
            <a:endParaRPr lang="en-US">
              <a:solidFill>
                <a:prstClr val="white">
                  <a:tint val="95000"/>
                </a:prstClr>
              </a:solidFill>
            </a:endParaRPr>
          </a:p>
        </p:txBody>
      </p:sp>
    </p:spTree>
    <p:extLst>
      <p:ext uri="{BB962C8B-B14F-4D97-AF65-F5344CB8AC3E}">
        <p14:creationId xmlns:p14="http://schemas.microsoft.com/office/powerpoint/2010/main" val="1412019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8DDBB17-BD33-CA66-597E-AEBF6E459D7E}"/>
              </a:ext>
            </a:extLst>
          </p:cNvPr>
          <p:cNvSpPr>
            <a:spLocks noGrp="1"/>
          </p:cNvSpPr>
          <p:nvPr>
            <p:ph type="subTitle" idx="1"/>
          </p:nvPr>
        </p:nvSpPr>
        <p:spPr>
          <a:xfrm>
            <a:off x="175419" y="1600200"/>
            <a:ext cx="8610600" cy="4191000"/>
          </a:xfrm>
        </p:spPr>
        <p:txBody>
          <a:bodyPr>
            <a:normAutofit fontScale="55000" lnSpcReduction="20000"/>
          </a:bodyPr>
          <a:lstStyle/>
          <a:p>
            <a:r>
              <a:rPr lang="en-US" sz="4600" b="1" dirty="0">
                <a:solidFill>
                  <a:srgbClr val="FFC000"/>
                </a:solidFill>
                <a:latin typeface="+mj-lt"/>
              </a:rPr>
              <a:t>Living Memory Home</a:t>
            </a:r>
          </a:p>
          <a:p>
            <a:endParaRPr lang="en-US" sz="2000" b="1" dirty="0">
              <a:latin typeface="+mj-lt"/>
            </a:endParaRPr>
          </a:p>
          <a:p>
            <a:pPr marL="457200" indent="-457200" algn="l">
              <a:buFont typeface="+mj-lt"/>
              <a:buAutoNum type="arabicPeriod"/>
            </a:pPr>
            <a:r>
              <a:rPr lang="en-US" sz="3400" dirty="0">
                <a:latin typeface="Arial" panose="020B0604020202020204" pitchFamily="34" charset="0"/>
                <a:cs typeface="Arial" panose="020B0604020202020204" pitchFamily="34" charset="0"/>
              </a:rPr>
              <a:t>Online place to create &amp; store memories of the dying or deceased person</a:t>
            </a:r>
          </a:p>
          <a:p>
            <a:pPr marL="457200" indent="-457200" algn="l">
              <a:buFont typeface="+mj-lt"/>
              <a:buAutoNum type="arabicPeriod"/>
            </a:pPr>
            <a:endParaRPr lang="en-US" sz="3400" dirty="0">
              <a:latin typeface="Arial" panose="020B0604020202020204" pitchFamily="34" charset="0"/>
              <a:cs typeface="Arial" panose="020B0604020202020204" pitchFamily="34" charset="0"/>
            </a:endParaRPr>
          </a:p>
          <a:p>
            <a:pPr marL="457200" indent="-457200" algn="l">
              <a:buFont typeface="+mj-lt"/>
              <a:buAutoNum type="arabicPeriod"/>
            </a:pPr>
            <a:r>
              <a:rPr lang="en-US" sz="3400" dirty="0">
                <a:latin typeface="Arial" panose="020B0604020202020204" pitchFamily="34" charset="0"/>
                <a:cs typeface="Arial" panose="020B0604020202020204" pitchFamily="34" charset="0"/>
              </a:rPr>
              <a:t>Online journal with prompts to promote positive sharing (e.g., “what I always admired about you was…”; “I always wanted to tell you…”)</a:t>
            </a:r>
          </a:p>
          <a:p>
            <a:pPr marL="457200" indent="-457200" algn="l">
              <a:buFont typeface="+mj-lt"/>
              <a:buAutoNum type="arabicPeriod"/>
            </a:pPr>
            <a:endParaRPr lang="en-US" sz="3400" dirty="0">
              <a:latin typeface="Arial" panose="020B0604020202020204" pitchFamily="34" charset="0"/>
              <a:cs typeface="Arial" panose="020B0604020202020204" pitchFamily="34" charset="0"/>
            </a:endParaRPr>
          </a:p>
          <a:p>
            <a:pPr marL="457200" indent="-457200" algn="l">
              <a:buFont typeface="+mj-lt"/>
              <a:buAutoNum type="arabicPeriod"/>
            </a:pPr>
            <a:r>
              <a:rPr lang="en-US" sz="3400" dirty="0">
                <a:solidFill>
                  <a:srgbClr val="FFC000"/>
                </a:solidFill>
                <a:latin typeface="Arial" panose="020B0604020202020204" pitchFamily="34" charset="0"/>
                <a:cs typeface="Arial" panose="020B0604020202020204" pitchFamily="34" charset="0"/>
              </a:rPr>
              <a:t>Dementia “care pairs” </a:t>
            </a:r>
            <a:r>
              <a:rPr lang="en-US" sz="3400" dirty="0">
                <a:latin typeface="Arial" panose="020B0604020202020204" pitchFamily="34" charset="0"/>
                <a:cs typeface="Arial" panose="020B0604020202020204" pitchFamily="34" charset="0"/>
              </a:rPr>
              <a:t>an activity to document sources of pride &amp; joy before too late</a:t>
            </a:r>
          </a:p>
          <a:p>
            <a:pPr marL="457200" indent="-457200" algn="l">
              <a:buFont typeface="+mj-lt"/>
              <a:buAutoNum type="arabicPeriod"/>
            </a:pPr>
            <a:endParaRPr lang="en-US" sz="3400" dirty="0">
              <a:latin typeface="Arial" panose="020B0604020202020204" pitchFamily="34" charset="0"/>
              <a:cs typeface="Arial" panose="020B0604020202020204" pitchFamily="34" charset="0"/>
            </a:endParaRPr>
          </a:p>
          <a:p>
            <a:pPr marL="457200" indent="-457200" algn="l">
              <a:buFont typeface="+mj-lt"/>
              <a:buAutoNum type="arabicPeriod"/>
            </a:pPr>
            <a:r>
              <a:rPr lang="en-US" sz="3400" dirty="0">
                <a:solidFill>
                  <a:srgbClr val="FFC000"/>
                </a:solidFill>
                <a:latin typeface="Arial" panose="020B0604020202020204" pitchFamily="34" charset="0"/>
                <a:cs typeface="Arial" panose="020B0604020202020204" pitchFamily="34" charset="0"/>
              </a:rPr>
              <a:t>Bereaved caregivers </a:t>
            </a:r>
            <a:r>
              <a:rPr lang="en-US" sz="3400" dirty="0">
                <a:latin typeface="Arial" panose="020B0604020202020204" pitchFamily="34" charset="0"/>
                <a:cs typeface="Arial" panose="020B0604020202020204" pitchFamily="34" charset="0"/>
              </a:rPr>
              <a:t>a place to maintain continuing bonds; text monitored by machine learning algorithm to detect those with significant suicidal risk </a:t>
            </a:r>
          </a:p>
          <a:p>
            <a:pPr marL="457200" indent="-457200" algn="l">
              <a:buFont typeface="+mj-lt"/>
              <a:buAutoNum type="arabicPeriod"/>
            </a:pPr>
            <a:endParaRPr lang="en-US" sz="3400" b="1" dirty="0">
              <a:latin typeface="+mj-lt"/>
            </a:endParaRPr>
          </a:p>
        </p:txBody>
      </p:sp>
      <p:sp>
        <p:nvSpPr>
          <p:cNvPr id="4" name="Slide Number Placeholder 3">
            <a:extLst>
              <a:ext uri="{FF2B5EF4-FFF2-40B4-BE49-F238E27FC236}">
                <a16:creationId xmlns:a16="http://schemas.microsoft.com/office/drawing/2014/main" id="{A926E97B-908E-0C83-1C55-863D8C709176}"/>
              </a:ext>
            </a:extLst>
          </p:cNvPr>
          <p:cNvSpPr>
            <a:spLocks noGrp="1"/>
          </p:cNvSpPr>
          <p:nvPr>
            <p:ph type="sldNum" sz="quarter" idx="12"/>
          </p:nvPr>
        </p:nvSpPr>
        <p:spPr/>
        <p:txBody>
          <a:bodyPr/>
          <a:lstStyle/>
          <a:p>
            <a:pPr>
              <a:defRPr/>
            </a:pPr>
            <a:fld id="{914B9B59-695A-4997-90EC-B10A8A733EE9}" type="slidenum">
              <a:rPr lang="en-US" smtClean="0">
                <a:solidFill>
                  <a:prstClr val="white">
                    <a:tint val="95000"/>
                  </a:prstClr>
                </a:solidFill>
              </a:rPr>
              <a:pPr>
                <a:defRPr/>
              </a:pPr>
              <a:t>31</a:t>
            </a:fld>
            <a:endParaRPr lang="en-US">
              <a:solidFill>
                <a:prstClr val="white">
                  <a:tint val="95000"/>
                </a:prstClr>
              </a:solidFill>
            </a:endParaRPr>
          </a:p>
        </p:txBody>
      </p:sp>
      <p:pic>
        <p:nvPicPr>
          <p:cNvPr id="1026" name="Picture 2" descr="See the source image">
            <a:extLst>
              <a:ext uri="{FF2B5EF4-FFF2-40B4-BE49-F238E27FC236}">
                <a16:creationId xmlns:a16="http://schemas.microsoft.com/office/drawing/2014/main" id="{92F4C11B-1890-DD50-DE53-AC61606EC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4319" y="45401"/>
            <a:ext cx="2042797" cy="2042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443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29C7C4-9F0E-4713-AB1F-CB5D284668B6}"/>
              </a:ext>
            </a:extLst>
          </p:cNvPr>
          <p:cNvSpPr txBox="1"/>
          <p:nvPr/>
        </p:nvSpPr>
        <p:spPr>
          <a:xfrm>
            <a:off x="327096" y="440647"/>
            <a:ext cx="8344623" cy="923330"/>
          </a:xfrm>
          <a:prstGeom prst="rect">
            <a:avLst/>
          </a:prstGeom>
          <a:noFill/>
        </p:spPr>
        <p:txBody>
          <a:bodyPr wrap="square" rtlCol="0">
            <a:spAutoFit/>
          </a:bodyPr>
          <a:lstStyle/>
          <a:p>
            <a:r>
              <a:rPr lang="en-US" b="1" dirty="0"/>
              <a:t>Figure 1.  </a:t>
            </a:r>
            <a:r>
              <a:rPr lang="en-US" b="1" dirty="0">
                <a:solidFill>
                  <a:srgbClr val="FFC000"/>
                </a:solidFill>
              </a:rPr>
              <a:t>Conceptual Model of Psychosocial Deprivations Targeted by the </a:t>
            </a:r>
            <a:r>
              <a:rPr lang="en-US" b="1" dirty="0"/>
              <a:t>Living </a:t>
            </a:r>
          </a:p>
          <a:p>
            <a:r>
              <a:rPr lang="en-US" b="1" dirty="0"/>
              <a:t>		Memory Home </a:t>
            </a:r>
            <a:r>
              <a:rPr lang="en-US" b="1" dirty="0">
                <a:solidFill>
                  <a:srgbClr val="FFC000"/>
                </a:solidFill>
              </a:rPr>
              <a:t>to Reduce Grief &amp; Improve Relationship Quality in Dementia 		“Care Pairs”</a:t>
            </a:r>
          </a:p>
        </p:txBody>
      </p:sp>
      <p:sp>
        <p:nvSpPr>
          <p:cNvPr id="11" name="TextBox 10">
            <a:extLst>
              <a:ext uri="{FF2B5EF4-FFF2-40B4-BE49-F238E27FC236}">
                <a16:creationId xmlns:a16="http://schemas.microsoft.com/office/drawing/2014/main" id="{90C2C32A-1BD7-4501-8BA9-244A85852834}"/>
              </a:ext>
            </a:extLst>
          </p:cNvPr>
          <p:cNvSpPr txBox="1"/>
          <p:nvPr/>
        </p:nvSpPr>
        <p:spPr>
          <a:xfrm>
            <a:off x="93491" y="1350826"/>
            <a:ext cx="8774456" cy="1110240"/>
          </a:xfrm>
          <a:prstGeom prst="rect">
            <a:avLst/>
          </a:prstGeom>
          <a:noFill/>
        </p:spPr>
        <p:txBody>
          <a:bodyPr wrap="square" rtlCol="0">
            <a:spAutoFit/>
          </a:bodyPr>
          <a:lstStyle/>
          <a:p>
            <a:pPr algn="ctr"/>
            <a:endParaRPr lang="en-US" sz="1323" b="1" dirty="0"/>
          </a:p>
          <a:p>
            <a:pPr algn="ctr"/>
            <a:r>
              <a:rPr lang="en-US" sz="1323" b="1" dirty="0"/>
              <a:t>TIMELINE</a:t>
            </a:r>
          </a:p>
          <a:p>
            <a:pPr algn="ctr"/>
            <a:endParaRPr lang="en-US" sz="1323" b="1" dirty="0"/>
          </a:p>
          <a:p>
            <a:r>
              <a:rPr lang="en-US" sz="1323" b="1" u="sng" dirty="0"/>
              <a:t>            Baseline		               Psychosocial Mediators 		               + 1 month		                        Post-loss______</a:t>
            </a:r>
            <a:r>
              <a:rPr lang="en-US" sz="1323" b="1" dirty="0"/>
              <a:t>		</a:t>
            </a:r>
          </a:p>
        </p:txBody>
      </p:sp>
      <p:sp>
        <p:nvSpPr>
          <p:cNvPr id="15" name="Oval 14">
            <a:extLst>
              <a:ext uri="{FF2B5EF4-FFF2-40B4-BE49-F238E27FC236}">
                <a16:creationId xmlns:a16="http://schemas.microsoft.com/office/drawing/2014/main" id="{B0823456-DEDC-4954-AD9E-64868F564EA6}"/>
              </a:ext>
            </a:extLst>
          </p:cNvPr>
          <p:cNvSpPr/>
          <p:nvPr/>
        </p:nvSpPr>
        <p:spPr>
          <a:xfrm>
            <a:off x="5377545" y="2720301"/>
            <a:ext cx="1176189" cy="882274"/>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70" b="1" dirty="0">
                <a:solidFill>
                  <a:schemeClr val="bg1"/>
                </a:solidFill>
              </a:rPr>
              <a:t>Pre-loss Grief</a:t>
            </a:r>
          </a:p>
        </p:txBody>
      </p:sp>
      <p:sp>
        <p:nvSpPr>
          <p:cNvPr id="18" name="Oval 17">
            <a:extLst>
              <a:ext uri="{FF2B5EF4-FFF2-40B4-BE49-F238E27FC236}">
                <a16:creationId xmlns:a16="http://schemas.microsoft.com/office/drawing/2014/main" id="{56920694-C6B4-46F3-A0E5-F86C19A8DD22}"/>
              </a:ext>
            </a:extLst>
          </p:cNvPr>
          <p:cNvSpPr/>
          <p:nvPr/>
        </p:nvSpPr>
        <p:spPr>
          <a:xfrm>
            <a:off x="5088357" y="4076852"/>
            <a:ext cx="1754561" cy="1430322"/>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70" b="1" dirty="0">
                <a:solidFill>
                  <a:schemeClr val="bg1"/>
                </a:solidFill>
              </a:rPr>
              <a:t>Caregiver-</a:t>
            </a:r>
            <a:r>
              <a:rPr lang="en-US" sz="1470" b="1" dirty="0" err="1">
                <a:solidFill>
                  <a:schemeClr val="bg1"/>
                </a:solidFill>
              </a:rPr>
              <a:t>PwD</a:t>
            </a:r>
            <a:endParaRPr lang="en-US" sz="1470" b="1" dirty="0">
              <a:solidFill>
                <a:schemeClr val="bg1"/>
              </a:solidFill>
            </a:endParaRPr>
          </a:p>
          <a:p>
            <a:pPr algn="ctr"/>
            <a:r>
              <a:rPr lang="en-US" sz="1470" b="1" dirty="0">
                <a:solidFill>
                  <a:schemeClr val="bg1"/>
                </a:solidFill>
              </a:rPr>
              <a:t>Relationship Quality</a:t>
            </a:r>
          </a:p>
        </p:txBody>
      </p:sp>
      <p:sp>
        <p:nvSpPr>
          <p:cNvPr id="20" name="TextBox 19">
            <a:extLst>
              <a:ext uri="{FF2B5EF4-FFF2-40B4-BE49-F238E27FC236}">
                <a16:creationId xmlns:a16="http://schemas.microsoft.com/office/drawing/2014/main" id="{A90A37C1-2CE0-4AAD-9B07-939B3D725DAD}"/>
              </a:ext>
            </a:extLst>
          </p:cNvPr>
          <p:cNvSpPr txBox="1"/>
          <p:nvPr/>
        </p:nvSpPr>
        <p:spPr>
          <a:xfrm>
            <a:off x="7273006" y="3352800"/>
            <a:ext cx="1267207" cy="1110240"/>
          </a:xfrm>
          <a:prstGeom prst="rect">
            <a:avLst/>
          </a:prstGeom>
          <a:solidFill>
            <a:srgbClr val="FFC000"/>
          </a:solidFill>
        </p:spPr>
        <p:txBody>
          <a:bodyPr wrap="square" rtlCol="0">
            <a:spAutoFit/>
          </a:bodyPr>
          <a:lstStyle/>
          <a:p>
            <a:pPr algn="ctr"/>
            <a:r>
              <a:rPr lang="en-US" sz="1323" b="1" dirty="0">
                <a:solidFill>
                  <a:schemeClr val="bg1"/>
                </a:solidFill>
              </a:rPr>
              <a:t>Bereaved Outcomes</a:t>
            </a:r>
          </a:p>
          <a:p>
            <a:pPr algn="ctr"/>
            <a:r>
              <a:rPr lang="en-US" sz="1323" dirty="0">
                <a:solidFill>
                  <a:schemeClr val="bg1"/>
                </a:solidFill>
              </a:rPr>
              <a:t>PGD</a:t>
            </a:r>
          </a:p>
          <a:p>
            <a:pPr algn="ctr"/>
            <a:r>
              <a:rPr lang="en-US" sz="1323" dirty="0">
                <a:solidFill>
                  <a:schemeClr val="bg1"/>
                </a:solidFill>
              </a:rPr>
              <a:t>MDD</a:t>
            </a:r>
          </a:p>
          <a:p>
            <a:pPr algn="ctr"/>
            <a:r>
              <a:rPr lang="en-US" sz="1323" dirty="0">
                <a:solidFill>
                  <a:schemeClr val="bg1"/>
                </a:solidFill>
              </a:rPr>
              <a:t>regret</a:t>
            </a:r>
          </a:p>
        </p:txBody>
      </p:sp>
      <p:cxnSp>
        <p:nvCxnSpPr>
          <p:cNvPr id="23" name="Straight Arrow Connector 22">
            <a:extLst>
              <a:ext uri="{FF2B5EF4-FFF2-40B4-BE49-F238E27FC236}">
                <a16:creationId xmlns:a16="http://schemas.microsoft.com/office/drawing/2014/main" id="{E8439BE9-9AD6-45A7-A043-6AF3FD3C886E}"/>
              </a:ext>
            </a:extLst>
          </p:cNvPr>
          <p:cNvCxnSpPr>
            <a:cxnSpLocks/>
          </p:cNvCxnSpPr>
          <p:nvPr/>
        </p:nvCxnSpPr>
        <p:spPr>
          <a:xfrm flipV="1">
            <a:off x="1628328" y="3854668"/>
            <a:ext cx="808147" cy="1"/>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F054148-D128-4FAC-B0BF-E81F9A3E8891}"/>
              </a:ext>
            </a:extLst>
          </p:cNvPr>
          <p:cNvCxnSpPr>
            <a:cxnSpLocks/>
            <a:stCxn id="18" idx="6"/>
            <a:endCxn id="20" idx="1"/>
          </p:cNvCxnSpPr>
          <p:nvPr/>
        </p:nvCxnSpPr>
        <p:spPr>
          <a:xfrm flipV="1">
            <a:off x="6842918" y="3907920"/>
            <a:ext cx="430088" cy="884093"/>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CE62ADC-B52D-418E-8865-84829077B015}"/>
              </a:ext>
            </a:extLst>
          </p:cNvPr>
          <p:cNvCxnSpPr>
            <a:cxnSpLocks/>
            <a:stCxn id="15" idx="6"/>
            <a:endCxn id="20" idx="1"/>
          </p:cNvCxnSpPr>
          <p:nvPr/>
        </p:nvCxnSpPr>
        <p:spPr>
          <a:xfrm>
            <a:off x="6553734" y="3161438"/>
            <a:ext cx="719272" cy="74648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F8A7F5D-5184-4A0D-8F65-08C4929E0C45}"/>
              </a:ext>
            </a:extLst>
          </p:cNvPr>
          <p:cNvCxnSpPr>
            <a:cxnSpLocks/>
            <a:stCxn id="10" idx="3"/>
            <a:endCxn id="18" idx="2"/>
          </p:cNvCxnSpPr>
          <p:nvPr/>
        </p:nvCxnSpPr>
        <p:spPr>
          <a:xfrm>
            <a:off x="4366165" y="4076852"/>
            <a:ext cx="722192" cy="715161"/>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E195734-A4BF-4B37-95EF-ACBD3EB71F55}"/>
              </a:ext>
            </a:extLst>
          </p:cNvPr>
          <p:cNvCxnSpPr>
            <a:cxnSpLocks/>
            <a:stCxn id="10" idx="3"/>
            <a:endCxn id="15" idx="2"/>
          </p:cNvCxnSpPr>
          <p:nvPr/>
        </p:nvCxnSpPr>
        <p:spPr>
          <a:xfrm flipV="1">
            <a:off x="4366165" y="3161438"/>
            <a:ext cx="1011380" cy="915414"/>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8" name="Graphic 87" descr="House">
            <a:extLst>
              <a:ext uri="{FF2B5EF4-FFF2-40B4-BE49-F238E27FC236}">
                <a16:creationId xmlns:a16="http://schemas.microsoft.com/office/drawing/2014/main" id="{3CD2CDB6-ECA2-4FD8-BF27-4E79968F26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0142" y="2945025"/>
            <a:ext cx="672108" cy="672108"/>
          </a:xfrm>
          <a:prstGeom prst="rect">
            <a:avLst/>
          </a:prstGeom>
        </p:spPr>
      </p:pic>
      <p:sp>
        <p:nvSpPr>
          <p:cNvPr id="89" name="TextBox 88">
            <a:extLst>
              <a:ext uri="{FF2B5EF4-FFF2-40B4-BE49-F238E27FC236}">
                <a16:creationId xmlns:a16="http://schemas.microsoft.com/office/drawing/2014/main" id="{B2A9BF4D-5020-4205-BA2D-64C3B017C8D6}"/>
              </a:ext>
            </a:extLst>
          </p:cNvPr>
          <p:cNvSpPr txBox="1"/>
          <p:nvPr/>
        </p:nvSpPr>
        <p:spPr>
          <a:xfrm>
            <a:off x="373928" y="3617133"/>
            <a:ext cx="1205056" cy="703078"/>
          </a:xfrm>
          <a:prstGeom prst="rect">
            <a:avLst/>
          </a:prstGeom>
          <a:solidFill>
            <a:schemeClr val="bg1"/>
          </a:solidFill>
          <a:ln w="34925">
            <a:solidFill>
              <a:schemeClr val="tx1"/>
            </a:solidFill>
          </a:ln>
        </p:spPr>
        <p:txBody>
          <a:bodyPr wrap="square" rtlCol="0">
            <a:spAutoFit/>
          </a:bodyPr>
          <a:lstStyle/>
          <a:p>
            <a:pPr algn="ctr"/>
            <a:r>
              <a:rPr lang="en-US" sz="1323" b="1" dirty="0"/>
              <a:t>Living Memory</a:t>
            </a:r>
          </a:p>
          <a:p>
            <a:pPr algn="ctr"/>
            <a:r>
              <a:rPr lang="en-US" sz="1323" b="1" dirty="0"/>
              <a:t>Home</a:t>
            </a:r>
          </a:p>
        </p:txBody>
      </p:sp>
      <p:pic>
        <p:nvPicPr>
          <p:cNvPr id="1026" name="Picture 2" descr="Transparent Target Clipart Black And White - Target Icon Png, Png Download  , Transparent Png Image - PNGitem">
            <a:extLst>
              <a:ext uri="{FF2B5EF4-FFF2-40B4-BE49-F238E27FC236}">
                <a16:creationId xmlns:a16="http://schemas.microsoft.com/office/drawing/2014/main" id="{62DB6E58-DC3A-42AE-9C08-94ECA4D623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0738" y="2238360"/>
            <a:ext cx="719923" cy="7885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2D7097C-4E86-430F-A84B-CBBBAA053F99}"/>
              </a:ext>
            </a:extLst>
          </p:cNvPr>
          <p:cNvSpPr txBox="1"/>
          <p:nvPr/>
        </p:nvSpPr>
        <p:spPr>
          <a:xfrm>
            <a:off x="2475235" y="3012778"/>
            <a:ext cx="1890930" cy="2128147"/>
          </a:xfrm>
          <a:prstGeom prst="rect">
            <a:avLst/>
          </a:prstGeom>
          <a:solidFill>
            <a:schemeClr val="bg1"/>
          </a:solidFill>
          <a:ln w="38100">
            <a:solidFill>
              <a:schemeClr val="tx1">
                <a:alpha val="99000"/>
              </a:schemeClr>
            </a:solidFill>
          </a:ln>
        </p:spPr>
        <p:txBody>
          <a:bodyPr wrap="square" rtlCol="0">
            <a:spAutoFit/>
          </a:bodyPr>
          <a:lstStyle/>
          <a:p>
            <a:pPr algn="ctr"/>
            <a:r>
              <a:rPr lang="en-US" sz="1323" b="1" u="sng" dirty="0"/>
              <a:t>Psychosocial Targets</a:t>
            </a:r>
            <a:endParaRPr lang="en-US" sz="1323" dirty="0"/>
          </a:p>
          <a:p>
            <a:pPr marL="210026" indent="-210026">
              <a:buFont typeface="Arial" panose="020B0604020202020204" pitchFamily="34" charset="0"/>
              <a:buChar char="•"/>
            </a:pPr>
            <a:r>
              <a:rPr lang="en-US" sz="1323" dirty="0"/>
              <a:t>Social isolation</a:t>
            </a:r>
          </a:p>
          <a:p>
            <a:pPr marL="210026" indent="-210026">
              <a:buFont typeface="Arial" panose="020B0604020202020204" pitchFamily="34" charset="0"/>
              <a:buChar char="•"/>
            </a:pPr>
            <a:r>
              <a:rPr lang="en-US" sz="1323" dirty="0"/>
              <a:t>Sense of belonging </a:t>
            </a:r>
          </a:p>
          <a:p>
            <a:pPr marL="210026" indent="-210026">
              <a:buFont typeface="Arial" panose="020B0604020202020204" pitchFamily="34" charset="0"/>
              <a:buChar char="•"/>
            </a:pPr>
            <a:r>
              <a:rPr lang="en-US" sz="1323" dirty="0"/>
              <a:t>Sense of being appreciated</a:t>
            </a:r>
          </a:p>
          <a:p>
            <a:pPr marL="210026" indent="-210026">
              <a:buFont typeface="Arial" panose="020B0604020202020204" pitchFamily="34" charset="0"/>
              <a:buChar char="•"/>
            </a:pPr>
            <a:r>
              <a:rPr lang="en-US" sz="1323" dirty="0"/>
              <a:t>Identity</a:t>
            </a:r>
          </a:p>
          <a:p>
            <a:pPr marL="210026" indent="-210026">
              <a:buFont typeface="Arial" panose="020B0604020202020204" pitchFamily="34" charset="0"/>
              <a:buChar char="•"/>
            </a:pPr>
            <a:r>
              <a:rPr lang="en-US" sz="1323" dirty="0"/>
              <a:t>Self-esteem</a:t>
            </a:r>
          </a:p>
          <a:p>
            <a:pPr marL="210026" indent="-210026">
              <a:buFont typeface="Arial" panose="020B0604020202020204" pitchFamily="34" charset="0"/>
              <a:buChar char="•"/>
            </a:pPr>
            <a:r>
              <a:rPr lang="en-US" sz="1323" dirty="0"/>
              <a:t>Role clarification</a:t>
            </a:r>
          </a:p>
          <a:p>
            <a:pPr marL="210026" indent="-210026">
              <a:buFont typeface="Arial" panose="020B0604020202020204" pitchFamily="34" charset="0"/>
              <a:buChar char="•"/>
            </a:pPr>
            <a:r>
              <a:rPr lang="en-US" sz="1323" dirty="0"/>
              <a:t>Respect for </a:t>
            </a:r>
            <a:r>
              <a:rPr lang="en-US" sz="1323" dirty="0" err="1"/>
              <a:t>PwD</a:t>
            </a:r>
            <a:endParaRPr lang="en-US" sz="1323" dirty="0"/>
          </a:p>
          <a:p>
            <a:pPr marL="210026" indent="-210026">
              <a:buFont typeface="Arial" panose="020B0604020202020204" pitchFamily="34" charset="0"/>
              <a:buChar char="•"/>
            </a:pPr>
            <a:r>
              <a:rPr lang="en-US" sz="1323" dirty="0"/>
              <a:t>Nurturance of </a:t>
            </a:r>
            <a:r>
              <a:rPr lang="en-US" sz="1323" dirty="0" err="1"/>
              <a:t>PwD</a:t>
            </a:r>
            <a:endParaRPr lang="en-US" sz="1323" b="1" dirty="0"/>
          </a:p>
        </p:txBody>
      </p:sp>
      <p:cxnSp>
        <p:nvCxnSpPr>
          <p:cNvPr id="119" name="Straight Arrow Connector 118">
            <a:extLst>
              <a:ext uri="{FF2B5EF4-FFF2-40B4-BE49-F238E27FC236}">
                <a16:creationId xmlns:a16="http://schemas.microsoft.com/office/drawing/2014/main" id="{F30B97A1-C6E7-4C7E-953D-ECE419C21C31}"/>
              </a:ext>
            </a:extLst>
          </p:cNvPr>
          <p:cNvCxnSpPr>
            <a:cxnSpLocks/>
            <a:stCxn id="15" idx="4"/>
            <a:endCxn id="18" idx="0"/>
          </p:cNvCxnSpPr>
          <p:nvPr/>
        </p:nvCxnSpPr>
        <p:spPr>
          <a:xfrm flipH="1">
            <a:off x="5965638" y="3602575"/>
            <a:ext cx="2" cy="474277"/>
          </a:xfrm>
          <a:prstGeom prst="straightConnector1">
            <a:avLst/>
          </a:prstGeom>
          <a:ln w="349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61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8DDBB17-BD33-CA66-597E-AEBF6E459D7E}"/>
              </a:ext>
            </a:extLst>
          </p:cNvPr>
          <p:cNvSpPr>
            <a:spLocks noGrp="1"/>
          </p:cNvSpPr>
          <p:nvPr>
            <p:ph type="subTitle" idx="1"/>
          </p:nvPr>
        </p:nvSpPr>
        <p:spPr>
          <a:xfrm>
            <a:off x="175419" y="1219200"/>
            <a:ext cx="8610600" cy="4191000"/>
          </a:xfrm>
        </p:spPr>
        <p:txBody>
          <a:bodyPr>
            <a:normAutofit fontScale="62500" lnSpcReduction="20000"/>
          </a:bodyPr>
          <a:lstStyle/>
          <a:p>
            <a:r>
              <a:rPr lang="en-US" sz="4600" b="1" dirty="0">
                <a:solidFill>
                  <a:srgbClr val="FFC000"/>
                </a:solidFill>
                <a:latin typeface="+mj-lt"/>
              </a:rPr>
              <a:t>Finding My Way</a:t>
            </a:r>
          </a:p>
          <a:p>
            <a:endParaRPr lang="en-US" sz="2000" b="1" dirty="0">
              <a:latin typeface="+mj-lt"/>
            </a:endParaRPr>
          </a:p>
          <a:p>
            <a:pPr marL="457200" indent="-457200" algn="l">
              <a:buFont typeface="+mj-lt"/>
              <a:buAutoNum type="arabicPeriod"/>
            </a:pPr>
            <a:r>
              <a:rPr lang="en-US" sz="3400" dirty="0">
                <a:latin typeface="Arial" panose="020B0604020202020204" pitchFamily="34" charset="0"/>
                <a:cs typeface="Arial" panose="020B0604020202020204" pitchFamily="34" charset="0"/>
              </a:rPr>
              <a:t>Online tool that includes:</a:t>
            </a:r>
          </a:p>
          <a:p>
            <a:pPr marL="457200" indent="-457200" algn="l">
              <a:buFont typeface="+mj-lt"/>
              <a:buAutoNum type="arabicPeriod"/>
            </a:pPr>
            <a:endParaRPr lang="en-US" sz="3400" dirty="0">
              <a:latin typeface="Arial" panose="020B0604020202020204" pitchFamily="34" charset="0"/>
              <a:cs typeface="Arial" panose="020B0604020202020204" pitchFamily="34" charset="0"/>
            </a:endParaRPr>
          </a:p>
          <a:p>
            <a:pPr marL="962406" lvl="1" indent="-514350" algn="l">
              <a:buFont typeface="+mj-lt"/>
              <a:buAutoNum type="alphaLcParenR"/>
            </a:pPr>
            <a:r>
              <a:rPr lang="en-US" sz="3008" dirty="0">
                <a:solidFill>
                  <a:srgbClr val="FFC000"/>
                </a:solidFill>
                <a:latin typeface="Arial" panose="020B0604020202020204" pitchFamily="34" charset="0"/>
                <a:cs typeface="Arial" panose="020B0604020202020204" pitchFamily="34" charset="0"/>
              </a:rPr>
              <a:t>LMH journaling</a:t>
            </a:r>
          </a:p>
          <a:p>
            <a:pPr marL="962406" lvl="1" indent="-514350" algn="l">
              <a:buFont typeface="+mj-lt"/>
              <a:buAutoNum type="alphaLcParenR"/>
            </a:pPr>
            <a:endParaRPr lang="en-US" sz="3008" dirty="0">
              <a:latin typeface="Arial" panose="020B0604020202020204" pitchFamily="34" charset="0"/>
              <a:cs typeface="Arial" panose="020B0604020202020204" pitchFamily="34" charset="0"/>
            </a:endParaRPr>
          </a:p>
          <a:p>
            <a:pPr marL="962406" lvl="1" indent="-514350" algn="l">
              <a:buFont typeface="+mj-lt"/>
              <a:buAutoNum type="alphaLcParenR"/>
            </a:pPr>
            <a:r>
              <a:rPr lang="en-US" sz="3008" dirty="0">
                <a:solidFill>
                  <a:srgbClr val="FFC000"/>
                </a:solidFill>
                <a:latin typeface="Arial" panose="020B0604020202020204" pitchFamily="34" charset="0"/>
                <a:cs typeface="Arial" panose="020B0604020202020204" pitchFamily="34" charset="0"/>
              </a:rPr>
              <a:t>Cognitive reframing </a:t>
            </a:r>
            <a:r>
              <a:rPr lang="en-US" sz="3008" dirty="0">
                <a:latin typeface="Arial" panose="020B0604020202020204" pitchFamily="34" charset="0"/>
                <a:cs typeface="Arial" panose="020B0604020202020204" pitchFamily="34" charset="0"/>
              </a:rPr>
              <a:t>of negative bereavement cognitions exercises</a:t>
            </a:r>
          </a:p>
          <a:p>
            <a:pPr marL="962406" lvl="1" indent="-514350" algn="l">
              <a:buFont typeface="+mj-lt"/>
              <a:buAutoNum type="alphaLcParenR"/>
            </a:pPr>
            <a:endParaRPr lang="en-US" sz="3008" dirty="0">
              <a:latin typeface="Arial" panose="020B0604020202020204" pitchFamily="34" charset="0"/>
              <a:cs typeface="Arial" panose="020B0604020202020204" pitchFamily="34" charset="0"/>
            </a:endParaRPr>
          </a:p>
          <a:p>
            <a:pPr marL="962406" lvl="1" indent="-514350" algn="l">
              <a:buFont typeface="+mj-lt"/>
              <a:buAutoNum type="alphaLcParenR"/>
            </a:pPr>
            <a:r>
              <a:rPr lang="en-US" sz="3008" dirty="0">
                <a:solidFill>
                  <a:srgbClr val="FFC000"/>
                </a:solidFill>
                <a:latin typeface="Arial" panose="020B0604020202020204" pitchFamily="34" charset="0"/>
                <a:cs typeface="Arial" panose="020B0604020202020204" pitchFamily="34" charset="0"/>
              </a:rPr>
              <a:t>Social mapping</a:t>
            </a:r>
          </a:p>
          <a:p>
            <a:pPr marL="962406" lvl="1" indent="-514350" algn="l">
              <a:buFont typeface="+mj-lt"/>
              <a:buAutoNum type="alphaLcParenR"/>
            </a:pPr>
            <a:endParaRPr lang="en-US" sz="3008" dirty="0">
              <a:latin typeface="Arial" panose="020B0604020202020204" pitchFamily="34" charset="0"/>
              <a:cs typeface="Arial" panose="020B0604020202020204" pitchFamily="34" charset="0"/>
            </a:endParaRPr>
          </a:p>
          <a:p>
            <a:pPr marL="962406" lvl="1" indent="-514350" algn="l">
              <a:buFont typeface="+mj-lt"/>
              <a:buAutoNum type="alphaLcParenR"/>
            </a:pPr>
            <a:r>
              <a:rPr lang="en-US" sz="3008" dirty="0">
                <a:solidFill>
                  <a:srgbClr val="FFC000"/>
                </a:solidFill>
                <a:latin typeface="Arial" panose="020B0604020202020204" pitchFamily="34" charset="0"/>
                <a:cs typeface="Arial" panose="020B0604020202020204" pitchFamily="34" charset="0"/>
              </a:rPr>
              <a:t>Social skills </a:t>
            </a:r>
            <a:r>
              <a:rPr lang="en-US" sz="3008" dirty="0">
                <a:latin typeface="Arial" panose="020B0604020202020204" pitchFamily="34" charset="0"/>
                <a:cs typeface="Arial" panose="020B0604020202020204" pitchFamily="34" charset="0"/>
              </a:rPr>
              <a:t>training</a:t>
            </a:r>
          </a:p>
          <a:p>
            <a:pPr marL="962406" lvl="1" indent="-514350" algn="l">
              <a:buFont typeface="+mj-lt"/>
              <a:buAutoNum type="alphaLcParenR"/>
            </a:pPr>
            <a:endParaRPr lang="en-US" sz="3008" dirty="0">
              <a:latin typeface="Arial" panose="020B0604020202020204" pitchFamily="34" charset="0"/>
              <a:cs typeface="Arial" panose="020B0604020202020204" pitchFamily="34" charset="0"/>
            </a:endParaRPr>
          </a:p>
          <a:p>
            <a:pPr marL="962406" lvl="1" indent="-514350" algn="l">
              <a:buFont typeface="+mj-lt"/>
              <a:buAutoNum type="alphaLcParenR"/>
            </a:pPr>
            <a:r>
              <a:rPr lang="en-US" sz="3008" dirty="0">
                <a:solidFill>
                  <a:srgbClr val="FFC000"/>
                </a:solidFill>
                <a:latin typeface="Arial" panose="020B0604020202020204" pitchFamily="34" charset="0"/>
                <a:cs typeface="Arial" panose="020B0604020202020204" pitchFamily="34" charset="0"/>
              </a:rPr>
              <a:t>Simpatico “connecting with others” </a:t>
            </a:r>
            <a:r>
              <a:rPr lang="en-US" sz="3008" dirty="0">
                <a:latin typeface="Arial" panose="020B0604020202020204" pitchFamily="34" charset="0"/>
                <a:cs typeface="Arial" panose="020B0604020202020204" pitchFamily="34" charset="0"/>
              </a:rPr>
              <a:t>match-making </a:t>
            </a:r>
            <a:r>
              <a:rPr lang="en-US" sz="3008" dirty="0">
                <a:solidFill>
                  <a:srgbClr val="FFC000"/>
                </a:solidFill>
                <a:latin typeface="Arial" panose="020B0604020202020204" pitchFamily="34" charset="0"/>
                <a:cs typeface="Arial" panose="020B0604020202020204" pitchFamily="34" charset="0"/>
              </a:rPr>
              <a:t>algorithm</a:t>
            </a:r>
            <a:r>
              <a:rPr lang="en-US" sz="3008" dirty="0">
                <a:latin typeface="Arial" panose="020B0604020202020204" pitchFamily="34" charset="0"/>
                <a:cs typeface="Arial" panose="020B0604020202020204" pitchFamily="34" charset="0"/>
              </a:rPr>
              <a:t> connecting “like” (cause of death, kinship, interests) bereaved others</a:t>
            </a:r>
          </a:p>
          <a:p>
            <a:pPr marL="457200" indent="-457200" algn="l">
              <a:buFont typeface="+mj-lt"/>
              <a:buAutoNum type="arabicPeriod"/>
            </a:pPr>
            <a:endParaRPr lang="en-US" sz="3400" dirty="0">
              <a:latin typeface="Arial" panose="020B0604020202020204" pitchFamily="34" charset="0"/>
              <a:cs typeface="Arial" panose="020B0604020202020204" pitchFamily="34" charset="0"/>
            </a:endParaRPr>
          </a:p>
          <a:p>
            <a:pPr marL="457200" indent="-457200" algn="l">
              <a:buFont typeface="+mj-lt"/>
              <a:buAutoNum type="arabicPeriod"/>
            </a:pPr>
            <a:endParaRPr lang="en-US" sz="3400" b="1" dirty="0">
              <a:latin typeface="+mj-lt"/>
            </a:endParaRPr>
          </a:p>
        </p:txBody>
      </p:sp>
      <p:sp>
        <p:nvSpPr>
          <p:cNvPr id="4" name="Slide Number Placeholder 3">
            <a:extLst>
              <a:ext uri="{FF2B5EF4-FFF2-40B4-BE49-F238E27FC236}">
                <a16:creationId xmlns:a16="http://schemas.microsoft.com/office/drawing/2014/main" id="{A926E97B-908E-0C83-1C55-863D8C709176}"/>
              </a:ext>
            </a:extLst>
          </p:cNvPr>
          <p:cNvSpPr>
            <a:spLocks noGrp="1"/>
          </p:cNvSpPr>
          <p:nvPr>
            <p:ph type="sldNum" sz="quarter" idx="12"/>
          </p:nvPr>
        </p:nvSpPr>
        <p:spPr/>
        <p:txBody>
          <a:bodyPr/>
          <a:lstStyle/>
          <a:p>
            <a:pPr>
              <a:defRPr/>
            </a:pPr>
            <a:fld id="{914B9B59-695A-4997-90EC-B10A8A733EE9}" type="slidenum">
              <a:rPr lang="en-US" smtClean="0">
                <a:solidFill>
                  <a:prstClr val="white">
                    <a:tint val="95000"/>
                  </a:prstClr>
                </a:solidFill>
              </a:rPr>
              <a:pPr>
                <a:defRPr/>
              </a:pPr>
              <a:t>33</a:t>
            </a:fld>
            <a:endParaRPr lang="en-US">
              <a:solidFill>
                <a:prstClr val="white">
                  <a:tint val="95000"/>
                </a:prstClr>
              </a:solidFill>
            </a:endParaRPr>
          </a:p>
        </p:txBody>
      </p:sp>
    </p:spTree>
    <p:extLst>
      <p:ext uri="{BB962C8B-B14F-4D97-AF65-F5344CB8AC3E}">
        <p14:creationId xmlns:p14="http://schemas.microsoft.com/office/powerpoint/2010/main" val="2416693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Graphic 54" descr="Head with gears">
            <a:extLst>
              <a:ext uri="{FF2B5EF4-FFF2-40B4-BE49-F238E27FC236}">
                <a16:creationId xmlns:a16="http://schemas.microsoft.com/office/drawing/2014/main" id="{58C99C6A-7775-4462-99DB-901AE69D3E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52051" y="2470326"/>
            <a:ext cx="495710" cy="495710"/>
          </a:xfrm>
          <a:prstGeom prst="rect">
            <a:avLst/>
          </a:prstGeom>
        </p:spPr>
      </p:pic>
      <p:sp>
        <p:nvSpPr>
          <p:cNvPr id="6" name="TextBox 5">
            <a:extLst>
              <a:ext uri="{FF2B5EF4-FFF2-40B4-BE49-F238E27FC236}">
                <a16:creationId xmlns:a16="http://schemas.microsoft.com/office/drawing/2014/main" id="{5A29C7C4-9F0E-4713-AB1F-CB5D284668B6}"/>
              </a:ext>
            </a:extLst>
          </p:cNvPr>
          <p:cNvSpPr txBox="1"/>
          <p:nvPr/>
        </p:nvSpPr>
        <p:spPr>
          <a:xfrm>
            <a:off x="252481" y="648522"/>
            <a:ext cx="8777357" cy="923330"/>
          </a:xfrm>
          <a:prstGeom prst="rect">
            <a:avLst/>
          </a:prstGeom>
          <a:noFill/>
        </p:spPr>
        <p:txBody>
          <a:bodyPr wrap="square" rtlCol="0">
            <a:spAutoFit/>
          </a:bodyPr>
          <a:lstStyle/>
          <a:p>
            <a:r>
              <a:rPr lang="en-US" b="1" dirty="0"/>
              <a:t>Figure 1</a:t>
            </a:r>
            <a:r>
              <a:rPr lang="en-US" b="1" dirty="0">
                <a:solidFill>
                  <a:srgbClr val="FFC000"/>
                </a:solidFill>
              </a:rPr>
              <a:t>.  Conceptual model of how </a:t>
            </a:r>
            <a:r>
              <a:rPr lang="en-US" b="1" i="1" dirty="0"/>
              <a:t>Finding My Way </a:t>
            </a:r>
            <a:r>
              <a:rPr lang="en-US" b="1" dirty="0">
                <a:solidFill>
                  <a:srgbClr val="FFC000"/>
                </a:solidFill>
              </a:rPr>
              <a:t>components relate to targets </a:t>
            </a:r>
          </a:p>
          <a:p>
            <a:r>
              <a:rPr lang="en-US" b="1" dirty="0">
                <a:solidFill>
                  <a:srgbClr val="FFC000"/>
                </a:solidFill>
              </a:rPr>
              <a:t>		expected to prevent onset of </a:t>
            </a:r>
            <a:r>
              <a:rPr lang="en-US" b="1" i="1" dirty="0">
                <a:solidFill>
                  <a:srgbClr val="FFC000"/>
                </a:solidFill>
              </a:rPr>
              <a:t>Prolonged Grief Disorder </a:t>
            </a:r>
            <a:r>
              <a:rPr lang="en-US" b="1" dirty="0">
                <a:solidFill>
                  <a:srgbClr val="FFC000"/>
                </a:solidFill>
              </a:rPr>
              <a:t>(PGD) &amp; </a:t>
            </a:r>
            <a:r>
              <a:rPr lang="en-US" b="1" i="1" dirty="0">
                <a:solidFill>
                  <a:srgbClr val="FFC000"/>
                </a:solidFill>
              </a:rPr>
              <a:t>Suicidal Thoughts 		&amp; Behaviors </a:t>
            </a:r>
            <a:r>
              <a:rPr lang="en-US" b="1" dirty="0">
                <a:solidFill>
                  <a:srgbClr val="FFC000"/>
                </a:solidFill>
              </a:rPr>
              <a:t>(STBs) in bereavement</a:t>
            </a:r>
          </a:p>
        </p:txBody>
      </p:sp>
      <p:sp>
        <p:nvSpPr>
          <p:cNvPr id="11" name="TextBox 10">
            <a:extLst>
              <a:ext uri="{FF2B5EF4-FFF2-40B4-BE49-F238E27FC236}">
                <a16:creationId xmlns:a16="http://schemas.microsoft.com/office/drawing/2014/main" id="{90C2C32A-1BD7-4501-8BA9-244A85852834}"/>
              </a:ext>
            </a:extLst>
          </p:cNvPr>
          <p:cNvSpPr txBox="1"/>
          <p:nvPr/>
        </p:nvSpPr>
        <p:spPr>
          <a:xfrm>
            <a:off x="20941" y="1579533"/>
            <a:ext cx="8774456" cy="1152880"/>
          </a:xfrm>
          <a:prstGeom prst="rect">
            <a:avLst/>
          </a:prstGeom>
          <a:noFill/>
        </p:spPr>
        <p:txBody>
          <a:bodyPr wrap="square" rtlCol="0">
            <a:spAutoFit/>
          </a:bodyPr>
          <a:lstStyle/>
          <a:p>
            <a:pPr algn="ctr"/>
            <a:endParaRPr lang="en-US" sz="1323" b="1" dirty="0"/>
          </a:p>
          <a:p>
            <a:pPr algn="ctr"/>
            <a:r>
              <a:rPr lang="en-US" sz="1600" b="1" dirty="0"/>
              <a:t>TIMELINE</a:t>
            </a:r>
          </a:p>
          <a:p>
            <a:pPr algn="ctr"/>
            <a:endParaRPr lang="en-US" sz="1323" b="1" dirty="0"/>
          </a:p>
          <a:p>
            <a:r>
              <a:rPr lang="en-US" sz="1323" b="1" u="sng" dirty="0"/>
              <a:t>Baseline					Psychosocial Targets @ 1 month		                  Bereavement Outcomes @ 1 year</a:t>
            </a:r>
            <a:r>
              <a:rPr lang="en-US" sz="1323" b="1" dirty="0"/>
              <a:t>		</a:t>
            </a:r>
          </a:p>
        </p:txBody>
      </p:sp>
      <p:sp>
        <p:nvSpPr>
          <p:cNvPr id="15" name="Oval 14">
            <a:extLst>
              <a:ext uri="{FF2B5EF4-FFF2-40B4-BE49-F238E27FC236}">
                <a16:creationId xmlns:a16="http://schemas.microsoft.com/office/drawing/2014/main" id="{B0823456-DEDC-4954-AD9E-64868F564EA6}"/>
              </a:ext>
            </a:extLst>
          </p:cNvPr>
          <p:cNvSpPr/>
          <p:nvPr/>
        </p:nvSpPr>
        <p:spPr>
          <a:xfrm>
            <a:off x="6904487" y="2849444"/>
            <a:ext cx="1536046" cy="88227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70" b="1" dirty="0">
                <a:solidFill>
                  <a:schemeClr val="bg1"/>
                </a:solidFill>
              </a:rPr>
              <a:t>Prolonged Grief Disorder </a:t>
            </a:r>
          </a:p>
        </p:txBody>
      </p:sp>
      <p:sp>
        <p:nvSpPr>
          <p:cNvPr id="18" name="Oval 17">
            <a:extLst>
              <a:ext uri="{FF2B5EF4-FFF2-40B4-BE49-F238E27FC236}">
                <a16:creationId xmlns:a16="http://schemas.microsoft.com/office/drawing/2014/main" id="{56920694-C6B4-46F3-A0E5-F86C19A8DD22}"/>
              </a:ext>
            </a:extLst>
          </p:cNvPr>
          <p:cNvSpPr/>
          <p:nvPr/>
        </p:nvSpPr>
        <p:spPr>
          <a:xfrm>
            <a:off x="6975555" y="4125422"/>
            <a:ext cx="1492367" cy="96237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70" b="1" dirty="0">
                <a:solidFill>
                  <a:schemeClr val="bg1"/>
                </a:solidFill>
              </a:rPr>
              <a:t>Suicidal Thoughts &amp; Behaviors</a:t>
            </a:r>
          </a:p>
        </p:txBody>
      </p:sp>
      <p:cxnSp>
        <p:nvCxnSpPr>
          <p:cNvPr id="23" name="Straight Arrow Connector 22">
            <a:extLst>
              <a:ext uri="{FF2B5EF4-FFF2-40B4-BE49-F238E27FC236}">
                <a16:creationId xmlns:a16="http://schemas.microsoft.com/office/drawing/2014/main" id="{E8439BE9-9AD6-45A7-A043-6AF3FD3C886E}"/>
              </a:ext>
            </a:extLst>
          </p:cNvPr>
          <p:cNvCxnSpPr>
            <a:cxnSpLocks/>
            <a:stCxn id="89" idx="3"/>
            <a:endCxn id="10" idx="1"/>
          </p:cNvCxnSpPr>
          <p:nvPr/>
        </p:nvCxnSpPr>
        <p:spPr>
          <a:xfrm>
            <a:off x="1457537" y="3269044"/>
            <a:ext cx="1655848" cy="12203"/>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CE62ADC-B52D-418E-8865-84829077B015}"/>
              </a:ext>
            </a:extLst>
          </p:cNvPr>
          <p:cNvCxnSpPr>
            <a:cxnSpLocks/>
            <a:stCxn id="28" idx="3"/>
            <a:endCxn id="18" idx="2"/>
          </p:cNvCxnSpPr>
          <p:nvPr/>
        </p:nvCxnSpPr>
        <p:spPr>
          <a:xfrm>
            <a:off x="4532503" y="4603431"/>
            <a:ext cx="2443052" cy="318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F8A7F5D-5184-4A0D-8F65-08C4929E0C45}"/>
              </a:ext>
            </a:extLst>
          </p:cNvPr>
          <p:cNvCxnSpPr>
            <a:cxnSpLocks/>
            <a:stCxn id="21" idx="3"/>
            <a:endCxn id="28" idx="1"/>
          </p:cNvCxnSpPr>
          <p:nvPr/>
        </p:nvCxnSpPr>
        <p:spPr>
          <a:xfrm flipV="1">
            <a:off x="1447680" y="4603431"/>
            <a:ext cx="1761723" cy="21"/>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E195734-A4BF-4B37-95EF-ACBD3EB71F55}"/>
              </a:ext>
            </a:extLst>
          </p:cNvPr>
          <p:cNvCxnSpPr>
            <a:cxnSpLocks/>
            <a:stCxn id="10" idx="3"/>
            <a:endCxn id="15" idx="2"/>
          </p:cNvCxnSpPr>
          <p:nvPr/>
        </p:nvCxnSpPr>
        <p:spPr>
          <a:xfrm>
            <a:off x="4616398" y="3281247"/>
            <a:ext cx="2288089" cy="9334"/>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8" name="Graphic 87" descr="House">
            <a:extLst>
              <a:ext uri="{FF2B5EF4-FFF2-40B4-BE49-F238E27FC236}">
                <a16:creationId xmlns:a16="http://schemas.microsoft.com/office/drawing/2014/main" id="{3CD2CDB6-ECA2-4FD8-BF27-4E79968F26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8834" y="2439759"/>
            <a:ext cx="672108" cy="672108"/>
          </a:xfrm>
          <a:prstGeom prst="rect">
            <a:avLst/>
          </a:prstGeom>
        </p:spPr>
      </p:pic>
      <p:sp>
        <p:nvSpPr>
          <p:cNvPr id="89" name="TextBox 88">
            <a:extLst>
              <a:ext uri="{FF2B5EF4-FFF2-40B4-BE49-F238E27FC236}">
                <a16:creationId xmlns:a16="http://schemas.microsoft.com/office/drawing/2014/main" id="{B2A9BF4D-5020-4205-BA2D-64C3B017C8D6}"/>
              </a:ext>
            </a:extLst>
          </p:cNvPr>
          <p:cNvSpPr txBox="1"/>
          <p:nvPr/>
        </p:nvSpPr>
        <p:spPr>
          <a:xfrm>
            <a:off x="252481" y="2917505"/>
            <a:ext cx="1205056" cy="703078"/>
          </a:xfrm>
          <a:prstGeom prst="rect">
            <a:avLst/>
          </a:prstGeom>
          <a:solidFill>
            <a:schemeClr val="bg1"/>
          </a:solidFill>
          <a:ln w="34925">
            <a:solidFill>
              <a:schemeClr val="tx1"/>
            </a:solidFill>
          </a:ln>
        </p:spPr>
        <p:txBody>
          <a:bodyPr wrap="square" rtlCol="0">
            <a:spAutoFit/>
          </a:bodyPr>
          <a:lstStyle/>
          <a:p>
            <a:pPr algn="ctr"/>
            <a:r>
              <a:rPr lang="en-US" sz="1323" b="1" dirty="0"/>
              <a:t>Living Memory</a:t>
            </a:r>
          </a:p>
          <a:p>
            <a:pPr algn="ctr"/>
            <a:r>
              <a:rPr lang="en-US" sz="1323" b="1" dirty="0"/>
              <a:t>Home</a:t>
            </a:r>
          </a:p>
        </p:txBody>
      </p:sp>
      <p:sp>
        <p:nvSpPr>
          <p:cNvPr id="10" name="TextBox 9">
            <a:extLst>
              <a:ext uri="{FF2B5EF4-FFF2-40B4-BE49-F238E27FC236}">
                <a16:creationId xmlns:a16="http://schemas.microsoft.com/office/drawing/2014/main" id="{02D7097C-4E86-430F-A84B-CBBBAA053F99}"/>
              </a:ext>
            </a:extLst>
          </p:cNvPr>
          <p:cNvSpPr txBox="1"/>
          <p:nvPr/>
        </p:nvSpPr>
        <p:spPr>
          <a:xfrm>
            <a:off x="3113385" y="2929708"/>
            <a:ext cx="1503013" cy="703078"/>
          </a:xfrm>
          <a:prstGeom prst="rect">
            <a:avLst/>
          </a:prstGeom>
          <a:solidFill>
            <a:schemeClr val="bg1"/>
          </a:solidFill>
          <a:ln w="38100">
            <a:solidFill>
              <a:schemeClr val="tx1">
                <a:alpha val="99000"/>
              </a:schemeClr>
            </a:solidFill>
          </a:ln>
        </p:spPr>
        <p:txBody>
          <a:bodyPr wrap="square" rtlCol="0">
            <a:spAutoFit/>
          </a:bodyPr>
          <a:lstStyle/>
          <a:p>
            <a:pPr algn="ctr"/>
            <a:endParaRPr lang="en-US" sz="1323" b="1" dirty="0"/>
          </a:p>
          <a:p>
            <a:pPr algn="ctr"/>
            <a:r>
              <a:rPr lang="en-US" sz="1323" b="1" dirty="0"/>
              <a:t>Meaning-Making</a:t>
            </a:r>
            <a:endParaRPr lang="en-US" sz="1323" dirty="0"/>
          </a:p>
          <a:p>
            <a:pPr marL="210026" indent="-210026">
              <a:buFont typeface="Arial" panose="020B0604020202020204" pitchFamily="34" charset="0"/>
              <a:buChar char="•"/>
            </a:pPr>
            <a:endParaRPr lang="en-US" sz="1323" b="1" dirty="0"/>
          </a:p>
        </p:txBody>
      </p:sp>
      <p:cxnSp>
        <p:nvCxnSpPr>
          <p:cNvPr id="119" name="Straight Arrow Connector 118">
            <a:extLst>
              <a:ext uri="{FF2B5EF4-FFF2-40B4-BE49-F238E27FC236}">
                <a16:creationId xmlns:a16="http://schemas.microsoft.com/office/drawing/2014/main" id="{F30B97A1-C6E7-4C7E-953D-ECE419C21C31}"/>
              </a:ext>
            </a:extLst>
          </p:cNvPr>
          <p:cNvCxnSpPr>
            <a:cxnSpLocks/>
            <a:stCxn id="10" idx="2"/>
            <a:endCxn id="28" idx="0"/>
          </p:cNvCxnSpPr>
          <p:nvPr/>
        </p:nvCxnSpPr>
        <p:spPr>
          <a:xfrm>
            <a:off x="3864892" y="3632786"/>
            <a:ext cx="6061" cy="517316"/>
          </a:xfrm>
          <a:prstGeom prst="straightConnector1">
            <a:avLst/>
          </a:prstGeom>
          <a:ln w="349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4A86E4C-975D-4D46-96B7-445AF760EEE9}"/>
              </a:ext>
            </a:extLst>
          </p:cNvPr>
          <p:cNvSpPr txBox="1"/>
          <p:nvPr/>
        </p:nvSpPr>
        <p:spPr>
          <a:xfrm>
            <a:off x="242624" y="4353704"/>
            <a:ext cx="1205056" cy="499496"/>
          </a:xfrm>
          <a:prstGeom prst="rect">
            <a:avLst/>
          </a:prstGeom>
          <a:solidFill>
            <a:schemeClr val="bg1"/>
          </a:solidFill>
          <a:ln w="34925">
            <a:solidFill>
              <a:schemeClr val="tx1"/>
            </a:solidFill>
          </a:ln>
        </p:spPr>
        <p:txBody>
          <a:bodyPr wrap="square" rtlCol="0">
            <a:spAutoFit/>
          </a:bodyPr>
          <a:lstStyle/>
          <a:p>
            <a:pPr algn="ctr"/>
            <a:r>
              <a:rPr lang="en-US" sz="1323" b="1" dirty="0"/>
              <a:t>Connecting with Others</a:t>
            </a:r>
          </a:p>
        </p:txBody>
      </p:sp>
      <p:pic>
        <p:nvPicPr>
          <p:cNvPr id="3" name="Graphic 2" descr="Connections">
            <a:extLst>
              <a:ext uri="{FF2B5EF4-FFF2-40B4-BE49-F238E27FC236}">
                <a16:creationId xmlns:a16="http://schemas.microsoft.com/office/drawing/2014/main" id="{6CFADF72-B77B-43F4-8C9A-4815576CCA6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52051" y="4989464"/>
            <a:ext cx="548893" cy="548893"/>
          </a:xfrm>
          <a:prstGeom prst="rect">
            <a:avLst/>
          </a:prstGeom>
        </p:spPr>
      </p:pic>
      <p:sp>
        <p:nvSpPr>
          <p:cNvPr id="28" name="TextBox 27">
            <a:extLst>
              <a:ext uri="{FF2B5EF4-FFF2-40B4-BE49-F238E27FC236}">
                <a16:creationId xmlns:a16="http://schemas.microsoft.com/office/drawing/2014/main" id="{411BAF84-22C2-41F9-BF3C-7C40674DA694}"/>
              </a:ext>
            </a:extLst>
          </p:cNvPr>
          <p:cNvSpPr txBox="1"/>
          <p:nvPr/>
        </p:nvSpPr>
        <p:spPr>
          <a:xfrm>
            <a:off x="3209403" y="4150102"/>
            <a:ext cx="1323100" cy="906658"/>
          </a:xfrm>
          <a:prstGeom prst="rect">
            <a:avLst/>
          </a:prstGeom>
          <a:solidFill>
            <a:schemeClr val="bg1"/>
          </a:solidFill>
          <a:ln w="38100">
            <a:solidFill>
              <a:schemeClr val="tx1">
                <a:alpha val="99000"/>
              </a:schemeClr>
            </a:solidFill>
          </a:ln>
        </p:spPr>
        <p:txBody>
          <a:bodyPr wrap="square" rtlCol="0">
            <a:spAutoFit/>
          </a:bodyPr>
          <a:lstStyle/>
          <a:p>
            <a:pPr algn="ctr"/>
            <a:endParaRPr lang="en-US" sz="1323" b="1" dirty="0"/>
          </a:p>
          <a:p>
            <a:pPr algn="ctr"/>
            <a:r>
              <a:rPr lang="en-US" sz="1323" b="1" dirty="0"/>
              <a:t>Social Connectedness</a:t>
            </a:r>
          </a:p>
          <a:p>
            <a:pPr algn="ctr"/>
            <a:endParaRPr lang="en-US" sz="1323" dirty="0"/>
          </a:p>
        </p:txBody>
      </p:sp>
      <p:cxnSp>
        <p:nvCxnSpPr>
          <p:cNvPr id="48" name="Straight Arrow Connector 47">
            <a:extLst>
              <a:ext uri="{FF2B5EF4-FFF2-40B4-BE49-F238E27FC236}">
                <a16:creationId xmlns:a16="http://schemas.microsoft.com/office/drawing/2014/main" id="{F53A6D6E-2488-449A-A581-3E44E9ECD2AC}"/>
              </a:ext>
            </a:extLst>
          </p:cNvPr>
          <p:cNvCxnSpPr>
            <a:cxnSpLocks/>
          </p:cNvCxnSpPr>
          <p:nvPr/>
        </p:nvCxnSpPr>
        <p:spPr>
          <a:xfrm>
            <a:off x="7721738" y="3735093"/>
            <a:ext cx="1" cy="432722"/>
          </a:xfrm>
          <a:prstGeom prst="straightConnector1">
            <a:avLst/>
          </a:prstGeom>
          <a:ln w="349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1" name="Graphic 60" descr="Boardroom">
            <a:extLst>
              <a:ext uri="{FF2B5EF4-FFF2-40B4-BE49-F238E27FC236}">
                <a16:creationId xmlns:a16="http://schemas.microsoft.com/office/drawing/2014/main" id="{B25CFADC-68F8-4573-BB47-9190E4F0277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3516" y="4696321"/>
            <a:ext cx="672108" cy="672108"/>
          </a:xfrm>
          <a:prstGeom prst="rect">
            <a:avLst/>
          </a:prstGeom>
        </p:spPr>
      </p:pic>
      <p:sp>
        <p:nvSpPr>
          <p:cNvPr id="77" name="Plus Sign 76">
            <a:extLst>
              <a:ext uri="{FF2B5EF4-FFF2-40B4-BE49-F238E27FC236}">
                <a16:creationId xmlns:a16="http://schemas.microsoft.com/office/drawing/2014/main" id="{827A31DB-6DD7-410A-9FAE-B459247FFE6E}"/>
              </a:ext>
            </a:extLst>
          </p:cNvPr>
          <p:cNvSpPr/>
          <p:nvPr/>
        </p:nvSpPr>
        <p:spPr>
          <a:xfrm>
            <a:off x="2084819" y="2775813"/>
            <a:ext cx="239733" cy="268279"/>
          </a:xfrm>
          <a:prstGeom prst="mathPl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3"/>
          </a:p>
        </p:txBody>
      </p:sp>
      <p:sp>
        <p:nvSpPr>
          <p:cNvPr id="82" name="Plus Sign 81">
            <a:extLst>
              <a:ext uri="{FF2B5EF4-FFF2-40B4-BE49-F238E27FC236}">
                <a16:creationId xmlns:a16="http://schemas.microsoft.com/office/drawing/2014/main" id="{9EAB1C12-2013-4065-866B-F6D5F61AF59B}"/>
              </a:ext>
            </a:extLst>
          </p:cNvPr>
          <p:cNvSpPr/>
          <p:nvPr/>
        </p:nvSpPr>
        <p:spPr>
          <a:xfrm>
            <a:off x="2084819" y="4204193"/>
            <a:ext cx="239733" cy="268279"/>
          </a:xfrm>
          <a:prstGeom prst="mathPl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3"/>
          </a:p>
        </p:txBody>
      </p:sp>
      <p:sp>
        <p:nvSpPr>
          <p:cNvPr id="78" name="Minus Sign 77">
            <a:extLst>
              <a:ext uri="{FF2B5EF4-FFF2-40B4-BE49-F238E27FC236}">
                <a16:creationId xmlns:a16="http://schemas.microsoft.com/office/drawing/2014/main" id="{EFAAB98B-F31A-4DE0-B90F-53C62F8AAF17}"/>
              </a:ext>
            </a:extLst>
          </p:cNvPr>
          <p:cNvSpPr/>
          <p:nvPr/>
        </p:nvSpPr>
        <p:spPr>
          <a:xfrm>
            <a:off x="5655975" y="2889562"/>
            <a:ext cx="324852" cy="222305"/>
          </a:xfrm>
          <a:prstGeom prst="mathMinus">
            <a:avLst/>
          </a:prstGeom>
          <a:solidFill>
            <a:srgbClr val="FFC000">
              <a:alpha val="47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3">
              <a:solidFill>
                <a:srgbClr val="FFC000"/>
              </a:solidFill>
            </a:endParaRPr>
          </a:p>
        </p:txBody>
      </p:sp>
      <p:sp>
        <p:nvSpPr>
          <p:cNvPr id="85" name="Minus Sign 84">
            <a:extLst>
              <a:ext uri="{FF2B5EF4-FFF2-40B4-BE49-F238E27FC236}">
                <a16:creationId xmlns:a16="http://schemas.microsoft.com/office/drawing/2014/main" id="{3323FBA9-71EC-425D-B710-BB0A7BC57D29}"/>
              </a:ext>
            </a:extLst>
          </p:cNvPr>
          <p:cNvSpPr/>
          <p:nvPr/>
        </p:nvSpPr>
        <p:spPr>
          <a:xfrm>
            <a:off x="5635800" y="4170896"/>
            <a:ext cx="324852" cy="222305"/>
          </a:xfrm>
          <a:prstGeom prst="mathMinus">
            <a:avLst/>
          </a:prstGeom>
          <a:solidFill>
            <a:srgbClr val="FFC000">
              <a:alpha val="47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3"/>
          </a:p>
        </p:txBody>
      </p:sp>
      <p:cxnSp>
        <p:nvCxnSpPr>
          <p:cNvPr id="12" name="Straight Arrow Connector 11">
            <a:extLst>
              <a:ext uri="{FF2B5EF4-FFF2-40B4-BE49-F238E27FC236}">
                <a16:creationId xmlns:a16="http://schemas.microsoft.com/office/drawing/2014/main" id="{6F41D64A-5122-58BC-9644-B5DC4C601178}"/>
              </a:ext>
            </a:extLst>
          </p:cNvPr>
          <p:cNvCxnSpPr>
            <a:cxnSpLocks/>
            <a:stCxn id="10" idx="3"/>
            <a:endCxn id="18" idx="2"/>
          </p:cNvCxnSpPr>
          <p:nvPr/>
        </p:nvCxnSpPr>
        <p:spPr>
          <a:xfrm>
            <a:off x="4616398" y="3281247"/>
            <a:ext cx="2359157" cy="1325364"/>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A5420B1-1537-EE14-6E30-32A97FA11CF1}"/>
              </a:ext>
            </a:extLst>
          </p:cNvPr>
          <p:cNvCxnSpPr>
            <a:cxnSpLocks/>
            <a:stCxn id="28" idx="3"/>
            <a:endCxn id="15" idx="2"/>
          </p:cNvCxnSpPr>
          <p:nvPr/>
        </p:nvCxnSpPr>
        <p:spPr>
          <a:xfrm flipV="1">
            <a:off x="4532503" y="3290581"/>
            <a:ext cx="2371984" cy="131285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3204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7F449D-22FA-84CA-7600-3670027EE57C}"/>
              </a:ext>
            </a:extLst>
          </p:cNvPr>
          <p:cNvSpPr>
            <a:spLocks noGrp="1"/>
          </p:cNvSpPr>
          <p:nvPr>
            <p:ph type="sldNum" sz="quarter" idx="12"/>
          </p:nvPr>
        </p:nvSpPr>
        <p:spPr/>
        <p:txBody>
          <a:bodyPr/>
          <a:lstStyle/>
          <a:p>
            <a:pPr>
              <a:defRPr/>
            </a:pPr>
            <a:fld id="{77E80802-ABCE-47AE-B170-A7E01CFB02B5}" type="slidenum">
              <a:rPr lang="en-US" smtClean="0">
                <a:solidFill>
                  <a:prstClr val="black">
                    <a:tint val="95000"/>
                  </a:prstClr>
                </a:solidFill>
              </a:rPr>
              <a:pPr>
                <a:defRPr/>
              </a:pPr>
              <a:t>35</a:t>
            </a:fld>
            <a:endParaRPr lang="en-US">
              <a:solidFill>
                <a:prstClr val="black">
                  <a:tint val="95000"/>
                </a:prstClr>
              </a:solidFill>
            </a:endParaRPr>
          </a:p>
        </p:txBody>
      </p:sp>
      <p:sp>
        <p:nvSpPr>
          <p:cNvPr id="4" name="TextBox 3">
            <a:extLst>
              <a:ext uri="{FF2B5EF4-FFF2-40B4-BE49-F238E27FC236}">
                <a16:creationId xmlns:a16="http://schemas.microsoft.com/office/drawing/2014/main" id="{271D990A-2480-634C-BDBE-B14A3120291F}"/>
              </a:ext>
            </a:extLst>
          </p:cNvPr>
          <p:cNvSpPr txBox="1"/>
          <p:nvPr/>
        </p:nvSpPr>
        <p:spPr>
          <a:xfrm>
            <a:off x="2423319" y="2133600"/>
            <a:ext cx="6705600" cy="2369880"/>
          </a:xfrm>
          <a:prstGeom prst="rect">
            <a:avLst/>
          </a:prstGeom>
          <a:noFill/>
        </p:spPr>
        <p:txBody>
          <a:bodyPr wrap="square">
            <a:spAutoFit/>
          </a:bodyPr>
          <a:lstStyle/>
          <a:p>
            <a:pPr>
              <a:buClr>
                <a:schemeClr val="accent2">
                  <a:lumMod val="50000"/>
                </a:schemeClr>
              </a:buClr>
            </a:pPr>
            <a:r>
              <a:rPr lang="en-US" sz="2400" b="1" dirty="0">
                <a:latin typeface="+mj-lt"/>
              </a:rPr>
              <a:t>III.   </a:t>
            </a:r>
            <a:r>
              <a:rPr lang="en-US" sz="2800" b="1" dirty="0">
                <a:solidFill>
                  <a:srgbClr val="FFC000"/>
                </a:solidFill>
                <a:latin typeface="+mj-lt"/>
              </a:rPr>
              <a:t>Treatment implications</a:t>
            </a:r>
          </a:p>
          <a:p>
            <a:pPr marL="514350" indent="-514350">
              <a:buClr>
                <a:schemeClr val="accent2">
                  <a:lumMod val="50000"/>
                </a:schemeClr>
              </a:buClr>
              <a:buAutoNum type="romanUcPeriod" startAt="3"/>
            </a:pPr>
            <a:endParaRPr lang="en-US" sz="2400" b="1" dirty="0">
              <a:solidFill>
                <a:srgbClr val="FFC000"/>
              </a:solidFill>
              <a:latin typeface="+mj-lt"/>
            </a:endParaRPr>
          </a:p>
          <a:p>
            <a:pPr marL="0" indent="0">
              <a:buClr>
                <a:schemeClr val="accent2">
                  <a:lumMod val="50000"/>
                </a:schemeClr>
              </a:buClr>
              <a:buNone/>
            </a:pPr>
            <a:r>
              <a:rPr lang="en-US" sz="2400" b="1" dirty="0">
                <a:latin typeface="+mj-lt"/>
              </a:rPr>
              <a:t>	a)  EMPOWER</a:t>
            </a:r>
          </a:p>
          <a:p>
            <a:pPr marL="0" indent="0">
              <a:buClr>
                <a:schemeClr val="accent2">
                  <a:lumMod val="50000"/>
                </a:schemeClr>
              </a:buClr>
              <a:buNone/>
            </a:pPr>
            <a:endParaRPr lang="en-US" sz="2400" b="1" dirty="0">
              <a:latin typeface="+mj-lt"/>
            </a:endParaRPr>
          </a:p>
          <a:p>
            <a:pPr marL="0" indent="0">
              <a:buClr>
                <a:schemeClr val="accent2">
                  <a:lumMod val="50000"/>
                </a:schemeClr>
              </a:buClr>
              <a:buNone/>
            </a:pPr>
            <a:r>
              <a:rPr lang="en-US" sz="2400" b="1" dirty="0">
                <a:latin typeface="+mj-lt"/>
              </a:rPr>
              <a:t>	b)  Naltrexone</a:t>
            </a:r>
          </a:p>
          <a:p>
            <a:pPr marL="0" indent="0">
              <a:buClr>
                <a:schemeClr val="accent2">
                  <a:lumMod val="50000"/>
                </a:schemeClr>
              </a:buClr>
              <a:buNone/>
            </a:pPr>
            <a:r>
              <a:rPr lang="en-US" sz="2400" b="1" dirty="0">
                <a:latin typeface="+mj-lt"/>
              </a:rPr>
              <a:t>	</a:t>
            </a:r>
          </a:p>
        </p:txBody>
      </p:sp>
    </p:spTree>
    <p:extLst>
      <p:ext uri="{BB962C8B-B14F-4D97-AF65-F5344CB8AC3E}">
        <p14:creationId xmlns:p14="http://schemas.microsoft.com/office/powerpoint/2010/main" val="2003187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127919" y="2209800"/>
            <a:ext cx="7396025" cy="2826927"/>
          </a:xfrm>
          <a:prstGeom prst="rect">
            <a:avLst/>
          </a:prstGeom>
        </p:spPr>
        <p:txBody>
          <a:bodyPr vert="horz" lIns="67211" tIns="33605" rIns="67211" bIns="33605"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endParaRPr lang="en-US" sz="1764" dirty="0">
              <a:latin typeface="+mj-lt"/>
            </a:endParaRPr>
          </a:p>
          <a:p>
            <a:pPr>
              <a:buFont typeface="Wingdings" panose="05000000000000000000" pitchFamily="2" charset="2"/>
              <a:buChar char="Ø"/>
            </a:pPr>
            <a:r>
              <a:rPr lang="en-US" sz="2000" dirty="0">
                <a:latin typeface="+mj-lt"/>
              </a:rPr>
              <a:t>Critical illness can put both patients and caregivers</a:t>
            </a:r>
            <a:r>
              <a:rPr lang="en-US" sz="2000" baseline="30000" dirty="0">
                <a:latin typeface="+mj-lt"/>
              </a:rPr>
              <a:t> </a:t>
            </a:r>
            <a:r>
              <a:rPr lang="en-US" sz="2000" dirty="0">
                <a:latin typeface="+mj-lt"/>
              </a:rPr>
              <a:t>at risk for psychological distress </a:t>
            </a:r>
          </a:p>
          <a:p>
            <a:pPr>
              <a:buFont typeface="Wingdings" panose="05000000000000000000" pitchFamily="2" charset="2"/>
              <a:buChar char="Ø"/>
            </a:pPr>
            <a:endParaRPr lang="en-US" sz="2000" dirty="0">
              <a:latin typeface="+mj-lt"/>
            </a:endParaRPr>
          </a:p>
          <a:p>
            <a:pPr>
              <a:buFont typeface="Wingdings" panose="05000000000000000000" pitchFamily="2" charset="2"/>
              <a:buChar char="Ø"/>
            </a:pPr>
            <a:r>
              <a:rPr lang="en-US" sz="2000" dirty="0">
                <a:latin typeface="+mj-lt"/>
              </a:rPr>
              <a:t>Psychological burden may be especially great for surrogate decision-makers (e.g., family caregivers) of incapacitated dying patients in the ICU; further exacerbated by COVID-19 social distancing restrictions </a:t>
            </a:r>
          </a:p>
          <a:p>
            <a:pPr>
              <a:buFont typeface="Wingdings" panose="05000000000000000000" pitchFamily="2" charset="2"/>
              <a:buChar char="Ø"/>
            </a:pPr>
            <a:endParaRPr lang="en-US" sz="2000" dirty="0">
              <a:latin typeface="+mj-lt"/>
            </a:endParaRPr>
          </a:p>
          <a:p>
            <a:pPr>
              <a:buFont typeface="Wingdings" panose="05000000000000000000" pitchFamily="2" charset="2"/>
              <a:buChar char="Ø"/>
            </a:pPr>
            <a:r>
              <a:rPr lang="en-US" sz="2000" dirty="0">
                <a:latin typeface="+mj-lt"/>
              </a:rPr>
              <a:t>Need to help these family caregivers in coping with this extremely psychologically distressing situation</a:t>
            </a:r>
          </a:p>
          <a:p>
            <a:endParaRPr lang="en-US" sz="1029" dirty="0"/>
          </a:p>
        </p:txBody>
      </p:sp>
      <p:sp>
        <p:nvSpPr>
          <p:cNvPr id="8" name="Rectangle 7"/>
          <p:cNvSpPr/>
          <p:nvPr/>
        </p:nvSpPr>
        <p:spPr>
          <a:xfrm>
            <a:off x="0" y="1485974"/>
            <a:ext cx="8961438" cy="5035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52" b="1" dirty="0">
                <a:solidFill>
                  <a:schemeClr val="bg1"/>
                </a:solidFill>
              </a:rPr>
              <a:t>III. a)  Motivation behind our EMPOWER intervention  </a:t>
            </a:r>
          </a:p>
        </p:txBody>
      </p:sp>
    </p:spTree>
    <p:extLst>
      <p:ext uri="{BB962C8B-B14F-4D97-AF65-F5344CB8AC3E}">
        <p14:creationId xmlns:p14="http://schemas.microsoft.com/office/powerpoint/2010/main" val="684542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47D5E9F-83DB-4817-BEA1-5B348CDBDA37}"/>
              </a:ext>
            </a:extLst>
          </p:cNvPr>
          <p:cNvSpPr/>
          <p:nvPr/>
        </p:nvSpPr>
        <p:spPr>
          <a:xfrm>
            <a:off x="1" y="848356"/>
            <a:ext cx="8961437" cy="91406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vert="horz" lIns="67211" tIns="33605" rIns="67211" bIns="33605" rtlCol="0" anchor="ctr">
            <a:noAutofit/>
          </a:bodyPr>
          <a:lstStyle/>
          <a:p>
            <a:pPr algn="ctr" defTabSz="672084">
              <a:lnSpc>
                <a:spcPct val="90000"/>
              </a:lnSpc>
              <a:spcBef>
                <a:spcPct val="0"/>
              </a:spcBef>
              <a:spcAft>
                <a:spcPts val="441"/>
              </a:spcAft>
            </a:pPr>
            <a:r>
              <a:rPr lang="en-US" sz="2352" b="1" dirty="0">
                <a:solidFill>
                  <a:schemeClr val="bg1"/>
                </a:solidFill>
                <a:latin typeface="+mj-lt"/>
                <a:ea typeface="+mj-ea"/>
                <a:cs typeface="+mj-cs"/>
              </a:rPr>
              <a:t>EMPOWER:  </a:t>
            </a:r>
            <a:r>
              <a:rPr lang="en-US" sz="2352" b="1" u="sng" dirty="0">
                <a:solidFill>
                  <a:schemeClr val="bg1"/>
                </a:solidFill>
                <a:latin typeface="+mj-lt"/>
                <a:ea typeface="+mj-ea"/>
                <a:cs typeface="+mj-cs"/>
              </a:rPr>
              <a:t>E</a:t>
            </a:r>
            <a:r>
              <a:rPr lang="en-US" sz="2352" b="1" dirty="0">
                <a:solidFill>
                  <a:schemeClr val="bg1"/>
                </a:solidFill>
                <a:latin typeface="+mj-lt"/>
                <a:ea typeface="+mj-ea"/>
                <a:cs typeface="+mj-cs"/>
              </a:rPr>
              <a:t>nhancing &amp; </a:t>
            </a:r>
            <a:r>
              <a:rPr lang="en-US" sz="2352" b="1" u="sng" dirty="0">
                <a:solidFill>
                  <a:schemeClr val="bg1"/>
                </a:solidFill>
                <a:latin typeface="+mj-lt"/>
                <a:ea typeface="+mj-ea"/>
                <a:cs typeface="+mj-cs"/>
              </a:rPr>
              <a:t>M</a:t>
            </a:r>
            <a:r>
              <a:rPr lang="en-US" sz="2352" b="1" dirty="0">
                <a:solidFill>
                  <a:schemeClr val="bg1"/>
                </a:solidFill>
                <a:latin typeface="+mj-lt"/>
                <a:ea typeface="+mj-ea"/>
                <a:cs typeface="+mj-cs"/>
              </a:rPr>
              <a:t>obilizing the </a:t>
            </a:r>
            <a:r>
              <a:rPr lang="en-US" sz="2352" b="1" u="sng" dirty="0" err="1">
                <a:solidFill>
                  <a:schemeClr val="bg1"/>
                </a:solidFill>
                <a:latin typeface="+mj-lt"/>
                <a:ea typeface="+mj-ea"/>
                <a:cs typeface="+mj-cs"/>
              </a:rPr>
              <a:t>PO</a:t>
            </a:r>
            <a:r>
              <a:rPr lang="en-US" sz="2352" b="1" dirty="0" err="1">
                <a:solidFill>
                  <a:schemeClr val="bg1"/>
                </a:solidFill>
                <a:latin typeface="+mj-lt"/>
                <a:ea typeface="+mj-ea"/>
                <a:cs typeface="+mj-cs"/>
              </a:rPr>
              <a:t>tential</a:t>
            </a:r>
            <a:r>
              <a:rPr lang="en-US" sz="2352" b="1" dirty="0">
                <a:solidFill>
                  <a:schemeClr val="bg1"/>
                </a:solidFill>
                <a:latin typeface="+mj-lt"/>
                <a:ea typeface="+mj-ea"/>
                <a:cs typeface="+mj-cs"/>
              </a:rPr>
              <a:t> for </a:t>
            </a:r>
            <a:r>
              <a:rPr lang="en-US" sz="2352" b="1" u="sng" dirty="0">
                <a:solidFill>
                  <a:schemeClr val="bg1"/>
                </a:solidFill>
                <a:latin typeface="+mj-lt"/>
                <a:ea typeface="+mj-ea"/>
                <a:cs typeface="+mj-cs"/>
              </a:rPr>
              <a:t>W</a:t>
            </a:r>
            <a:r>
              <a:rPr lang="en-US" sz="2352" b="1" dirty="0">
                <a:solidFill>
                  <a:schemeClr val="bg1"/>
                </a:solidFill>
                <a:latin typeface="+mj-lt"/>
                <a:ea typeface="+mj-ea"/>
                <a:cs typeface="+mj-cs"/>
              </a:rPr>
              <a:t>ellness &amp; </a:t>
            </a:r>
            <a:r>
              <a:rPr lang="en-US" sz="2352" b="1" u="sng" dirty="0">
                <a:solidFill>
                  <a:schemeClr val="bg1"/>
                </a:solidFill>
                <a:latin typeface="+mj-lt"/>
                <a:ea typeface="+mj-ea"/>
                <a:cs typeface="+mj-cs"/>
              </a:rPr>
              <a:t>E</a:t>
            </a:r>
            <a:r>
              <a:rPr lang="en-US" sz="2352" b="1" dirty="0">
                <a:solidFill>
                  <a:schemeClr val="bg1"/>
                </a:solidFill>
                <a:latin typeface="+mj-lt"/>
                <a:ea typeface="+mj-ea"/>
                <a:cs typeface="+mj-cs"/>
              </a:rPr>
              <a:t>motional </a:t>
            </a:r>
            <a:r>
              <a:rPr lang="en-US" sz="2352" b="1" u="sng" dirty="0">
                <a:solidFill>
                  <a:schemeClr val="bg1"/>
                </a:solidFill>
                <a:latin typeface="+mj-lt"/>
                <a:ea typeface="+mj-ea"/>
                <a:cs typeface="+mj-cs"/>
              </a:rPr>
              <a:t>R</a:t>
            </a:r>
            <a:r>
              <a:rPr lang="en-US" sz="2352" b="1" dirty="0">
                <a:solidFill>
                  <a:schemeClr val="bg1"/>
                </a:solidFill>
                <a:latin typeface="+mj-lt"/>
                <a:ea typeface="+mj-ea"/>
                <a:cs typeface="+mj-cs"/>
              </a:rPr>
              <a:t>esilience</a:t>
            </a:r>
          </a:p>
        </p:txBody>
      </p:sp>
      <p:sp useBgFill="1">
        <p:nvSpPr>
          <p:cNvPr id="3" name="Content Placeholder 2"/>
          <p:cNvSpPr>
            <a:spLocks noGrp="1"/>
          </p:cNvSpPr>
          <p:nvPr>
            <p:ph idx="1"/>
          </p:nvPr>
        </p:nvSpPr>
        <p:spPr>
          <a:xfrm>
            <a:off x="594519" y="2209800"/>
            <a:ext cx="7391400" cy="4897666"/>
          </a:xfrm>
        </p:spPr>
        <p:txBody>
          <a:bodyPr vert="horz" lIns="67211" tIns="33605" rIns="67211" bIns="33605" rtlCol="0">
            <a:noAutofit/>
          </a:bodyPr>
          <a:lstStyle/>
          <a:p>
            <a:pPr marL="353545" indent="-336042">
              <a:spcBef>
                <a:spcPts val="331"/>
              </a:spcBef>
              <a:spcAft>
                <a:spcPts val="1764"/>
              </a:spcAft>
              <a:buFont typeface="Wingdings" panose="05000000000000000000" pitchFamily="2" charset="2"/>
              <a:buChar char="Ø"/>
            </a:pPr>
            <a:r>
              <a:rPr lang="en-US" sz="1911" dirty="0"/>
              <a:t>An intervention to empower surrogates with tools, psychoeducation, &amp; experiential exercises</a:t>
            </a:r>
          </a:p>
          <a:p>
            <a:pPr marL="353545" indent="-336042">
              <a:spcBef>
                <a:spcPts val="331"/>
              </a:spcBef>
              <a:spcAft>
                <a:spcPts val="1764"/>
              </a:spcAft>
              <a:buFont typeface="Wingdings" panose="05000000000000000000" pitchFamily="2" charset="2"/>
              <a:buChar char="Ø"/>
            </a:pPr>
            <a:r>
              <a:rPr lang="en-US" sz="1911" dirty="0"/>
              <a:t>6 ultra-brief (~15- to 20-minute) modules (total time: ~1.5 – 2 hours) </a:t>
            </a:r>
            <a:r>
              <a:rPr lang="en-US" sz="1911" b="1" dirty="0"/>
              <a:t>administered flexibly</a:t>
            </a:r>
            <a:r>
              <a:rPr lang="en-US" sz="1911" dirty="0"/>
              <a:t> to accommodate interruptions and crises during the patient’s ICU stay</a:t>
            </a:r>
          </a:p>
          <a:p>
            <a:pPr marL="353545" indent="-336042">
              <a:spcBef>
                <a:spcPts val="331"/>
              </a:spcBef>
              <a:spcAft>
                <a:spcPts val="1764"/>
              </a:spcAft>
              <a:buFont typeface="Wingdings" panose="05000000000000000000" pitchFamily="2" charset="2"/>
              <a:buChar char="Ø"/>
            </a:pPr>
            <a:r>
              <a:rPr lang="en-US" sz="1911" dirty="0"/>
              <a:t>May be delivered in a single session or 2-3 briefer sessions, with 2 booster calls</a:t>
            </a:r>
          </a:p>
          <a:p>
            <a:pPr marL="353545" indent="-336042">
              <a:spcBef>
                <a:spcPts val="331"/>
              </a:spcBef>
              <a:spcAft>
                <a:spcPts val="992"/>
              </a:spcAft>
              <a:buFont typeface="Wingdings" panose="05000000000000000000" pitchFamily="2" charset="2"/>
              <a:buChar char="Ø"/>
            </a:pPr>
            <a:r>
              <a:rPr lang="en-US" sz="1911" dirty="0"/>
              <a:t>Incorporates cognitive-behavioral, acceptance-based, and grief therapy meaning-centered therapy techniques to assist with coping</a:t>
            </a:r>
          </a:p>
        </p:txBody>
      </p:sp>
      <p:pic>
        <p:nvPicPr>
          <p:cNvPr id="4" name="Graphic 3" descr="Muscular arm outline">
            <a:extLst>
              <a:ext uri="{FF2B5EF4-FFF2-40B4-BE49-F238E27FC236}">
                <a16:creationId xmlns:a16="http://schemas.microsoft.com/office/drawing/2014/main" id="{C4AF75A0-4833-4554-9FA8-87E34E2BBA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24643" y="4419600"/>
            <a:ext cx="2211554" cy="2211554"/>
          </a:xfrm>
          <a:prstGeom prst="rect">
            <a:avLst/>
          </a:prstGeom>
        </p:spPr>
      </p:pic>
    </p:spTree>
    <p:extLst>
      <p:ext uri="{BB962C8B-B14F-4D97-AF65-F5344CB8AC3E}">
        <p14:creationId xmlns:p14="http://schemas.microsoft.com/office/powerpoint/2010/main" val="2091013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C4E3C5C-3235-4A08-88E4-C1922C67BDD5}"/>
              </a:ext>
            </a:extLst>
          </p:cNvPr>
          <p:cNvGraphicFramePr>
            <a:graphicFrameLocks noGrp="1"/>
          </p:cNvGraphicFramePr>
          <p:nvPr>
            <p:extLst>
              <p:ext uri="{D42A27DB-BD31-4B8C-83A1-F6EECF244321}">
                <p14:modId xmlns:p14="http://schemas.microsoft.com/office/powerpoint/2010/main" val="3073567847"/>
              </p:ext>
            </p:extLst>
          </p:nvPr>
        </p:nvGraphicFramePr>
        <p:xfrm>
          <a:off x="137320" y="838200"/>
          <a:ext cx="8686799" cy="5257798"/>
        </p:xfrm>
        <a:graphic>
          <a:graphicData uri="http://schemas.openxmlformats.org/drawingml/2006/table">
            <a:tbl>
              <a:tblPr firstRow="1" firstCol="1" bandRow="1">
                <a:tableStyleId>{5C22544A-7EE6-4342-B048-85BDC9FD1C3A}</a:tableStyleId>
              </a:tblPr>
              <a:tblGrid>
                <a:gridCol w="998173">
                  <a:extLst>
                    <a:ext uri="{9D8B030D-6E8A-4147-A177-3AD203B41FA5}">
                      <a16:colId xmlns:a16="http://schemas.microsoft.com/office/drawing/2014/main" val="3207629254"/>
                    </a:ext>
                  </a:extLst>
                </a:gridCol>
                <a:gridCol w="2476236">
                  <a:extLst>
                    <a:ext uri="{9D8B030D-6E8A-4147-A177-3AD203B41FA5}">
                      <a16:colId xmlns:a16="http://schemas.microsoft.com/office/drawing/2014/main" val="3646362921"/>
                    </a:ext>
                  </a:extLst>
                </a:gridCol>
                <a:gridCol w="1580576">
                  <a:extLst>
                    <a:ext uri="{9D8B030D-6E8A-4147-A177-3AD203B41FA5}">
                      <a16:colId xmlns:a16="http://schemas.microsoft.com/office/drawing/2014/main" val="4122973017"/>
                    </a:ext>
                  </a:extLst>
                </a:gridCol>
                <a:gridCol w="3631814">
                  <a:extLst>
                    <a:ext uri="{9D8B030D-6E8A-4147-A177-3AD203B41FA5}">
                      <a16:colId xmlns:a16="http://schemas.microsoft.com/office/drawing/2014/main" val="1413105836"/>
                    </a:ext>
                  </a:extLst>
                </a:gridCol>
              </a:tblGrid>
              <a:tr h="608108">
                <a:tc gridSpan="4">
                  <a:txBody>
                    <a:bodyPr/>
                    <a:lstStyle/>
                    <a:p>
                      <a:pPr marL="0" marR="0" algn="ctr">
                        <a:lnSpc>
                          <a:spcPct val="107000"/>
                        </a:lnSpc>
                        <a:spcBef>
                          <a:spcPts val="0"/>
                        </a:spcBef>
                        <a:spcAft>
                          <a:spcPts val="0"/>
                        </a:spcAft>
                      </a:pPr>
                      <a:r>
                        <a:rPr lang="en-US" sz="2100" dirty="0">
                          <a:solidFill>
                            <a:schemeClr val="bg1"/>
                          </a:solidFill>
                          <a:effectLst/>
                        </a:rPr>
                        <a:t>The EMPOWER Intervention</a:t>
                      </a:r>
                      <a:endParaRPr lang="en-US" sz="2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408" marR="50408" marT="0" marB="0" anchor="ctr">
                    <a:solidFill>
                      <a:srgbClr val="FFC0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5144654"/>
                  </a:ext>
                </a:extLst>
              </a:tr>
              <a:tr h="404564">
                <a:tc rowSpan="6">
                  <a:txBody>
                    <a:bodyPr/>
                    <a:lstStyle/>
                    <a:p>
                      <a:pPr marL="0" marR="0" algn="ctr">
                        <a:lnSpc>
                          <a:spcPct val="107000"/>
                        </a:lnSpc>
                        <a:spcBef>
                          <a:spcPts val="0"/>
                        </a:spcBef>
                        <a:spcAft>
                          <a:spcPts val="0"/>
                        </a:spcAft>
                      </a:pPr>
                      <a:r>
                        <a:rPr lang="en-US" sz="1500" dirty="0">
                          <a:solidFill>
                            <a:schemeClr val="bg1"/>
                          </a:solidFill>
                          <a:effectLst/>
                        </a:rPr>
                        <a:t>In ICU/  Telehealth</a:t>
                      </a:r>
                      <a:endPar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408" marR="50408" marT="0" marB="0" anchor="ctr">
                    <a:solidFill>
                      <a:srgbClr val="FFC000"/>
                    </a:solidFill>
                  </a:tcPr>
                </a:tc>
                <a:tc rowSpan="6">
                  <a:txBody>
                    <a:bodyPr/>
                    <a:lstStyle/>
                    <a:p>
                      <a:pPr marL="0" marR="0" algn="l">
                        <a:lnSpc>
                          <a:spcPct val="107000"/>
                        </a:lnSpc>
                        <a:spcBef>
                          <a:spcPts val="0"/>
                        </a:spcBef>
                        <a:spcAft>
                          <a:spcPts val="0"/>
                        </a:spcAft>
                      </a:pPr>
                      <a:r>
                        <a:rPr lang="en-US" sz="1500" dirty="0">
                          <a:solidFill>
                            <a:schemeClr val="tx1"/>
                          </a:solidFill>
                          <a:effectLst/>
                        </a:rPr>
                        <a:t>Delivered in single or multiple sessions</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408" marR="50408" marT="0" marB="0" anchor="ctr">
                    <a:solidFill>
                      <a:schemeClr val="bg1"/>
                    </a:solidFill>
                  </a:tcPr>
                </a:tc>
                <a:tc>
                  <a:txBody>
                    <a:bodyPr/>
                    <a:lstStyle/>
                    <a:p>
                      <a:pPr marL="0" marR="0" algn="l">
                        <a:lnSpc>
                          <a:spcPct val="107000"/>
                        </a:lnSpc>
                        <a:spcBef>
                          <a:spcPts val="0"/>
                        </a:spcBef>
                        <a:spcAft>
                          <a:spcPts val="0"/>
                        </a:spcAft>
                      </a:pPr>
                      <a:r>
                        <a:rPr lang="en-US" sz="1500" dirty="0">
                          <a:solidFill>
                            <a:schemeClr val="tx1"/>
                          </a:solidFill>
                          <a:effectLst/>
                        </a:rPr>
                        <a:t>Module 1</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408" marR="50408" marT="0" marB="0" anchor="ctr">
                    <a:solidFill>
                      <a:schemeClr val="bg1"/>
                    </a:solidFill>
                  </a:tcPr>
                </a:tc>
                <a:tc>
                  <a:txBody>
                    <a:bodyPr/>
                    <a:lstStyle/>
                    <a:p>
                      <a:pPr marL="0" marR="0" algn="l">
                        <a:lnSpc>
                          <a:spcPct val="107000"/>
                        </a:lnSpc>
                        <a:spcBef>
                          <a:spcPts val="0"/>
                        </a:spcBef>
                        <a:spcAft>
                          <a:spcPts val="0"/>
                        </a:spcAft>
                      </a:pPr>
                      <a:r>
                        <a:rPr lang="en-US" sz="1500" dirty="0">
                          <a:solidFill>
                            <a:schemeClr val="tx1"/>
                          </a:solidFill>
                          <a:effectLst/>
                        </a:rPr>
                        <a:t>Nurturance, Understanding, and Joining</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408" marR="50408" marT="0" marB="0" anchor="ctr">
                    <a:solidFill>
                      <a:schemeClr val="bg1"/>
                    </a:solidFill>
                  </a:tcPr>
                </a:tc>
                <a:extLst>
                  <a:ext uri="{0D108BD9-81ED-4DB2-BD59-A6C34878D82A}">
                    <a16:rowId xmlns:a16="http://schemas.microsoft.com/office/drawing/2014/main" val="504214778"/>
                  </a:ext>
                </a:extLst>
              </a:tr>
              <a:tr h="611562">
                <a:tc vMerge="1">
                  <a:txBody>
                    <a:bodyPr/>
                    <a:lstStyle/>
                    <a:p>
                      <a:endParaRPr lang="en-US"/>
                    </a:p>
                  </a:txBody>
                  <a:tcPr/>
                </a:tc>
                <a:tc vMerge="1">
                  <a:txBody>
                    <a:bodyPr/>
                    <a:lstStyle/>
                    <a:p>
                      <a:endParaRPr lang="en-US"/>
                    </a:p>
                  </a:txBody>
                  <a:tcPr/>
                </a:tc>
                <a:tc>
                  <a:txBody>
                    <a:bodyPr/>
                    <a:lstStyle/>
                    <a:p>
                      <a:pPr marL="0" marR="0" algn="l">
                        <a:lnSpc>
                          <a:spcPct val="107000"/>
                        </a:lnSpc>
                        <a:spcBef>
                          <a:spcPts val="0"/>
                        </a:spcBef>
                        <a:spcAft>
                          <a:spcPts val="0"/>
                        </a:spcAft>
                      </a:pPr>
                      <a:r>
                        <a:rPr lang="en-US" sz="1500" dirty="0">
                          <a:solidFill>
                            <a:schemeClr val="tx1"/>
                          </a:solidFill>
                          <a:effectLst/>
                        </a:rPr>
                        <a:t>Module 2</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408" marR="50408" marT="0" marB="0" anchor="ctr">
                    <a:solidFill>
                      <a:schemeClr val="bg1"/>
                    </a:solidFill>
                  </a:tcPr>
                </a:tc>
                <a:tc>
                  <a:txBody>
                    <a:bodyPr/>
                    <a:lstStyle/>
                    <a:p>
                      <a:pPr marL="0" marR="0" algn="l">
                        <a:lnSpc>
                          <a:spcPct val="107000"/>
                        </a:lnSpc>
                        <a:spcBef>
                          <a:spcPts val="0"/>
                        </a:spcBef>
                        <a:spcAft>
                          <a:spcPts val="0"/>
                        </a:spcAft>
                      </a:pPr>
                      <a:r>
                        <a:rPr lang="en-US" sz="1500" dirty="0">
                          <a:solidFill>
                            <a:schemeClr val="tx1"/>
                          </a:solidFill>
                          <a:effectLst/>
                        </a:rPr>
                        <a:t>Breathing Retraining, Grounding Exercises, and Mindfulness Meditation</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408" marR="50408" marT="0" marB="0" anchor="ctr">
                    <a:solidFill>
                      <a:schemeClr val="bg1"/>
                    </a:solidFill>
                  </a:tcPr>
                </a:tc>
                <a:extLst>
                  <a:ext uri="{0D108BD9-81ED-4DB2-BD59-A6C34878D82A}">
                    <a16:rowId xmlns:a16="http://schemas.microsoft.com/office/drawing/2014/main" val="3755153998"/>
                  </a:ext>
                </a:extLst>
              </a:tr>
              <a:tr h="611562">
                <a:tc vMerge="1">
                  <a:txBody>
                    <a:bodyPr/>
                    <a:lstStyle/>
                    <a:p>
                      <a:endParaRPr lang="en-US"/>
                    </a:p>
                  </a:txBody>
                  <a:tcPr/>
                </a:tc>
                <a:tc vMerge="1">
                  <a:txBody>
                    <a:bodyPr/>
                    <a:lstStyle/>
                    <a:p>
                      <a:endParaRPr lang="en-US"/>
                    </a:p>
                  </a:txBody>
                  <a:tcPr/>
                </a:tc>
                <a:tc>
                  <a:txBody>
                    <a:bodyPr/>
                    <a:lstStyle/>
                    <a:p>
                      <a:pPr marL="0" marR="0" algn="l">
                        <a:lnSpc>
                          <a:spcPct val="107000"/>
                        </a:lnSpc>
                        <a:spcBef>
                          <a:spcPts val="0"/>
                        </a:spcBef>
                        <a:spcAft>
                          <a:spcPts val="0"/>
                        </a:spcAft>
                      </a:pPr>
                      <a:r>
                        <a:rPr lang="en-US" sz="1500" dirty="0">
                          <a:solidFill>
                            <a:schemeClr val="tx1"/>
                          </a:solidFill>
                          <a:effectLst/>
                        </a:rPr>
                        <a:t>Module 3</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408" marR="50408" marT="0" marB="0" anchor="ctr">
                    <a:solidFill>
                      <a:schemeClr val="bg1"/>
                    </a:solidFill>
                  </a:tcPr>
                </a:tc>
                <a:tc>
                  <a:txBody>
                    <a:bodyPr/>
                    <a:lstStyle/>
                    <a:p>
                      <a:pPr marL="0" marR="0" algn="l">
                        <a:lnSpc>
                          <a:spcPct val="107000"/>
                        </a:lnSpc>
                        <a:spcBef>
                          <a:spcPts val="0"/>
                        </a:spcBef>
                        <a:spcAft>
                          <a:spcPts val="0"/>
                        </a:spcAft>
                      </a:pPr>
                      <a:r>
                        <a:rPr lang="en-US" sz="1500" dirty="0">
                          <a:solidFill>
                            <a:schemeClr val="tx1"/>
                          </a:solidFill>
                          <a:effectLst/>
                        </a:rPr>
                        <a:t>Psychoeducation about Trauma, Grief, and the Cognitive-Behavioral Model</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408" marR="50408" marT="0" marB="0" anchor="ctr">
                    <a:solidFill>
                      <a:schemeClr val="bg1"/>
                    </a:solidFill>
                  </a:tcPr>
                </a:tc>
                <a:extLst>
                  <a:ext uri="{0D108BD9-81ED-4DB2-BD59-A6C34878D82A}">
                    <a16:rowId xmlns:a16="http://schemas.microsoft.com/office/drawing/2014/main" val="614139301"/>
                  </a:ext>
                </a:extLst>
              </a:tr>
              <a:tr h="818562">
                <a:tc vMerge="1">
                  <a:txBody>
                    <a:bodyPr/>
                    <a:lstStyle/>
                    <a:p>
                      <a:endParaRPr lang="en-US"/>
                    </a:p>
                  </a:txBody>
                  <a:tcPr/>
                </a:tc>
                <a:tc vMerge="1">
                  <a:txBody>
                    <a:bodyPr/>
                    <a:lstStyle/>
                    <a:p>
                      <a:endParaRPr lang="en-US"/>
                    </a:p>
                  </a:txBody>
                  <a:tcPr/>
                </a:tc>
                <a:tc>
                  <a:txBody>
                    <a:bodyPr/>
                    <a:lstStyle/>
                    <a:p>
                      <a:pPr marL="0" marR="0" algn="l">
                        <a:lnSpc>
                          <a:spcPct val="107000"/>
                        </a:lnSpc>
                        <a:spcBef>
                          <a:spcPts val="0"/>
                        </a:spcBef>
                        <a:spcAft>
                          <a:spcPts val="0"/>
                        </a:spcAft>
                      </a:pPr>
                      <a:r>
                        <a:rPr lang="en-US" sz="1500" dirty="0">
                          <a:solidFill>
                            <a:schemeClr val="tx1"/>
                          </a:solidFill>
                          <a:effectLst/>
                        </a:rPr>
                        <a:t>Module 4</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408" marR="50408" marT="0" marB="0" anchor="ctr">
                    <a:solidFill>
                      <a:schemeClr val="bg1"/>
                    </a:solidFill>
                  </a:tcPr>
                </a:tc>
                <a:tc>
                  <a:txBody>
                    <a:bodyPr/>
                    <a:lstStyle/>
                    <a:p>
                      <a:pPr marL="0" marR="0" algn="l">
                        <a:lnSpc>
                          <a:spcPct val="107000"/>
                        </a:lnSpc>
                        <a:spcBef>
                          <a:spcPts val="0"/>
                        </a:spcBef>
                        <a:spcAft>
                          <a:spcPts val="0"/>
                        </a:spcAft>
                      </a:pPr>
                      <a:r>
                        <a:rPr lang="en-US" sz="1500" dirty="0">
                          <a:solidFill>
                            <a:schemeClr val="tx1"/>
                          </a:solidFill>
                          <a:effectLst/>
                        </a:rPr>
                        <a:t>Increasing Acceptance and Sense of Permission to Experience Challenging Emotions</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408" marR="50408" marT="0" marB="0" anchor="ctr">
                    <a:solidFill>
                      <a:schemeClr val="bg1"/>
                    </a:solidFill>
                  </a:tcPr>
                </a:tc>
                <a:extLst>
                  <a:ext uri="{0D108BD9-81ED-4DB2-BD59-A6C34878D82A}">
                    <a16:rowId xmlns:a16="http://schemas.microsoft.com/office/drawing/2014/main" val="2574346040"/>
                  </a:ext>
                </a:extLst>
              </a:tr>
              <a:tr h="404564">
                <a:tc vMerge="1">
                  <a:txBody>
                    <a:bodyPr/>
                    <a:lstStyle/>
                    <a:p>
                      <a:endParaRPr lang="en-US"/>
                    </a:p>
                  </a:txBody>
                  <a:tcPr/>
                </a:tc>
                <a:tc vMerge="1">
                  <a:txBody>
                    <a:bodyPr/>
                    <a:lstStyle/>
                    <a:p>
                      <a:endParaRPr lang="en-US"/>
                    </a:p>
                  </a:txBody>
                  <a:tcPr/>
                </a:tc>
                <a:tc>
                  <a:txBody>
                    <a:bodyPr/>
                    <a:lstStyle/>
                    <a:p>
                      <a:pPr marL="0" marR="0" algn="l">
                        <a:lnSpc>
                          <a:spcPct val="107000"/>
                        </a:lnSpc>
                        <a:spcBef>
                          <a:spcPts val="0"/>
                        </a:spcBef>
                        <a:spcAft>
                          <a:spcPts val="0"/>
                        </a:spcAft>
                      </a:pPr>
                      <a:r>
                        <a:rPr lang="en-US" sz="1500">
                          <a:solidFill>
                            <a:schemeClr val="tx1"/>
                          </a:solidFill>
                          <a:effectLst/>
                        </a:rPr>
                        <a:t>Module 5</a:t>
                      </a:r>
                      <a:endParaRPr lang="en-US"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408" marR="50408" marT="0" marB="0" anchor="ctr">
                    <a:solidFill>
                      <a:schemeClr val="bg1"/>
                    </a:solidFill>
                  </a:tcPr>
                </a:tc>
                <a:tc>
                  <a:txBody>
                    <a:bodyPr/>
                    <a:lstStyle/>
                    <a:p>
                      <a:pPr marL="0" marR="0" algn="l">
                        <a:lnSpc>
                          <a:spcPct val="107000"/>
                        </a:lnSpc>
                        <a:spcBef>
                          <a:spcPts val="0"/>
                        </a:spcBef>
                        <a:spcAft>
                          <a:spcPts val="0"/>
                        </a:spcAft>
                      </a:pPr>
                      <a:r>
                        <a:rPr lang="en-US" sz="1500" dirty="0">
                          <a:solidFill>
                            <a:schemeClr val="tx1"/>
                          </a:solidFill>
                          <a:effectLst/>
                        </a:rPr>
                        <a:t>Connecting with the Patient’s Voice</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408" marR="50408" marT="0" marB="0" anchor="ctr">
                    <a:solidFill>
                      <a:schemeClr val="bg1"/>
                    </a:solidFill>
                  </a:tcPr>
                </a:tc>
                <a:extLst>
                  <a:ext uri="{0D108BD9-81ED-4DB2-BD59-A6C34878D82A}">
                    <a16:rowId xmlns:a16="http://schemas.microsoft.com/office/drawing/2014/main" val="3664902931"/>
                  </a:ext>
                </a:extLst>
              </a:tr>
              <a:tr h="575752">
                <a:tc vMerge="1">
                  <a:txBody>
                    <a:bodyPr/>
                    <a:lstStyle/>
                    <a:p>
                      <a:endParaRPr lang="en-US"/>
                    </a:p>
                  </a:txBody>
                  <a:tcPr/>
                </a:tc>
                <a:tc vMerge="1">
                  <a:txBody>
                    <a:bodyPr/>
                    <a:lstStyle/>
                    <a:p>
                      <a:endParaRPr lang="en-US"/>
                    </a:p>
                  </a:txBody>
                  <a:tcPr/>
                </a:tc>
                <a:tc>
                  <a:txBody>
                    <a:bodyPr/>
                    <a:lstStyle/>
                    <a:p>
                      <a:pPr marL="0" marR="0" algn="l">
                        <a:lnSpc>
                          <a:spcPct val="107000"/>
                        </a:lnSpc>
                        <a:spcBef>
                          <a:spcPts val="0"/>
                        </a:spcBef>
                        <a:spcAft>
                          <a:spcPts val="0"/>
                        </a:spcAft>
                      </a:pPr>
                      <a:r>
                        <a:rPr lang="en-US" sz="1500">
                          <a:solidFill>
                            <a:schemeClr val="tx1"/>
                          </a:solidFill>
                          <a:effectLst/>
                        </a:rPr>
                        <a:t>Module 6</a:t>
                      </a:r>
                      <a:endParaRPr lang="en-US"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408" marR="50408" marT="0" marB="0" anchor="ctr">
                    <a:solidFill>
                      <a:schemeClr val="bg1"/>
                    </a:solidFill>
                  </a:tcPr>
                </a:tc>
                <a:tc>
                  <a:txBody>
                    <a:bodyPr/>
                    <a:lstStyle/>
                    <a:p>
                      <a:pPr marL="0" marR="0" algn="l">
                        <a:lnSpc>
                          <a:spcPct val="107000"/>
                        </a:lnSpc>
                        <a:spcBef>
                          <a:spcPts val="0"/>
                        </a:spcBef>
                        <a:spcAft>
                          <a:spcPts val="0"/>
                        </a:spcAft>
                      </a:pPr>
                      <a:r>
                        <a:rPr lang="en-US" sz="1500" dirty="0">
                          <a:solidFill>
                            <a:schemeClr val="tx1"/>
                          </a:solidFill>
                          <a:effectLst/>
                        </a:rPr>
                        <a:t>Using the EMPOWER Toolbox and Coping Rehearsal</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408" marR="50408" marT="0" marB="0" anchor="ctr">
                    <a:solidFill>
                      <a:schemeClr val="bg1"/>
                    </a:solidFill>
                  </a:tcPr>
                </a:tc>
                <a:extLst>
                  <a:ext uri="{0D108BD9-81ED-4DB2-BD59-A6C34878D82A}">
                    <a16:rowId xmlns:a16="http://schemas.microsoft.com/office/drawing/2014/main" val="3584688963"/>
                  </a:ext>
                </a:extLst>
              </a:tr>
              <a:tr h="611562">
                <a:tc>
                  <a:txBody>
                    <a:bodyPr/>
                    <a:lstStyle/>
                    <a:p>
                      <a:pPr marL="0" marR="0" algn="ctr">
                        <a:lnSpc>
                          <a:spcPct val="107000"/>
                        </a:lnSpc>
                        <a:spcBef>
                          <a:spcPts val="0"/>
                        </a:spcBef>
                        <a:spcAft>
                          <a:spcPts val="0"/>
                        </a:spcAft>
                      </a:pPr>
                      <a:r>
                        <a:rPr lang="en-US" sz="1500" dirty="0">
                          <a:solidFill>
                            <a:schemeClr val="bg1"/>
                          </a:solidFill>
                          <a:effectLst/>
                        </a:rPr>
                        <a:t>Phone/</a:t>
                      </a:r>
                    </a:p>
                    <a:p>
                      <a:pPr marL="0" marR="0" algn="ctr">
                        <a:lnSpc>
                          <a:spcPct val="107000"/>
                        </a:lnSpc>
                        <a:spcBef>
                          <a:spcPts val="0"/>
                        </a:spcBef>
                        <a:spcAft>
                          <a:spcPts val="0"/>
                        </a:spcAft>
                      </a:pPr>
                      <a:r>
                        <a:rPr lang="en-US" sz="1500" dirty="0">
                          <a:solidFill>
                            <a:schemeClr val="bg1"/>
                          </a:solidFill>
                          <a:effectLst/>
                        </a:rPr>
                        <a:t>Telehealth</a:t>
                      </a:r>
                      <a:endPar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408" marR="50408" marT="0" marB="0" anchor="ctr">
                    <a:solidFill>
                      <a:srgbClr val="FFC000"/>
                    </a:solidFill>
                  </a:tcPr>
                </a:tc>
                <a:tc>
                  <a:txBody>
                    <a:bodyPr/>
                    <a:lstStyle/>
                    <a:p>
                      <a:pPr marL="0" marR="0" algn="l">
                        <a:lnSpc>
                          <a:spcPct val="107000"/>
                        </a:lnSpc>
                        <a:spcBef>
                          <a:spcPts val="0"/>
                        </a:spcBef>
                        <a:spcAft>
                          <a:spcPts val="0"/>
                        </a:spcAft>
                      </a:pPr>
                      <a:r>
                        <a:rPr lang="en-US" sz="1500">
                          <a:solidFill>
                            <a:schemeClr val="tx1"/>
                          </a:solidFill>
                          <a:effectLst/>
                        </a:rPr>
                        <a:t>2 weeks post-Module 6</a:t>
                      </a:r>
                      <a:endParaRPr lang="en-US"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408" marR="50408" marT="0" marB="0" anchor="ctr">
                    <a:solidFill>
                      <a:schemeClr val="bg1"/>
                    </a:solidFill>
                  </a:tcPr>
                </a:tc>
                <a:tc>
                  <a:txBody>
                    <a:bodyPr/>
                    <a:lstStyle/>
                    <a:p>
                      <a:pPr marL="0" marR="0" algn="l">
                        <a:lnSpc>
                          <a:spcPct val="107000"/>
                        </a:lnSpc>
                        <a:spcBef>
                          <a:spcPts val="0"/>
                        </a:spcBef>
                        <a:spcAft>
                          <a:spcPts val="0"/>
                        </a:spcAft>
                      </a:pPr>
                      <a:r>
                        <a:rPr lang="en-US" sz="1500">
                          <a:solidFill>
                            <a:schemeClr val="tx1"/>
                          </a:solidFill>
                          <a:effectLst/>
                        </a:rPr>
                        <a:t>Booster Call 1</a:t>
                      </a:r>
                      <a:endParaRPr lang="en-US"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408" marR="50408" marT="0" marB="0" anchor="ctr">
                    <a:solidFill>
                      <a:schemeClr val="bg1"/>
                    </a:solidFill>
                  </a:tcPr>
                </a:tc>
                <a:tc>
                  <a:txBody>
                    <a:bodyPr/>
                    <a:lstStyle/>
                    <a:p>
                      <a:pPr marL="0" marR="0" algn="l">
                        <a:lnSpc>
                          <a:spcPct val="107000"/>
                        </a:lnSpc>
                        <a:spcBef>
                          <a:spcPts val="0"/>
                        </a:spcBef>
                        <a:spcAft>
                          <a:spcPts val="0"/>
                        </a:spcAft>
                      </a:pPr>
                      <a:r>
                        <a:rPr lang="en-US" sz="1500" dirty="0">
                          <a:solidFill>
                            <a:schemeClr val="tx1"/>
                          </a:solidFill>
                          <a:effectLst/>
                        </a:rPr>
                        <a:t>Check-in and review of psychoeducation and coping skills</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408" marR="50408" marT="0" marB="0" anchor="ctr">
                    <a:solidFill>
                      <a:schemeClr val="bg1"/>
                    </a:solidFill>
                  </a:tcPr>
                </a:tc>
                <a:extLst>
                  <a:ext uri="{0D108BD9-81ED-4DB2-BD59-A6C34878D82A}">
                    <a16:rowId xmlns:a16="http://schemas.microsoft.com/office/drawing/2014/main" val="220858563"/>
                  </a:ext>
                </a:extLst>
              </a:tr>
              <a:tr h="611562">
                <a:tc>
                  <a:txBody>
                    <a:bodyPr/>
                    <a:lstStyle/>
                    <a:p>
                      <a:pPr marL="0" marR="0" algn="ctr">
                        <a:lnSpc>
                          <a:spcPct val="107000"/>
                        </a:lnSpc>
                        <a:spcBef>
                          <a:spcPts val="0"/>
                        </a:spcBef>
                        <a:spcAft>
                          <a:spcPts val="0"/>
                        </a:spcAft>
                      </a:pPr>
                      <a:r>
                        <a:rPr lang="en-US" sz="1500" dirty="0">
                          <a:solidFill>
                            <a:schemeClr val="bg1"/>
                          </a:solidFill>
                          <a:effectLst/>
                        </a:rPr>
                        <a:t>Phone/</a:t>
                      </a:r>
                    </a:p>
                    <a:p>
                      <a:pPr marL="0" marR="0" algn="ctr">
                        <a:lnSpc>
                          <a:spcPct val="107000"/>
                        </a:lnSpc>
                        <a:spcBef>
                          <a:spcPts val="0"/>
                        </a:spcBef>
                        <a:spcAft>
                          <a:spcPts val="0"/>
                        </a:spcAft>
                      </a:pPr>
                      <a:r>
                        <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Telehealth</a:t>
                      </a:r>
                    </a:p>
                  </a:txBody>
                  <a:tcPr marL="50408" marR="50408" marT="0" marB="0" anchor="ctr">
                    <a:solidFill>
                      <a:srgbClr val="FFC000"/>
                    </a:solidFill>
                  </a:tcPr>
                </a:tc>
                <a:tc>
                  <a:txBody>
                    <a:bodyPr/>
                    <a:lstStyle/>
                    <a:p>
                      <a:pPr marL="0" marR="0" algn="l">
                        <a:lnSpc>
                          <a:spcPct val="107000"/>
                        </a:lnSpc>
                        <a:spcBef>
                          <a:spcPts val="0"/>
                        </a:spcBef>
                        <a:spcAft>
                          <a:spcPts val="0"/>
                        </a:spcAft>
                      </a:pPr>
                      <a:r>
                        <a:rPr lang="en-US" sz="1500" dirty="0">
                          <a:solidFill>
                            <a:schemeClr val="tx1"/>
                          </a:solidFill>
                          <a:effectLst/>
                        </a:rPr>
                        <a:t>4 weeks post-Module 6</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408" marR="50408" marT="0" marB="0" anchor="ctr">
                    <a:solidFill>
                      <a:schemeClr val="bg1"/>
                    </a:solidFill>
                  </a:tcPr>
                </a:tc>
                <a:tc>
                  <a:txBody>
                    <a:bodyPr/>
                    <a:lstStyle/>
                    <a:p>
                      <a:pPr marL="0" marR="0" algn="l">
                        <a:lnSpc>
                          <a:spcPct val="107000"/>
                        </a:lnSpc>
                        <a:spcBef>
                          <a:spcPts val="0"/>
                        </a:spcBef>
                        <a:spcAft>
                          <a:spcPts val="0"/>
                        </a:spcAft>
                      </a:pPr>
                      <a:r>
                        <a:rPr lang="en-US" sz="1500">
                          <a:solidFill>
                            <a:schemeClr val="tx1"/>
                          </a:solidFill>
                          <a:effectLst/>
                        </a:rPr>
                        <a:t>Booster Call 2</a:t>
                      </a:r>
                      <a:endParaRPr lang="en-US"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408" marR="50408" marT="0" marB="0" anchor="ctr">
                    <a:solidFill>
                      <a:schemeClr val="bg1"/>
                    </a:solidFill>
                  </a:tcPr>
                </a:tc>
                <a:tc>
                  <a:txBody>
                    <a:bodyPr/>
                    <a:lstStyle/>
                    <a:p>
                      <a:pPr marL="0" marR="0" algn="l">
                        <a:lnSpc>
                          <a:spcPct val="107000"/>
                        </a:lnSpc>
                        <a:spcBef>
                          <a:spcPts val="0"/>
                        </a:spcBef>
                        <a:spcAft>
                          <a:spcPts val="0"/>
                        </a:spcAft>
                      </a:pPr>
                      <a:r>
                        <a:rPr lang="en-US" sz="1500" dirty="0">
                          <a:solidFill>
                            <a:schemeClr val="tx1"/>
                          </a:solidFill>
                          <a:effectLst/>
                        </a:rPr>
                        <a:t>Check-in and review of psychoeducation and coping skills</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408" marR="50408" marT="0" marB="0" anchor="ctr">
                    <a:solidFill>
                      <a:schemeClr val="bg1"/>
                    </a:solidFill>
                  </a:tcPr>
                </a:tc>
                <a:extLst>
                  <a:ext uri="{0D108BD9-81ED-4DB2-BD59-A6C34878D82A}">
                    <a16:rowId xmlns:a16="http://schemas.microsoft.com/office/drawing/2014/main" val="3290659409"/>
                  </a:ext>
                </a:extLst>
              </a:tr>
            </a:tbl>
          </a:graphicData>
        </a:graphic>
      </p:graphicFrame>
      <p:sp>
        <p:nvSpPr>
          <p:cNvPr id="5" name="Rectangle 3">
            <a:extLst>
              <a:ext uri="{FF2B5EF4-FFF2-40B4-BE49-F238E27FC236}">
                <a16:creationId xmlns:a16="http://schemas.microsoft.com/office/drawing/2014/main" id="{B489A152-8B2A-4F87-BA10-FDB525BB387A}"/>
              </a:ext>
            </a:extLst>
          </p:cNvPr>
          <p:cNvSpPr>
            <a:spLocks noChangeArrowheads="1"/>
          </p:cNvSpPr>
          <p:nvPr/>
        </p:nvSpPr>
        <p:spPr bwMode="auto">
          <a:xfrm flipV="1">
            <a:off x="2287393" y="3209753"/>
            <a:ext cx="12099822" cy="294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211" tIns="33605" rIns="67211" bIns="33605" numCol="1" anchor="ctr" anchorCtr="0" compatLnSpc="1">
            <a:prstTxWarp prst="textNoShape">
              <a:avLst/>
            </a:prstTxWarp>
            <a:spAutoFit/>
          </a:bodyPr>
          <a:lstStyle/>
          <a:p>
            <a:pPr defTabSz="672084" eaLnBrk="0" fontAlgn="base" hangingPunct="0">
              <a:spcBef>
                <a:spcPct val="0"/>
              </a:spcBef>
              <a:spcAft>
                <a:spcPct val="0"/>
              </a:spcAft>
            </a:pPr>
            <a:r>
              <a:rPr lang="en-US" altLang="en-US" sz="588">
                <a:latin typeface="Times" panose="02020603050405020304" pitchFamily="18" charset="0"/>
                <a:ea typeface="Times New Roman" panose="02020603050405020304" pitchFamily="18" charset="0"/>
                <a:cs typeface="Times New Roman" panose="02020603050405020304" pitchFamily="18" charset="0"/>
              </a:rPr>
              <a:t> </a:t>
            </a:r>
            <a:r>
              <a:rPr lang="en-US" altLang="en-US" sz="588">
                <a:latin typeface="Times" panose="02020603050405020304" pitchFamily="18" charset="0"/>
                <a:ea typeface="Times New Roman" panose="02020603050405020304" pitchFamily="18" charset="0"/>
                <a:cs typeface="Times New Roman" panose="02020603050405020304" pitchFamily="18" charset="0"/>
                <a:hlinkClick r:id="rId3"/>
              </a:rPr>
              <a:t>[MV1]</a:t>
            </a:r>
            <a:r>
              <a:rPr lang="en-US" altLang="en-US" sz="735">
                <a:latin typeface="Times" panose="02020603050405020304" pitchFamily="18" charset="0"/>
                <a:ea typeface="Times New Roman" panose="02020603050405020304" pitchFamily="18" charset="0"/>
              </a:rPr>
              <a:t>Chris Cox suggested a table explaining the EMPOWER intervention and Maddie came up with this. What do you think?</a:t>
            </a:r>
            <a:endParaRPr lang="en-US" altLang="en-US" sz="368"/>
          </a:p>
          <a:p>
            <a:pPr defTabSz="672084" eaLnBrk="0" fontAlgn="base" hangingPunct="0">
              <a:spcBef>
                <a:spcPct val="0"/>
              </a:spcBef>
              <a:spcAft>
                <a:spcPct val="0"/>
              </a:spcAft>
            </a:pPr>
            <a:r>
              <a:rPr lang="en-US" altLang="en-US" sz="588">
                <a:latin typeface="Times" panose="02020603050405020304" pitchFamily="18" charset="0"/>
                <a:ea typeface="Times New Roman" panose="02020603050405020304" pitchFamily="18" charset="0"/>
                <a:cs typeface="Times New Roman" panose="02020603050405020304" pitchFamily="18" charset="0"/>
              </a:rPr>
              <a:t> </a:t>
            </a:r>
            <a:r>
              <a:rPr lang="en-US" altLang="en-US" sz="588">
                <a:latin typeface="Times" panose="02020603050405020304" pitchFamily="18" charset="0"/>
                <a:ea typeface="Times New Roman" panose="02020603050405020304" pitchFamily="18" charset="0"/>
                <a:cs typeface="Times New Roman" panose="02020603050405020304" pitchFamily="18" charset="0"/>
                <a:hlinkClick r:id="rId4"/>
              </a:rPr>
              <a:t>[HP2]</a:t>
            </a:r>
            <a:r>
              <a:rPr lang="en-US" altLang="en-US" sz="735">
                <a:latin typeface="Times" panose="02020603050405020304" pitchFamily="18" charset="0"/>
                <a:ea typeface="Times New Roman" panose="02020603050405020304" pitchFamily="18" charset="0"/>
              </a:rPr>
              <a:t>I think it’s great!</a:t>
            </a:r>
            <a:endParaRPr lang="en-US" altLang="en-US" sz="1323">
              <a:latin typeface="Arial" panose="020B0604020202020204" pitchFamily="34" charset="0"/>
            </a:endParaRPr>
          </a:p>
        </p:txBody>
      </p:sp>
    </p:spTree>
    <p:extLst>
      <p:ext uri="{BB962C8B-B14F-4D97-AF65-F5344CB8AC3E}">
        <p14:creationId xmlns:p14="http://schemas.microsoft.com/office/powerpoint/2010/main" val="3188576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69" y="850106"/>
            <a:ext cx="8961438" cy="65853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6" b="1" dirty="0"/>
          </a:p>
        </p:txBody>
      </p:sp>
      <p:pic>
        <p:nvPicPr>
          <p:cNvPr id="100" name="Picture 2" descr="Image result for at peace  women images silhouet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1946" y="2413230"/>
            <a:ext cx="2700119" cy="2559530"/>
          </a:xfrm>
          <a:prstGeom prst="rect">
            <a:avLst/>
          </a:prstGeom>
          <a:noFill/>
          <a:extLst>
            <a:ext uri="{909E8E84-426E-40DD-AFC4-6F175D3DCCD1}">
              <a14:hiddenFill xmlns:a14="http://schemas.microsoft.com/office/drawing/2010/main">
                <a:solidFill>
                  <a:srgbClr val="FFFFFF"/>
                </a:solidFill>
              </a14:hiddenFill>
            </a:ext>
          </a:extLst>
        </p:spPr>
      </p:pic>
      <p:sp>
        <p:nvSpPr>
          <p:cNvPr id="101" name="Right Arrow 100"/>
          <p:cNvSpPr/>
          <p:nvPr/>
        </p:nvSpPr>
        <p:spPr>
          <a:xfrm>
            <a:off x="4584296" y="2828466"/>
            <a:ext cx="1438015" cy="459067"/>
          </a:xfrm>
          <a:prstGeom prst="rightArrow">
            <a:avLst/>
          </a:prstGeom>
          <a:solidFill>
            <a:srgbClr val="78909C">
              <a:lumMod val="40000"/>
              <a:lumOff val="60000"/>
            </a:srgbClr>
          </a:solidFill>
          <a:ln w="25400" cap="flat" cmpd="sng" algn="ctr">
            <a:solidFill>
              <a:srgbClr val="78909C">
                <a:lumMod val="40000"/>
                <a:lumOff val="60000"/>
              </a:srgbClr>
            </a:solidFill>
            <a:prstDash val="solid"/>
          </a:ln>
          <a:effectLst/>
        </p:spPr>
        <p:txBody>
          <a:bodyPr rtlCol="0" anchor="ctr"/>
          <a:lstStyle/>
          <a:p>
            <a:pPr algn="r" defTabSz="672084">
              <a:defRPr/>
            </a:pPr>
            <a:r>
              <a:rPr lang="en-US" sz="809" b="1" i="1" kern="0" dirty="0">
                <a:solidFill>
                  <a:srgbClr val="FF0000"/>
                </a:solidFill>
                <a:latin typeface="Arial"/>
                <a:sym typeface="Arial"/>
              </a:rPr>
              <a:t>Improved Mental Health</a:t>
            </a:r>
          </a:p>
        </p:txBody>
      </p:sp>
      <p:sp>
        <p:nvSpPr>
          <p:cNvPr id="102" name="Shape 59"/>
          <p:cNvSpPr/>
          <p:nvPr/>
        </p:nvSpPr>
        <p:spPr>
          <a:xfrm rot="810321">
            <a:off x="3313292" y="2177896"/>
            <a:ext cx="1617964" cy="1287531"/>
          </a:xfrm>
          <a:prstGeom prst="rect">
            <a:avLst/>
          </a:prstGeom>
          <a:pattFill prst="horzBrick">
            <a:fgClr>
              <a:srgbClr val="FF0000"/>
            </a:fgClr>
            <a:bgClr>
              <a:srgbClr val="FFFFFF"/>
            </a:bgClr>
          </a:pattFill>
          <a:ln w="9525" cap="flat" cmpd="sng">
            <a:solidFill>
              <a:srgbClr val="B7B7B7"/>
            </a:solidFill>
            <a:prstDash val="solid"/>
            <a:round/>
            <a:headEnd type="none" w="med" len="med"/>
            <a:tailEnd type="none" w="med" len="med"/>
          </a:ln>
          <a:scene3d>
            <a:camera prst="isometricOffAxis2Left"/>
            <a:lightRig rig="threePt" dir="t"/>
          </a:scene3d>
          <a:sp3d prstMaterial="metal">
            <a:bevelT w="44450" h="95250"/>
            <a:bevelB w="38100" h="127000"/>
          </a:sp3d>
        </p:spPr>
        <p:txBody>
          <a:bodyPr lIns="67200" tIns="67200" rIns="67200" bIns="67200" anchor="ctr" anchorCtr="0">
            <a:noAutofit/>
          </a:bodyPr>
          <a:lstStyle/>
          <a:p>
            <a:pPr algn="ctr" defTabSz="672084">
              <a:buClr>
                <a:srgbClr val="000000"/>
              </a:buClr>
              <a:buSzPct val="25000"/>
              <a:defRPr/>
            </a:pPr>
            <a:endParaRPr lang="en" sz="882" b="1" kern="0" dirty="0">
              <a:solidFill>
                <a:srgbClr val="000000"/>
              </a:solidFill>
              <a:latin typeface="Arial"/>
              <a:cs typeface="Arial"/>
              <a:sym typeface="Arial"/>
            </a:endParaRPr>
          </a:p>
        </p:txBody>
      </p:sp>
      <p:sp>
        <p:nvSpPr>
          <p:cNvPr id="103" name="Bent Arrow 102"/>
          <p:cNvSpPr/>
          <p:nvPr/>
        </p:nvSpPr>
        <p:spPr>
          <a:xfrm>
            <a:off x="2752825" y="2758008"/>
            <a:ext cx="1027461" cy="1489591"/>
          </a:xfrm>
          <a:prstGeom prst="bentArrow">
            <a:avLst>
              <a:gd name="adj1" fmla="val 25000"/>
              <a:gd name="adj2" fmla="val 25000"/>
              <a:gd name="adj3" fmla="val 25000"/>
              <a:gd name="adj4" fmla="val 43750"/>
            </a:avLst>
          </a:prstGeom>
          <a:solidFill>
            <a:srgbClr val="B7C3C9"/>
          </a:solidFill>
          <a:ln>
            <a:solidFill>
              <a:srgbClr val="78909C">
                <a:lumMod val="40000"/>
                <a:lumOff val="60000"/>
              </a:srgbClr>
            </a:solidFill>
          </a:ln>
          <a:effectLst>
            <a:outerShdw blurRad="40000" dist="23000" dir="5400000" rotWithShape="0">
              <a:srgbClr val="000000">
                <a:alpha val="35000"/>
              </a:srgbClr>
            </a:outerShdw>
          </a:effectLst>
          <a:scene3d>
            <a:camera prst="orthographicFront">
              <a:rot lat="0" lon="0" rev="0"/>
            </a:camera>
            <a:lightRig rig="threePt" dir="t">
              <a:rot lat="0" lon="0" rev="0"/>
            </a:lightRig>
          </a:scene3d>
          <a:sp3d>
            <a:bevelT w="0" h="0"/>
          </a:sp3d>
        </p:spPr>
        <p:txBody>
          <a:bodyPr rtlCol="0" anchor="ctr"/>
          <a:lstStyle/>
          <a:p>
            <a:pPr algn="ctr" defTabSz="672084">
              <a:defRPr/>
            </a:pPr>
            <a:endParaRPr lang="en-US" sz="1029" kern="0">
              <a:solidFill>
                <a:srgbClr val="000000"/>
              </a:solidFill>
              <a:latin typeface="Arial"/>
              <a:sym typeface="Arial"/>
            </a:endParaRPr>
          </a:p>
        </p:txBody>
      </p:sp>
      <p:pic>
        <p:nvPicPr>
          <p:cNvPr id="104" name="Picture 1" descr="bun silhouette: a lady head silhouette vector"/>
          <p:cNvPicPr>
            <a:picLocks noChangeAspect="1" noChangeArrowheads="1"/>
          </p:cNvPicPr>
          <p:nvPr/>
        </p:nvPicPr>
        <p:blipFill>
          <a:blip r:embed="rId4"/>
          <a:srcRect/>
          <a:stretch>
            <a:fillRect/>
          </a:stretch>
        </p:blipFill>
        <p:spPr bwMode="auto">
          <a:xfrm flipH="1">
            <a:off x="316615" y="2533215"/>
            <a:ext cx="1915009" cy="2198352"/>
          </a:xfrm>
          <a:prstGeom prst="rect">
            <a:avLst/>
          </a:prstGeom>
          <a:noFill/>
          <a:ln w="9525">
            <a:noFill/>
            <a:miter lim="800000"/>
            <a:headEnd/>
            <a:tailEnd/>
          </a:ln>
        </p:spPr>
      </p:pic>
      <p:sp>
        <p:nvSpPr>
          <p:cNvPr id="105" name="Shape 116"/>
          <p:cNvSpPr txBox="1">
            <a:spLocks/>
          </p:cNvSpPr>
          <p:nvPr/>
        </p:nvSpPr>
        <p:spPr>
          <a:xfrm>
            <a:off x="377281" y="947954"/>
            <a:ext cx="8493013" cy="466368"/>
          </a:xfrm>
          <a:prstGeom prst="rect">
            <a:avLst/>
          </a:prstGeom>
          <a:noFill/>
          <a:ln>
            <a:noFill/>
          </a:ln>
        </p:spPr>
        <p:txBody>
          <a:bodyPr lIns="67200" tIns="67200" rIns="67200" bIns="67200" anchor="b"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Economica"/>
              <a:buNone/>
              <a:defRPr sz="4200" b="0" i="0" u="none" strike="noStrike" cap="none">
                <a:solidFill>
                  <a:schemeClr val="dk1"/>
                </a:solidFill>
                <a:latin typeface="Economica"/>
                <a:ea typeface="Economica"/>
                <a:cs typeface="Economica"/>
                <a:sym typeface="Economica"/>
              </a:defRPr>
            </a:lvl1pPr>
            <a:lvl2pPr lvl="1" indent="0">
              <a:spcBef>
                <a:spcPts val="0"/>
              </a:spcBef>
              <a:buClr>
                <a:schemeClr val="dk1"/>
              </a:buClr>
              <a:buFont typeface="Economica"/>
              <a:buNone/>
              <a:defRPr sz="4200">
                <a:solidFill>
                  <a:schemeClr val="dk1"/>
                </a:solidFill>
                <a:latin typeface="Economica"/>
                <a:ea typeface="Economica"/>
                <a:cs typeface="Economica"/>
                <a:sym typeface="Economica"/>
              </a:defRPr>
            </a:lvl2pPr>
            <a:lvl3pPr lvl="2" indent="0">
              <a:spcBef>
                <a:spcPts val="0"/>
              </a:spcBef>
              <a:buClr>
                <a:schemeClr val="dk1"/>
              </a:buClr>
              <a:buFont typeface="Economica"/>
              <a:buNone/>
              <a:defRPr sz="4200">
                <a:solidFill>
                  <a:schemeClr val="dk1"/>
                </a:solidFill>
                <a:latin typeface="Economica"/>
                <a:ea typeface="Economica"/>
                <a:cs typeface="Economica"/>
                <a:sym typeface="Economica"/>
              </a:defRPr>
            </a:lvl3pPr>
            <a:lvl4pPr lvl="3" indent="0">
              <a:spcBef>
                <a:spcPts val="0"/>
              </a:spcBef>
              <a:buClr>
                <a:schemeClr val="dk1"/>
              </a:buClr>
              <a:buFont typeface="Economica"/>
              <a:buNone/>
              <a:defRPr sz="4200">
                <a:solidFill>
                  <a:schemeClr val="dk1"/>
                </a:solidFill>
                <a:latin typeface="Economica"/>
                <a:ea typeface="Economica"/>
                <a:cs typeface="Economica"/>
                <a:sym typeface="Economica"/>
              </a:defRPr>
            </a:lvl4pPr>
            <a:lvl5pPr lvl="4" indent="0">
              <a:spcBef>
                <a:spcPts val="0"/>
              </a:spcBef>
              <a:buClr>
                <a:schemeClr val="dk1"/>
              </a:buClr>
              <a:buFont typeface="Economica"/>
              <a:buNone/>
              <a:defRPr sz="4200">
                <a:solidFill>
                  <a:schemeClr val="dk1"/>
                </a:solidFill>
                <a:latin typeface="Economica"/>
                <a:ea typeface="Economica"/>
                <a:cs typeface="Economica"/>
                <a:sym typeface="Economica"/>
              </a:defRPr>
            </a:lvl5pPr>
            <a:lvl6pPr lvl="5" indent="0">
              <a:spcBef>
                <a:spcPts val="0"/>
              </a:spcBef>
              <a:buClr>
                <a:schemeClr val="dk1"/>
              </a:buClr>
              <a:buFont typeface="Economica"/>
              <a:buNone/>
              <a:defRPr sz="4200">
                <a:solidFill>
                  <a:schemeClr val="dk1"/>
                </a:solidFill>
                <a:latin typeface="Economica"/>
                <a:ea typeface="Economica"/>
                <a:cs typeface="Economica"/>
                <a:sym typeface="Economica"/>
              </a:defRPr>
            </a:lvl6pPr>
            <a:lvl7pPr lvl="6" indent="0">
              <a:spcBef>
                <a:spcPts val="0"/>
              </a:spcBef>
              <a:buClr>
                <a:schemeClr val="dk1"/>
              </a:buClr>
              <a:buFont typeface="Economica"/>
              <a:buNone/>
              <a:defRPr sz="4200">
                <a:solidFill>
                  <a:schemeClr val="dk1"/>
                </a:solidFill>
                <a:latin typeface="Economica"/>
                <a:ea typeface="Economica"/>
                <a:cs typeface="Economica"/>
                <a:sym typeface="Economica"/>
              </a:defRPr>
            </a:lvl7pPr>
            <a:lvl8pPr lvl="7" indent="0">
              <a:spcBef>
                <a:spcPts val="0"/>
              </a:spcBef>
              <a:buClr>
                <a:schemeClr val="dk1"/>
              </a:buClr>
              <a:buFont typeface="Economica"/>
              <a:buNone/>
              <a:defRPr sz="4200">
                <a:solidFill>
                  <a:schemeClr val="dk1"/>
                </a:solidFill>
                <a:latin typeface="Economica"/>
                <a:ea typeface="Economica"/>
                <a:cs typeface="Economica"/>
                <a:sym typeface="Economica"/>
              </a:defRPr>
            </a:lvl8pPr>
            <a:lvl9pPr lvl="8" indent="0">
              <a:spcBef>
                <a:spcPts val="0"/>
              </a:spcBef>
              <a:buClr>
                <a:schemeClr val="dk1"/>
              </a:buClr>
              <a:buFont typeface="Economica"/>
              <a:buNone/>
              <a:defRPr sz="4200">
                <a:solidFill>
                  <a:schemeClr val="dk1"/>
                </a:solidFill>
                <a:latin typeface="Economica"/>
                <a:ea typeface="Economica"/>
                <a:cs typeface="Economica"/>
                <a:sym typeface="Economica"/>
              </a:defRPr>
            </a:lvl9pPr>
          </a:lstStyle>
          <a:p>
            <a:pPr algn="ctr" defTabSz="672084">
              <a:buSzPct val="25000"/>
            </a:pPr>
            <a:r>
              <a:rPr lang="en" sz="1800" b="1" kern="0" dirty="0">
                <a:solidFill>
                  <a:schemeClr val="bg1"/>
                </a:solidFill>
                <a:latin typeface="Open Sans"/>
                <a:ea typeface="Open Sans"/>
                <a:cs typeface="Open Sans"/>
                <a:sym typeface="Open Sans"/>
              </a:rPr>
              <a:t>EMPOWERing Surrogates to Cope by Reducing Experiential Avoidance</a:t>
            </a:r>
          </a:p>
        </p:txBody>
      </p:sp>
      <p:sp>
        <p:nvSpPr>
          <p:cNvPr id="106" name="Shape 117"/>
          <p:cNvSpPr txBox="1">
            <a:spLocks/>
          </p:cNvSpPr>
          <p:nvPr/>
        </p:nvSpPr>
        <p:spPr>
          <a:xfrm>
            <a:off x="6439612" y="1800471"/>
            <a:ext cx="1904305" cy="515908"/>
          </a:xfrm>
          <a:prstGeom prst="rect">
            <a:avLst/>
          </a:prstGeom>
          <a:noFill/>
          <a:ln>
            <a:noFill/>
          </a:ln>
        </p:spPr>
        <p:txBody>
          <a:bodyPr lIns="67200" tIns="67200" rIns="67200" bIns="67200" anchor="t" anchorCtr="0">
            <a:noAutofit/>
          </a:bodyPr>
          <a:lstStyle>
            <a:defPPr marR="0" lvl="0" algn="l" rtl="0">
              <a:lnSpc>
                <a:spcPct val="100000"/>
              </a:lnSpc>
              <a:spcBef>
                <a:spcPts val="0"/>
              </a:spcBef>
              <a:spcAft>
                <a:spcPts val="0"/>
              </a:spcAft>
            </a:defPPr>
            <a:lvl1pPr marL="0" marR="0" lvl="0" indent="0" algn="l" rtl="0">
              <a:lnSpc>
                <a:spcPct val="115000"/>
              </a:lnSpc>
              <a:spcBef>
                <a:spcPts val="0"/>
              </a:spcBef>
              <a:spcAft>
                <a:spcPts val="1600"/>
              </a:spcAft>
              <a:buClr>
                <a:schemeClr val="dk1"/>
              </a:buClr>
              <a:buFont typeface="Open Sans"/>
              <a:buNone/>
              <a:defRPr sz="1800" b="0" i="0" u="none" strike="noStrike" cap="none">
                <a:solidFill>
                  <a:schemeClr val="dk1"/>
                </a:solidFill>
                <a:latin typeface="Open Sans"/>
                <a:ea typeface="Open Sans"/>
                <a:cs typeface="Open Sans"/>
                <a:sym typeface="Open Sans"/>
              </a:defRPr>
            </a:lvl1pPr>
            <a:lvl2pPr marL="457200" marR="0" lvl="1" indent="0" algn="l" rtl="0">
              <a:lnSpc>
                <a:spcPct val="115000"/>
              </a:lnSpc>
              <a:spcBef>
                <a:spcPts val="0"/>
              </a:spcBef>
              <a:spcAft>
                <a:spcPts val="1600"/>
              </a:spcAft>
              <a:buClr>
                <a:schemeClr val="dk1"/>
              </a:buClr>
              <a:buFont typeface="Open Sans"/>
              <a:buNone/>
              <a:defRPr sz="1400" b="0" i="0" u="none" strike="noStrike" cap="none">
                <a:solidFill>
                  <a:schemeClr val="dk1"/>
                </a:solidFill>
                <a:latin typeface="Open Sans"/>
                <a:ea typeface="Open Sans"/>
                <a:cs typeface="Open Sans"/>
                <a:sym typeface="Open Sans"/>
              </a:defRPr>
            </a:lvl2pPr>
            <a:lvl3pPr marL="914400" marR="0" lvl="2" indent="0" algn="l" rtl="0">
              <a:lnSpc>
                <a:spcPct val="115000"/>
              </a:lnSpc>
              <a:spcBef>
                <a:spcPts val="0"/>
              </a:spcBef>
              <a:spcAft>
                <a:spcPts val="1600"/>
              </a:spcAft>
              <a:buClr>
                <a:schemeClr val="dk1"/>
              </a:buClr>
              <a:buFont typeface="Open Sans"/>
              <a:buNone/>
              <a:defRPr sz="1400" b="0" i="0" u="none" strike="noStrike" cap="none">
                <a:solidFill>
                  <a:schemeClr val="dk1"/>
                </a:solidFill>
                <a:latin typeface="Open Sans"/>
                <a:ea typeface="Open Sans"/>
                <a:cs typeface="Open Sans"/>
                <a:sym typeface="Open Sans"/>
              </a:defRPr>
            </a:lvl3pPr>
            <a:lvl4pPr marL="1371600" marR="0" lvl="3" indent="0" algn="l" rtl="0">
              <a:lnSpc>
                <a:spcPct val="115000"/>
              </a:lnSpc>
              <a:spcBef>
                <a:spcPts val="0"/>
              </a:spcBef>
              <a:spcAft>
                <a:spcPts val="1600"/>
              </a:spcAft>
              <a:buClr>
                <a:schemeClr val="dk1"/>
              </a:buClr>
              <a:buFont typeface="Open Sans"/>
              <a:buNone/>
              <a:defRPr sz="1400" b="0" i="0" u="none" strike="noStrike" cap="none">
                <a:solidFill>
                  <a:schemeClr val="dk1"/>
                </a:solidFill>
                <a:latin typeface="Open Sans"/>
                <a:ea typeface="Open Sans"/>
                <a:cs typeface="Open Sans"/>
                <a:sym typeface="Open Sans"/>
              </a:defRPr>
            </a:lvl4pPr>
            <a:lvl5pPr marL="1828800" marR="0" lvl="4" indent="0" algn="l" rtl="0">
              <a:lnSpc>
                <a:spcPct val="115000"/>
              </a:lnSpc>
              <a:spcBef>
                <a:spcPts val="0"/>
              </a:spcBef>
              <a:spcAft>
                <a:spcPts val="1600"/>
              </a:spcAft>
              <a:buClr>
                <a:schemeClr val="dk1"/>
              </a:buClr>
              <a:buFont typeface="Open Sans"/>
              <a:buNone/>
              <a:defRPr sz="1400" b="0" i="0" u="none" strike="noStrike" cap="none">
                <a:solidFill>
                  <a:schemeClr val="dk1"/>
                </a:solidFill>
                <a:latin typeface="Open Sans"/>
                <a:ea typeface="Open Sans"/>
                <a:cs typeface="Open Sans"/>
                <a:sym typeface="Open Sans"/>
              </a:defRPr>
            </a:lvl5pPr>
            <a:lvl6pPr marL="2286000" marR="0" lvl="5" indent="0" algn="l" rtl="0">
              <a:lnSpc>
                <a:spcPct val="115000"/>
              </a:lnSpc>
              <a:spcBef>
                <a:spcPts val="0"/>
              </a:spcBef>
              <a:spcAft>
                <a:spcPts val="1600"/>
              </a:spcAft>
              <a:buClr>
                <a:schemeClr val="dk1"/>
              </a:buClr>
              <a:buFont typeface="Open Sans"/>
              <a:buNone/>
              <a:defRPr sz="1400" b="0" i="0" u="none" strike="noStrike" cap="none">
                <a:solidFill>
                  <a:schemeClr val="dk1"/>
                </a:solidFill>
                <a:latin typeface="Open Sans"/>
                <a:ea typeface="Open Sans"/>
                <a:cs typeface="Open Sans"/>
                <a:sym typeface="Open Sans"/>
              </a:defRPr>
            </a:lvl6pPr>
            <a:lvl7pPr marL="2743200" marR="0" lvl="6" indent="0" algn="l" rtl="0">
              <a:lnSpc>
                <a:spcPct val="115000"/>
              </a:lnSpc>
              <a:spcBef>
                <a:spcPts val="0"/>
              </a:spcBef>
              <a:spcAft>
                <a:spcPts val="1600"/>
              </a:spcAft>
              <a:buClr>
                <a:schemeClr val="dk1"/>
              </a:buClr>
              <a:buFont typeface="Open Sans"/>
              <a:buNone/>
              <a:defRPr sz="1400" b="0" i="0" u="none" strike="noStrike" cap="none">
                <a:solidFill>
                  <a:schemeClr val="dk1"/>
                </a:solidFill>
                <a:latin typeface="Open Sans"/>
                <a:ea typeface="Open Sans"/>
                <a:cs typeface="Open Sans"/>
                <a:sym typeface="Open Sans"/>
              </a:defRPr>
            </a:lvl7pPr>
            <a:lvl8pPr marL="3200400" marR="0" lvl="7" indent="0" algn="l" rtl="0">
              <a:lnSpc>
                <a:spcPct val="115000"/>
              </a:lnSpc>
              <a:spcBef>
                <a:spcPts val="0"/>
              </a:spcBef>
              <a:spcAft>
                <a:spcPts val="1600"/>
              </a:spcAft>
              <a:buClr>
                <a:schemeClr val="dk1"/>
              </a:buClr>
              <a:buFont typeface="Open Sans"/>
              <a:buNone/>
              <a:defRPr sz="1400" b="0" i="0" u="none" strike="noStrike" cap="none">
                <a:solidFill>
                  <a:schemeClr val="dk1"/>
                </a:solidFill>
                <a:latin typeface="Open Sans"/>
                <a:ea typeface="Open Sans"/>
                <a:cs typeface="Open Sans"/>
                <a:sym typeface="Open Sans"/>
              </a:defRPr>
            </a:lvl8pPr>
            <a:lvl9pPr marL="3657600" marR="0" lvl="8" indent="0" algn="l" rtl="0">
              <a:lnSpc>
                <a:spcPct val="115000"/>
              </a:lnSpc>
              <a:spcBef>
                <a:spcPts val="0"/>
              </a:spcBef>
              <a:spcAft>
                <a:spcPts val="1600"/>
              </a:spcAft>
              <a:buClr>
                <a:schemeClr val="dk1"/>
              </a:buClr>
              <a:buFont typeface="Open Sans"/>
              <a:buNone/>
              <a:defRPr sz="1400" b="0" i="0" u="none" strike="noStrike" cap="none">
                <a:solidFill>
                  <a:schemeClr val="dk1"/>
                </a:solidFill>
                <a:latin typeface="Open Sans"/>
                <a:ea typeface="Open Sans"/>
                <a:cs typeface="Open Sans"/>
                <a:sym typeface="Open Sans"/>
              </a:defRPr>
            </a:lvl9pPr>
          </a:lstStyle>
          <a:p>
            <a:pPr algn="ctr" defTabSz="672084">
              <a:spcAft>
                <a:spcPts val="0"/>
              </a:spcAft>
              <a:buSzPct val="25000"/>
            </a:pPr>
            <a:r>
              <a:rPr lang="en" sz="882" b="1" kern="0" dirty="0">
                <a:solidFill>
                  <a:schemeClr val="tx1"/>
                </a:solidFill>
                <a:latin typeface="Arial"/>
                <a:ea typeface="Arial"/>
                <a:cs typeface="Arial"/>
                <a:sym typeface="Arial"/>
              </a:rPr>
              <a:t>Caregiver Mental Health                  1 &amp; 3 Months from T1/Baseline</a:t>
            </a:r>
          </a:p>
        </p:txBody>
      </p:sp>
      <p:cxnSp>
        <p:nvCxnSpPr>
          <p:cNvPr id="109" name="Shape 127"/>
          <p:cNvCxnSpPr/>
          <p:nvPr/>
        </p:nvCxnSpPr>
        <p:spPr>
          <a:xfrm>
            <a:off x="3397928" y="3020887"/>
            <a:ext cx="0" cy="203749"/>
          </a:xfrm>
          <a:prstGeom prst="straightConnector1">
            <a:avLst/>
          </a:prstGeom>
          <a:noFill/>
          <a:ln w="15875" cap="flat" cmpd="sng">
            <a:solidFill>
              <a:srgbClr val="5A3D34"/>
            </a:solidFill>
            <a:prstDash val="solid"/>
            <a:round/>
            <a:headEnd type="none" w="med" len="med"/>
            <a:tailEnd type="none" w="med" len="med"/>
          </a:ln>
        </p:spPr>
      </p:cxnSp>
      <p:sp>
        <p:nvSpPr>
          <p:cNvPr id="110" name="Shape 131"/>
          <p:cNvSpPr/>
          <p:nvPr/>
        </p:nvSpPr>
        <p:spPr>
          <a:xfrm>
            <a:off x="2950077" y="1781682"/>
            <a:ext cx="632955" cy="226224"/>
          </a:xfrm>
          <a:prstGeom prst="rect">
            <a:avLst/>
          </a:prstGeom>
          <a:noFill/>
          <a:ln>
            <a:noFill/>
          </a:ln>
        </p:spPr>
        <p:txBody>
          <a:bodyPr lIns="67200" tIns="33591" rIns="67200" bIns="33591" anchor="t" anchorCtr="0">
            <a:noAutofit/>
          </a:bodyPr>
          <a:lstStyle/>
          <a:p>
            <a:pPr defTabSz="672084">
              <a:buClr>
                <a:srgbClr val="000000"/>
              </a:buClr>
              <a:buSzPct val="25000"/>
            </a:pPr>
            <a:r>
              <a:rPr lang="en" sz="1029" i="1" kern="0" dirty="0">
                <a:solidFill>
                  <a:srgbClr val="000000"/>
                </a:solidFill>
                <a:latin typeface="Arial"/>
                <a:ea typeface="Arial"/>
                <a:cs typeface="Arial"/>
                <a:sym typeface="Arial"/>
              </a:rPr>
              <a:t>Timeline</a:t>
            </a:r>
          </a:p>
        </p:txBody>
      </p:sp>
      <p:sp>
        <p:nvSpPr>
          <p:cNvPr id="111" name="Shape 133"/>
          <p:cNvSpPr txBox="1"/>
          <p:nvPr/>
        </p:nvSpPr>
        <p:spPr>
          <a:xfrm>
            <a:off x="790159" y="1865684"/>
            <a:ext cx="1014777" cy="339362"/>
          </a:xfrm>
          <a:prstGeom prst="rect">
            <a:avLst/>
          </a:prstGeom>
          <a:noFill/>
          <a:ln>
            <a:noFill/>
          </a:ln>
        </p:spPr>
        <p:txBody>
          <a:bodyPr lIns="67200" tIns="33591" rIns="67200" bIns="33591" anchor="t" anchorCtr="0">
            <a:noAutofit/>
          </a:bodyPr>
          <a:lstStyle/>
          <a:p>
            <a:pPr algn="ctr" defTabSz="672084">
              <a:buClr>
                <a:srgbClr val="000000"/>
              </a:buClr>
              <a:buSzPct val="25000"/>
            </a:pPr>
            <a:r>
              <a:rPr lang="en" sz="882" b="1" kern="0" dirty="0">
                <a:latin typeface="Arial"/>
                <a:ea typeface="Arial"/>
                <a:cs typeface="Arial"/>
                <a:sym typeface="Arial"/>
              </a:rPr>
              <a:t>Patient </a:t>
            </a:r>
          </a:p>
          <a:p>
            <a:pPr algn="ctr" defTabSz="672084">
              <a:buClr>
                <a:srgbClr val="000000"/>
              </a:buClr>
              <a:buSzPct val="25000"/>
            </a:pPr>
            <a:r>
              <a:rPr lang="en" sz="882" b="1" kern="0" dirty="0">
                <a:latin typeface="Arial"/>
                <a:ea typeface="Arial"/>
                <a:cs typeface="Arial"/>
                <a:sym typeface="Arial"/>
              </a:rPr>
              <a:t>ICU Admission</a:t>
            </a:r>
          </a:p>
        </p:txBody>
      </p:sp>
      <p:sp>
        <p:nvSpPr>
          <p:cNvPr id="112" name="Shape 126"/>
          <p:cNvSpPr/>
          <p:nvPr/>
        </p:nvSpPr>
        <p:spPr>
          <a:xfrm>
            <a:off x="2536091" y="3717936"/>
            <a:ext cx="3315134" cy="2559529"/>
          </a:xfrm>
          <a:prstGeom prst="roundRect">
            <a:avLst>
              <a:gd name="adj" fmla="val 16667"/>
            </a:avLst>
          </a:prstGeom>
          <a:solidFill>
            <a:srgbClr val="FFC000"/>
          </a:solidFill>
          <a:ln w="25400" cap="flat" cmpd="sng">
            <a:solidFill>
              <a:srgbClr val="FF0000"/>
            </a:solidFill>
            <a:prstDash val="solid"/>
            <a:round/>
            <a:headEnd type="none" w="med" len="med"/>
            <a:tailEnd type="none" w="med" len="med"/>
          </a:ln>
        </p:spPr>
        <p:txBody>
          <a:bodyPr wrap="square" lIns="0" tIns="67211" rIns="0" bIns="134422" anchor="ctr" anchorCtr="0">
            <a:noAutofit/>
          </a:bodyPr>
          <a:lstStyle/>
          <a:p>
            <a:pPr algn="ctr" defTabSz="672084">
              <a:spcAft>
                <a:spcPts val="221"/>
              </a:spcAft>
              <a:buClr>
                <a:srgbClr val="FFFFFF"/>
              </a:buClr>
              <a:buSzPct val="25000"/>
            </a:pPr>
            <a:r>
              <a:rPr lang="en" sz="1400" kern="0" dirty="0">
                <a:solidFill>
                  <a:schemeClr val="bg1"/>
                </a:solidFill>
                <a:latin typeface="Arial"/>
                <a:ea typeface="Arial"/>
                <a:cs typeface="Arial"/>
                <a:sym typeface="Arial"/>
              </a:rPr>
              <a:t>EMPOWER</a:t>
            </a:r>
          </a:p>
          <a:p>
            <a:pPr marL="126016" indent="-126016" defTabSz="672084">
              <a:lnSpc>
                <a:spcPts val="882"/>
              </a:lnSpc>
              <a:spcAft>
                <a:spcPts val="441"/>
              </a:spcAft>
              <a:buFont typeface="Arial" panose="020B0604020202020204" pitchFamily="34" charset="0"/>
              <a:buChar char="•"/>
            </a:pPr>
            <a:r>
              <a:rPr lang="en-US" sz="1400" kern="0" dirty="0">
                <a:solidFill>
                  <a:schemeClr val="bg1"/>
                </a:solidFill>
                <a:latin typeface="Arial"/>
                <a:cs typeface="Arial"/>
                <a:sym typeface="Arial"/>
              </a:rPr>
              <a:t>Acknowledges potentially traumatic</a:t>
            </a:r>
          </a:p>
          <a:p>
            <a:pPr defTabSz="672084">
              <a:lnSpc>
                <a:spcPts val="882"/>
              </a:lnSpc>
              <a:spcAft>
                <a:spcPts val="441"/>
              </a:spcAft>
            </a:pPr>
            <a:r>
              <a:rPr lang="en-US" sz="1400" kern="0" dirty="0">
                <a:solidFill>
                  <a:schemeClr val="bg1"/>
                </a:solidFill>
                <a:latin typeface="Arial"/>
                <a:cs typeface="Arial"/>
                <a:sym typeface="Arial"/>
              </a:rPr>
              <a:t>   situation</a:t>
            </a:r>
          </a:p>
          <a:p>
            <a:pPr marL="126016" indent="-126016" defTabSz="672084">
              <a:lnSpc>
                <a:spcPts val="882"/>
              </a:lnSpc>
              <a:spcAft>
                <a:spcPts val="441"/>
              </a:spcAft>
              <a:buFont typeface="Arial" panose="020B0604020202020204" pitchFamily="34" charset="0"/>
              <a:buChar char="•"/>
            </a:pPr>
            <a:endParaRPr lang="en-US" sz="1400" kern="0" dirty="0">
              <a:solidFill>
                <a:schemeClr val="bg1"/>
              </a:solidFill>
              <a:latin typeface="Arial"/>
              <a:cs typeface="Arial"/>
              <a:sym typeface="Arial"/>
            </a:endParaRPr>
          </a:p>
          <a:p>
            <a:pPr marL="126016" indent="-126016" defTabSz="672084">
              <a:lnSpc>
                <a:spcPts val="882"/>
              </a:lnSpc>
              <a:spcAft>
                <a:spcPts val="441"/>
              </a:spcAft>
              <a:buFont typeface="Arial" panose="020B0604020202020204" pitchFamily="34" charset="0"/>
              <a:buChar char="•"/>
            </a:pPr>
            <a:r>
              <a:rPr lang="en-US" sz="1400" kern="0" dirty="0">
                <a:solidFill>
                  <a:schemeClr val="bg1"/>
                </a:solidFill>
                <a:latin typeface="Arial"/>
                <a:cs typeface="Arial"/>
                <a:sym typeface="Arial"/>
              </a:rPr>
              <a:t>Engages in mindfulness, breathing, &amp; </a:t>
            </a:r>
          </a:p>
          <a:p>
            <a:pPr defTabSz="672084">
              <a:lnSpc>
                <a:spcPts val="882"/>
              </a:lnSpc>
              <a:spcAft>
                <a:spcPts val="441"/>
              </a:spcAft>
            </a:pPr>
            <a:r>
              <a:rPr lang="en-US" sz="1400" kern="0" dirty="0">
                <a:solidFill>
                  <a:schemeClr val="bg1"/>
                </a:solidFill>
                <a:latin typeface="Arial"/>
                <a:cs typeface="Arial"/>
                <a:sym typeface="Arial"/>
              </a:rPr>
              <a:t>   grounding exercises</a:t>
            </a:r>
          </a:p>
          <a:p>
            <a:pPr marL="126016" indent="-126016" defTabSz="672084">
              <a:lnSpc>
                <a:spcPts val="882"/>
              </a:lnSpc>
              <a:spcAft>
                <a:spcPts val="441"/>
              </a:spcAft>
              <a:buFont typeface="Arial" panose="020B0604020202020204" pitchFamily="34" charset="0"/>
              <a:buChar char="•"/>
            </a:pPr>
            <a:endParaRPr lang="en-US" sz="1400" kern="0" dirty="0">
              <a:solidFill>
                <a:schemeClr val="bg1"/>
              </a:solidFill>
              <a:latin typeface="Arial"/>
              <a:cs typeface="Arial"/>
              <a:sym typeface="Arial"/>
            </a:endParaRPr>
          </a:p>
          <a:p>
            <a:pPr marL="126016" indent="-126016" defTabSz="672084">
              <a:lnSpc>
                <a:spcPts val="882"/>
              </a:lnSpc>
              <a:spcAft>
                <a:spcPts val="441"/>
              </a:spcAft>
              <a:buFont typeface="Arial" panose="020B0604020202020204" pitchFamily="34" charset="0"/>
              <a:buChar char="•"/>
            </a:pPr>
            <a:r>
              <a:rPr lang="en-US" sz="1400" kern="0" dirty="0">
                <a:solidFill>
                  <a:schemeClr val="bg1"/>
                </a:solidFill>
                <a:latin typeface="Arial"/>
                <a:cs typeface="Arial"/>
                <a:sym typeface="Arial"/>
              </a:rPr>
              <a:t>Provide psychoeducation re: peri-</a:t>
            </a:r>
          </a:p>
          <a:p>
            <a:pPr defTabSz="672084">
              <a:lnSpc>
                <a:spcPts val="882"/>
              </a:lnSpc>
              <a:spcAft>
                <a:spcPts val="441"/>
              </a:spcAft>
            </a:pPr>
            <a:r>
              <a:rPr lang="en-US" sz="1400" kern="0" dirty="0">
                <a:solidFill>
                  <a:schemeClr val="bg1"/>
                </a:solidFill>
                <a:latin typeface="Arial"/>
                <a:cs typeface="Arial"/>
                <a:sym typeface="Arial"/>
              </a:rPr>
              <a:t>   traumatic stress, anticipatory grief, </a:t>
            </a:r>
          </a:p>
          <a:p>
            <a:pPr defTabSz="672084">
              <a:lnSpc>
                <a:spcPts val="882"/>
              </a:lnSpc>
              <a:spcAft>
                <a:spcPts val="441"/>
              </a:spcAft>
            </a:pPr>
            <a:r>
              <a:rPr lang="en-US" sz="1400" kern="0" dirty="0">
                <a:solidFill>
                  <a:schemeClr val="bg1"/>
                </a:solidFill>
                <a:latin typeface="Arial"/>
                <a:cs typeface="Arial"/>
                <a:sym typeface="Arial"/>
              </a:rPr>
              <a:t>   &amp; experiential avoidance</a:t>
            </a:r>
          </a:p>
          <a:p>
            <a:pPr marL="126016" indent="-126016" defTabSz="672084">
              <a:lnSpc>
                <a:spcPts val="882"/>
              </a:lnSpc>
              <a:spcAft>
                <a:spcPts val="441"/>
              </a:spcAft>
              <a:buFont typeface="Arial" panose="020B0604020202020204" pitchFamily="34" charset="0"/>
              <a:buChar char="•"/>
            </a:pPr>
            <a:endParaRPr lang="en-US" sz="1400" kern="0" dirty="0">
              <a:solidFill>
                <a:schemeClr val="bg1"/>
              </a:solidFill>
              <a:latin typeface="Arial"/>
              <a:cs typeface="Arial"/>
              <a:sym typeface="Arial"/>
            </a:endParaRPr>
          </a:p>
          <a:p>
            <a:pPr marL="126016" indent="-126016" defTabSz="672084">
              <a:lnSpc>
                <a:spcPts val="882"/>
              </a:lnSpc>
              <a:spcAft>
                <a:spcPts val="441"/>
              </a:spcAft>
              <a:buFont typeface="Arial" panose="020B0604020202020204" pitchFamily="34" charset="0"/>
              <a:buChar char="•"/>
            </a:pPr>
            <a:r>
              <a:rPr lang="en-US" sz="1400" kern="0" dirty="0">
                <a:solidFill>
                  <a:schemeClr val="bg1"/>
                </a:solidFill>
                <a:latin typeface="Arial"/>
                <a:cs typeface="Arial"/>
                <a:sym typeface="Arial"/>
              </a:rPr>
              <a:t>Reviews CBT &amp; ACT strategies to</a:t>
            </a:r>
          </a:p>
          <a:p>
            <a:pPr defTabSz="672084">
              <a:lnSpc>
                <a:spcPts val="882"/>
              </a:lnSpc>
              <a:spcAft>
                <a:spcPts val="441"/>
              </a:spcAft>
            </a:pPr>
            <a:r>
              <a:rPr lang="en-US" sz="1400" kern="0" dirty="0">
                <a:solidFill>
                  <a:schemeClr val="bg1"/>
                </a:solidFill>
                <a:latin typeface="Arial"/>
                <a:cs typeface="Arial"/>
                <a:sym typeface="Arial"/>
              </a:rPr>
              <a:t>   build distress tolerance</a:t>
            </a:r>
          </a:p>
          <a:p>
            <a:pPr marL="126016" indent="-126016" defTabSz="672084">
              <a:lnSpc>
                <a:spcPts val="882"/>
              </a:lnSpc>
              <a:spcAft>
                <a:spcPts val="441"/>
              </a:spcAft>
              <a:buFont typeface="Arial" panose="020B0604020202020204" pitchFamily="34" charset="0"/>
              <a:buChar char="•"/>
            </a:pPr>
            <a:endParaRPr lang="en-US" sz="1400" kern="0" dirty="0">
              <a:solidFill>
                <a:schemeClr val="bg1"/>
              </a:solidFill>
              <a:latin typeface="Arial"/>
              <a:cs typeface="Arial"/>
              <a:sym typeface="Arial"/>
            </a:endParaRPr>
          </a:p>
          <a:p>
            <a:pPr marL="126016" indent="-126016" defTabSz="672084">
              <a:lnSpc>
                <a:spcPts val="882"/>
              </a:lnSpc>
              <a:spcAft>
                <a:spcPts val="441"/>
              </a:spcAft>
              <a:buFont typeface="Arial" panose="020B0604020202020204" pitchFamily="34" charset="0"/>
              <a:buChar char="•"/>
            </a:pPr>
            <a:r>
              <a:rPr lang="en-US" sz="1400" kern="0" dirty="0">
                <a:solidFill>
                  <a:schemeClr val="bg1"/>
                </a:solidFill>
                <a:latin typeface="Arial"/>
                <a:cs typeface="Arial"/>
                <a:sym typeface="Arial"/>
              </a:rPr>
              <a:t>Invokes patient’s values for role-play</a:t>
            </a:r>
          </a:p>
        </p:txBody>
      </p:sp>
      <p:sp>
        <p:nvSpPr>
          <p:cNvPr id="113" name="Rectangle 112"/>
          <p:cNvSpPr/>
          <p:nvPr/>
        </p:nvSpPr>
        <p:spPr>
          <a:xfrm>
            <a:off x="6690519" y="3207280"/>
            <a:ext cx="1653397" cy="1231231"/>
          </a:xfrm>
          <a:prstGeom prst="rect">
            <a:avLst/>
          </a:prstGeom>
          <a:solidFill>
            <a:srgbClr val="000000"/>
          </a:solidFill>
          <a:ln w="25400" cap="flat" cmpd="sng" algn="ctr">
            <a:solidFill>
              <a:srgbClr val="000000"/>
            </a:solidFill>
            <a:prstDash val="solid"/>
          </a:ln>
          <a:effectLst/>
        </p:spPr>
        <p:txBody>
          <a:bodyPr rtlCol="0" anchor="ctr"/>
          <a:lstStyle/>
          <a:p>
            <a:pPr algn="ctr" defTabSz="672084">
              <a:defRPr/>
            </a:pPr>
            <a:endParaRPr lang="en-US" sz="1029" kern="0" dirty="0">
              <a:solidFill>
                <a:srgbClr val="FFFFFF"/>
              </a:solidFill>
              <a:latin typeface="Arial"/>
              <a:sym typeface="Arial"/>
            </a:endParaRPr>
          </a:p>
        </p:txBody>
      </p:sp>
      <p:sp>
        <p:nvSpPr>
          <p:cNvPr id="114" name="TextBox 113"/>
          <p:cNvSpPr txBox="1"/>
          <p:nvPr/>
        </p:nvSpPr>
        <p:spPr>
          <a:xfrm>
            <a:off x="6820070" y="3207280"/>
            <a:ext cx="1426005" cy="1219052"/>
          </a:xfrm>
          <a:prstGeom prst="rect">
            <a:avLst/>
          </a:prstGeom>
          <a:noFill/>
        </p:spPr>
        <p:txBody>
          <a:bodyPr wrap="square" rtlCol="0">
            <a:spAutoFit/>
          </a:bodyPr>
          <a:lstStyle/>
          <a:p>
            <a:pPr algn="ctr" defTabSz="672084">
              <a:spcAft>
                <a:spcPts val="441"/>
              </a:spcAft>
              <a:buClr>
                <a:srgbClr val="FFFFFF"/>
              </a:buClr>
              <a:buSzPct val="25000"/>
            </a:pPr>
            <a:r>
              <a:rPr lang="en-US" sz="1029" b="1" kern="0" dirty="0">
                <a:solidFill>
                  <a:srgbClr val="FFFFFF"/>
                </a:solidFill>
                <a:latin typeface="Arial"/>
                <a:cs typeface="Arial"/>
                <a:sym typeface="Arial"/>
              </a:rPr>
              <a:t>Family Surrogate</a:t>
            </a:r>
          </a:p>
          <a:p>
            <a:pPr marL="80510" indent="-80510" defTabSz="672084">
              <a:spcAft>
                <a:spcPts val="441"/>
              </a:spcAft>
              <a:buClr>
                <a:srgbClr val="FFFFFF"/>
              </a:buClr>
              <a:buSzPct val="100000"/>
              <a:buFont typeface="Arial"/>
              <a:buChar char="•"/>
            </a:pPr>
            <a:r>
              <a:rPr lang="en-US" sz="882" b="1" kern="0" dirty="0">
                <a:solidFill>
                  <a:srgbClr val="FFFFFF"/>
                </a:solidFill>
                <a:latin typeface="Arial"/>
                <a:cs typeface="Arial"/>
                <a:sym typeface="Arial"/>
              </a:rPr>
              <a:t>Reduced peri-traumatic distress </a:t>
            </a:r>
          </a:p>
          <a:p>
            <a:pPr marL="80510" indent="-80510" defTabSz="672084">
              <a:spcAft>
                <a:spcPts val="441"/>
              </a:spcAft>
              <a:buClr>
                <a:srgbClr val="FFFFFF"/>
              </a:buClr>
              <a:buSzPct val="100000"/>
              <a:buFont typeface="Arial"/>
              <a:buChar char="•"/>
            </a:pPr>
            <a:r>
              <a:rPr lang="en-US" sz="882" b="1" kern="0" dirty="0">
                <a:solidFill>
                  <a:srgbClr val="FFFFFF"/>
                </a:solidFill>
                <a:latin typeface="Arial"/>
                <a:cs typeface="Arial"/>
                <a:sym typeface="Arial"/>
              </a:rPr>
              <a:t>Reduced PGD and anxiety symptom severity</a:t>
            </a:r>
          </a:p>
          <a:p>
            <a:pPr marL="80510" indent="-80510" defTabSz="672084">
              <a:spcAft>
                <a:spcPts val="441"/>
              </a:spcAft>
              <a:buClr>
                <a:srgbClr val="FFFFFF"/>
              </a:buClr>
              <a:buSzPct val="100000"/>
              <a:buFont typeface="Arial"/>
              <a:buChar char="•"/>
            </a:pPr>
            <a:r>
              <a:rPr lang="en-US" sz="882" b="1" kern="0" dirty="0">
                <a:solidFill>
                  <a:srgbClr val="FFFFFF"/>
                </a:solidFill>
                <a:latin typeface="Arial"/>
                <a:cs typeface="Arial"/>
                <a:sym typeface="Arial"/>
              </a:rPr>
              <a:t>Increased acceptance</a:t>
            </a:r>
          </a:p>
        </p:txBody>
      </p:sp>
      <p:sp>
        <p:nvSpPr>
          <p:cNvPr id="115" name="Explosion 1 114"/>
          <p:cNvSpPr/>
          <p:nvPr/>
        </p:nvSpPr>
        <p:spPr>
          <a:xfrm>
            <a:off x="3570794" y="2722465"/>
            <a:ext cx="941084" cy="701346"/>
          </a:xfrm>
          <a:prstGeom prst="irregularSeal1">
            <a:avLst/>
          </a:prstGeom>
          <a:solidFill>
            <a:srgbClr val="000000"/>
          </a:solidFill>
          <a:ln w="25400" cap="flat" cmpd="sng" algn="ctr">
            <a:solidFill>
              <a:srgbClr val="000000"/>
            </a:solidFill>
            <a:prstDash val="solid"/>
          </a:ln>
          <a:effectLst/>
          <a:scene3d>
            <a:camera prst="isometricOffAxis2Left"/>
            <a:lightRig rig="threePt" dir="t"/>
          </a:scene3d>
        </p:spPr>
        <p:txBody>
          <a:bodyPr rtlCol="0" anchor="ctr"/>
          <a:lstStyle/>
          <a:p>
            <a:pPr algn="ctr" defTabSz="672084">
              <a:defRPr/>
            </a:pPr>
            <a:endParaRPr lang="en-US" sz="1029" kern="0">
              <a:solidFill>
                <a:srgbClr val="FFFFFF"/>
              </a:solidFill>
              <a:latin typeface="Arial"/>
              <a:sym typeface="Arial"/>
            </a:endParaRPr>
          </a:p>
        </p:txBody>
      </p:sp>
      <p:sp>
        <p:nvSpPr>
          <p:cNvPr id="116" name="TextBox 115"/>
          <p:cNvSpPr txBox="1"/>
          <p:nvPr/>
        </p:nvSpPr>
        <p:spPr>
          <a:xfrm rot="780766">
            <a:off x="3780438" y="2378920"/>
            <a:ext cx="882378" cy="386516"/>
          </a:xfrm>
          <a:prstGeom prst="rect">
            <a:avLst/>
          </a:prstGeom>
          <a:solidFill>
            <a:srgbClr val="FFFFFF"/>
          </a:solidFill>
          <a:scene3d>
            <a:camera prst="isometricOffAxis2Left"/>
            <a:lightRig rig="threePt" dir="t"/>
          </a:scene3d>
        </p:spPr>
        <p:txBody>
          <a:bodyPr wrap="square" rtlCol="0">
            <a:spAutoFit/>
          </a:bodyPr>
          <a:lstStyle/>
          <a:p>
            <a:pPr defTabSz="672084">
              <a:defRPr/>
            </a:pPr>
            <a:r>
              <a:rPr lang="en-US" sz="956" b="1" kern="0" dirty="0">
                <a:solidFill>
                  <a:srgbClr val="000000"/>
                </a:solidFill>
                <a:latin typeface="Arial"/>
                <a:cs typeface="Arial"/>
                <a:sym typeface="Arial"/>
              </a:rPr>
              <a:t>Experiential Avoidance</a:t>
            </a:r>
          </a:p>
        </p:txBody>
      </p:sp>
      <p:sp>
        <p:nvSpPr>
          <p:cNvPr id="118" name="Shape 133"/>
          <p:cNvSpPr txBox="1"/>
          <p:nvPr/>
        </p:nvSpPr>
        <p:spPr>
          <a:xfrm>
            <a:off x="6331414" y="5508490"/>
            <a:ext cx="2016323" cy="224036"/>
          </a:xfrm>
          <a:prstGeom prst="rect">
            <a:avLst/>
          </a:prstGeom>
          <a:noFill/>
          <a:ln>
            <a:noFill/>
          </a:ln>
        </p:spPr>
        <p:txBody>
          <a:bodyPr lIns="67200" tIns="33591" rIns="67200" bIns="33591" anchor="t" anchorCtr="0">
            <a:noAutofit/>
          </a:bodyPr>
          <a:lstStyle/>
          <a:p>
            <a:pPr defTabSz="672084">
              <a:buClr>
                <a:srgbClr val="000000"/>
              </a:buClr>
              <a:buSzPct val="25000"/>
            </a:pPr>
            <a:r>
              <a:rPr lang="en" sz="809" b="1" kern="0" dirty="0">
                <a:solidFill>
                  <a:srgbClr val="000000"/>
                </a:solidFill>
                <a:latin typeface="Arial"/>
                <a:ea typeface="Arial"/>
                <a:cs typeface="Arial"/>
                <a:sym typeface="Arial"/>
              </a:rPr>
              <a:t>EMPOWER = Enhancing &amp; Mobilizing the </a:t>
            </a:r>
            <a:r>
              <a:rPr lang="en-US" sz="809" b="1" kern="0" dirty="0">
                <a:solidFill>
                  <a:srgbClr val="000000"/>
                </a:solidFill>
                <a:latin typeface="Arial"/>
                <a:ea typeface="Arial"/>
                <a:cs typeface="Arial"/>
                <a:sym typeface="Arial"/>
              </a:rPr>
              <a:t>PO</a:t>
            </a:r>
            <a:r>
              <a:rPr lang="en" sz="809" b="1" kern="0" dirty="0">
                <a:solidFill>
                  <a:srgbClr val="000000"/>
                </a:solidFill>
                <a:latin typeface="Arial"/>
                <a:ea typeface="Arial"/>
                <a:cs typeface="Arial"/>
                <a:sym typeface="Arial"/>
              </a:rPr>
              <a:t>tential for Wellness &amp; Emotional Resilience</a:t>
            </a:r>
          </a:p>
          <a:p>
            <a:pPr defTabSz="672084">
              <a:buClr>
                <a:srgbClr val="000000"/>
              </a:buClr>
              <a:buSzPct val="25000"/>
            </a:pPr>
            <a:r>
              <a:rPr lang="en" sz="809" b="1" kern="0" dirty="0">
                <a:solidFill>
                  <a:srgbClr val="000000"/>
                </a:solidFill>
                <a:latin typeface="Arial"/>
                <a:ea typeface="Arial"/>
                <a:cs typeface="Arial"/>
                <a:sym typeface="Arial"/>
              </a:rPr>
              <a:t>PTSD = Posttraumatic Stress Disorder</a:t>
            </a:r>
          </a:p>
          <a:p>
            <a:pPr defTabSz="672084">
              <a:buClr>
                <a:srgbClr val="000000"/>
              </a:buClr>
              <a:buSzPct val="25000"/>
            </a:pPr>
            <a:r>
              <a:rPr lang="en" sz="809" b="1" kern="0" dirty="0">
                <a:solidFill>
                  <a:srgbClr val="000000"/>
                </a:solidFill>
                <a:latin typeface="Arial"/>
                <a:cs typeface="Arial"/>
                <a:sym typeface="Arial"/>
              </a:rPr>
              <a:t>PGD = Prolonged Grief Disorder</a:t>
            </a:r>
            <a:endParaRPr lang="en" sz="809" b="1" kern="0" dirty="0">
              <a:solidFill>
                <a:srgbClr val="000000"/>
              </a:solidFill>
              <a:latin typeface="Arial"/>
              <a:ea typeface="Arial"/>
              <a:cs typeface="Arial"/>
              <a:sym typeface="Arial"/>
            </a:endParaRPr>
          </a:p>
        </p:txBody>
      </p:sp>
      <p:sp>
        <p:nvSpPr>
          <p:cNvPr id="121" name="TextBox 120"/>
          <p:cNvSpPr txBox="1"/>
          <p:nvPr/>
        </p:nvSpPr>
        <p:spPr>
          <a:xfrm>
            <a:off x="719722" y="3156588"/>
            <a:ext cx="1377392" cy="783163"/>
          </a:xfrm>
          <a:prstGeom prst="rect">
            <a:avLst/>
          </a:prstGeom>
          <a:noFill/>
        </p:spPr>
        <p:txBody>
          <a:bodyPr wrap="square" rtlCol="0">
            <a:spAutoFit/>
          </a:bodyPr>
          <a:lstStyle/>
          <a:p>
            <a:pPr marL="129517" indent="-129517" algn="ctr" defTabSz="672084">
              <a:spcAft>
                <a:spcPts val="441"/>
              </a:spcAft>
              <a:buClr>
                <a:srgbClr val="FFFFFF"/>
              </a:buClr>
              <a:buSzPct val="25000"/>
            </a:pPr>
            <a:r>
              <a:rPr lang="en-US" sz="1029" b="1" kern="0" dirty="0">
                <a:solidFill>
                  <a:srgbClr val="FFFFFF"/>
                </a:solidFill>
                <a:latin typeface="Arial"/>
                <a:cs typeface="Arial"/>
                <a:sym typeface="Arial"/>
              </a:rPr>
              <a:t>Surrogate </a:t>
            </a:r>
            <a:br>
              <a:rPr lang="en-US" sz="1029" b="1" kern="0" dirty="0">
                <a:solidFill>
                  <a:srgbClr val="FFFFFF"/>
                </a:solidFill>
                <a:latin typeface="Arial"/>
                <a:cs typeface="Arial"/>
                <a:sym typeface="Arial"/>
              </a:rPr>
            </a:br>
            <a:r>
              <a:rPr lang="en-US" sz="1029" b="1" kern="0" dirty="0">
                <a:solidFill>
                  <a:srgbClr val="FFFFFF"/>
                </a:solidFill>
                <a:latin typeface="Arial"/>
                <a:cs typeface="Arial"/>
                <a:sym typeface="Arial"/>
              </a:rPr>
              <a:t>Decision Maker </a:t>
            </a:r>
          </a:p>
          <a:p>
            <a:pPr marL="80510" indent="-80510" defTabSz="672084">
              <a:spcAft>
                <a:spcPts val="441"/>
              </a:spcAft>
              <a:buClr>
                <a:srgbClr val="FFFFFF"/>
              </a:buClr>
              <a:buSzPct val="100000"/>
              <a:buFont typeface="Arial"/>
              <a:buChar char="•"/>
            </a:pPr>
            <a:r>
              <a:rPr lang="en-US" sz="882" b="1" kern="0" dirty="0">
                <a:solidFill>
                  <a:srgbClr val="FFFFFF"/>
                </a:solidFill>
                <a:latin typeface="Arial"/>
                <a:cs typeface="Arial"/>
                <a:sym typeface="Arial"/>
              </a:rPr>
              <a:t>Pre-Loss Grief</a:t>
            </a:r>
          </a:p>
          <a:p>
            <a:pPr marL="80510" indent="-80510" defTabSz="672084">
              <a:spcAft>
                <a:spcPts val="441"/>
              </a:spcAft>
              <a:buClr>
                <a:srgbClr val="FFFFFF"/>
              </a:buClr>
              <a:buSzPct val="100000"/>
              <a:buFont typeface="Arial"/>
              <a:buChar char="•"/>
            </a:pPr>
            <a:r>
              <a:rPr lang="en-US" sz="882" b="1" kern="0" dirty="0">
                <a:solidFill>
                  <a:srgbClr val="FFFFFF"/>
                </a:solidFill>
                <a:latin typeface="Arial"/>
                <a:cs typeface="Arial"/>
                <a:sym typeface="Arial"/>
              </a:rPr>
              <a:t>Anxiety</a:t>
            </a:r>
          </a:p>
        </p:txBody>
      </p:sp>
    </p:spTree>
    <p:extLst>
      <p:ext uri="{BB962C8B-B14F-4D97-AF65-F5344CB8AC3E}">
        <p14:creationId xmlns:p14="http://schemas.microsoft.com/office/powerpoint/2010/main" val="3569805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BDE4-4C80-2909-AD6E-7C9E7B2C1929}"/>
              </a:ext>
            </a:extLst>
          </p:cNvPr>
          <p:cNvSpPr>
            <a:spLocks noGrp="1"/>
          </p:cNvSpPr>
          <p:nvPr>
            <p:ph type="ctrTitle"/>
          </p:nvPr>
        </p:nvSpPr>
        <p:spPr>
          <a:xfrm>
            <a:off x="823119" y="990600"/>
            <a:ext cx="7617222" cy="554037"/>
          </a:xfrm>
        </p:spPr>
        <p:txBody>
          <a:bodyPr>
            <a:normAutofit fontScale="90000"/>
          </a:bodyPr>
          <a:lstStyle/>
          <a:p>
            <a:pPr algn="l"/>
            <a:r>
              <a:rPr lang="en-US" sz="4000" b="1" dirty="0" err="1"/>
              <a:t>I.b</a:t>
            </a:r>
            <a:r>
              <a:rPr lang="en-US" sz="4000" b="1" dirty="0"/>
              <a:t>.  	</a:t>
            </a:r>
            <a:r>
              <a:rPr lang="en-US" sz="4000" b="1" dirty="0">
                <a:solidFill>
                  <a:srgbClr val="FFC000"/>
                </a:solidFill>
              </a:rPr>
              <a:t>The evidence needed for PGD to be 	included in the DSM</a:t>
            </a:r>
          </a:p>
        </p:txBody>
      </p:sp>
      <p:sp>
        <p:nvSpPr>
          <p:cNvPr id="3" name="Subtitle 2">
            <a:extLst>
              <a:ext uri="{FF2B5EF4-FFF2-40B4-BE49-F238E27FC236}">
                <a16:creationId xmlns:a16="http://schemas.microsoft.com/office/drawing/2014/main" id="{AF86E560-0440-37F4-9C98-DD38BFE94E60}"/>
              </a:ext>
            </a:extLst>
          </p:cNvPr>
          <p:cNvSpPr>
            <a:spLocks noGrp="1"/>
          </p:cNvSpPr>
          <p:nvPr>
            <p:ph type="subTitle" idx="1"/>
          </p:nvPr>
        </p:nvSpPr>
        <p:spPr>
          <a:xfrm>
            <a:off x="1207676" y="2362200"/>
            <a:ext cx="7000508" cy="5051659"/>
          </a:xfrm>
        </p:spPr>
        <p:txBody>
          <a:bodyPr>
            <a:normAutofit/>
          </a:bodyPr>
          <a:lstStyle/>
          <a:p>
            <a:pPr marL="457200" indent="-457200" algn="l">
              <a:buClr>
                <a:srgbClr val="FFC000"/>
              </a:buClr>
              <a:buFont typeface="+mj-lt"/>
              <a:buAutoNum type="arabicPeriod"/>
            </a:pPr>
            <a:r>
              <a:rPr lang="en-US" dirty="0">
                <a:solidFill>
                  <a:srgbClr val="FFC000"/>
                </a:solidFill>
              </a:rPr>
              <a:t>Distinctiveness:</a:t>
            </a:r>
            <a:r>
              <a:rPr lang="en-US" dirty="0"/>
              <a:t> from other mental disorders secondary to bereavement</a:t>
            </a:r>
          </a:p>
          <a:p>
            <a:pPr marL="457200" indent="-457200" algn="l">
              <a:buClr>
                <a:srgbClr val="FFC000"/>
              </a:buClr>
              <a:buFont typeface="+mj-lt"/>
              <a:buAutoNum type="arabicPeriod"/>
            </a:pPr>
            <a:endParaRPr lang="en-US" dirty="0"/>
          </a:p>
          <a:p>
            <a:pPr marL="457200" indent="-457200" algn="l">
              <a:buClr>
                <a:srgbClr val="FFC000"/>
              </a:buClr>
              <a:buFont typeface="+mj-lt"/>
              <a:buAutoNum type="arabicPeriod"/>
            </a:pPr>
            <a:r>
              <a:rPr lang="en-US" dirty="0">
                <a:solidFill>
                  <a:srgbClr val="FFC000"/>
                </a:solidFill>
              </a:rPr>
              <a:t>Reliability:</a:t>
            </a:r>
            <a:r>
              <a:rPr lang="en-US" dirty="0"/>
              <a:t> internal consistency</a:t>
            </a:r>
          </a:p>
          <a:p>
            <a:pPr marL="457200" indent="-457200" algn="l">
              <a:buClr>
                <a:srgbClr val="FFC000"/>
              </a:buClr>
              <a:buFont typeface="+mj-lt"/>
              <a:buAutoNum type="arabicPeriod"/>
            </a:pPr>
            <a:endParaRPr lang="en-US" dirty="0"/>
          </a:p>
          <a:p>
            <a:pPr marL="457200" indent="-457200" algn="l">
              <a:buFont typeface="+mj-lt"/>
              <a:buAutoNum type="arabicPeriod"/>
            </a:pPr>
            <a:r>
              <a:rPr lang="en-US" dirty="0">
                <a:solidFill>
                  <a:srgbClr val="FFC000"/>
                </a:solidFill>
              </a:rPr>
              <a:t>Validity: </a:t>
            </a:r>
            <a:r>
              <a:rPr lang="en-US" dirty="0"/>
              <a:t> associated with distress and dysfunction and predictive of enduring impairment</a:t>
            </a:r>
          </a:p>
        </p:txBody>
      </p:sp>
    </p:spTree>
    <p:extLst>
      <p:ext uri="{BB962C8B-B14F-4D97-AF65-F5344CB8AC3E}">
        <p14:creationId xmlns:p14="http://schemas.microsoft.com/office/powerpoint/2010/main" val="2485249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0DED085-6276-4E8C-9F65-F5346BBC16D7}"/>
              </a:ext>
            </a:extLst>
          </p:cNvPr>
          <p:cNvGraphicFramePr>
            <a:graphicFrameLocks noGrp="1"/>
          </p:cNvGraphicFramePr>
          <p:nvPr>
            <p:ph idx="1"/>
          </p:nvPr>
        </p:nvGraphicFramePr>
        <p:xfrm>
          <a:off x="1284474" y="1737529"/>
          <a:ext cx="6302879" cy="4025178"/>
        </p:xfrm>
        <a:graphic>
          <a:graphicData uri="http://schemas.openxmlformats.org/drawingml/2006/table">
            <a:tbl>
              <a:tblPr>
                <a:tableStyleId>{D27102A9-8310-4765-A935-A1911B00CA55}</a:tableStyleId>
              </a:tblPr>
              <a:tblGrid>
                <a:gridCol w="2481480">
                  <a:extLst>
                    <a:ext uri="{9D8B030D-6E8A-4147-A177-3AD203B41FA5}">
                      <a16:colId xmlns:a16="http://schemas.microsoft.com/office/drawing/2014/main" val="3585230135"/>
                    </a:ext>
                  </a:extLst>
                </a:gridCol>
                <a:gridCol w="296447">
                  <a:extLst>
                    <a:ext uri="{9D8B030D-6E8A-4147-A177-3AD203B41FA5}">
                      <a16:colId xmlns:a16="http://schemas.microsoft.com/office/drawing/2014/main" val="1798161829"/>
                    </a:ext>
                  </a:extLst>
                </a:gridCol>
                <a:gridCol w="881268">
                  <a:extLst>
                    <a:ext uri="{9D8B030D-6E8A-4147-A177-3AD203B41FA5}">
                      <a16:colId xmlns:a16="http://schemas.microsoft.com/office/drawing/2014/main" val="3063501660"/>
                    </a:ext>
                  </a:extLst>
                </a:gridCol>
                <a:gridCol w="483276">
                  <a:extLst>
                    <a:ext uri="{9D8B030D-6E8A-4147-A177-3AD203B41FA5}">
                      <a16:colId xmlns:a16="http://schemas.microsoft.com/office/drawing/2014/main" val="1355842458"/>
                    </a:ext>
                  </a:extLst>
                </a:gridCol>
                <a:gridCol w="843363">
                  <a:extLst>
                    <a:ext uri="{9D8B030D-6E8A-4147-A177-3AD203B41FA5}">
                      <a16:colId xmlns:a16="http://schemas.microsoft.com/office/drawing/2014/main" val="3972064791"/>
                    </a:ext>
                  </a:extLst>
                </a:gridCol>
                <a:gridCol w="397875">
                  <a:extLst>
                    <a:ext uri="{9D8B030D-6E8A-4147-A177-3AD203B41FA5}">
                      <a16:colId xmlns:a16="http://schemas.microsoft.com/office/drawing/2014/main" val="597606338"/>
                    </a:ext>
                  </a:extLst>
                </a:gridCol>
                <a:gridCol w="919170">
                  <a:extLst>
                    <a:ext uri="{9D8B030D-6E8A-4147-A177-3AD203B41FA5}">
                      <a16:colId xmlns:a16="http://schemas.microsoft.com/office/drawing/2014/main" val="105373491"/>
                    </a:ext>
                  </a:extLst>
                </a:gridCol>
              </a:tblGrid>
              <a:tr h="643271">
                <a:tc rowSpan="2">
                  <a:txBody>
                    <a:bodyPr/>
                    <a:lstStyle/>
                    <a:p>
                      <a:pPr algn="l" fontAlgn="b"/>
                      <a:r>
                        <a:rPr lang="en-US" sz="1200" u="none" strike="noStrike" dirty="0">
                          <a:effectLst/>
                          <a:latin typeface="Helvetica" panose="020B0604020202020204" pitchFamily="34" charset="0"/>
                          <a:cs typeface="Helvetica" panose="020B0604020202020204" pitchFamily="34" charset="0"/>
                        </a:rPr>
                        <a:t> </a:t>
                      </a:r>
                      <a:r>
                        <a:rPr lang="en-US" sz="1200" b="1" u="none" strike="noStrike" dirty="0">
                          <a:effectLst/>
                          <a:latin typeface="Helvetica" panose="020B0604020202020204" pitchFamily="34" charset="0"/>
                          <a:cs typeface="Helvetica" panose="020B0604020202020204" pitchFamily="34" charset="0"/>
                        </a:rPr>
                        <a:t>Measure</a:t>
                      </a:r>
                      <a:endParaRPr lang="en-US" sz="1200" b="1"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200" b="1" dirty="0">
                          <a:latin typeface="Helvetica" panose="020B0604020202020204" pitchFamily="34" charset="0"/>
                          <a:cs typeface="Helvetica" panose="020B0604020202020204" pitchFamily="34" charset="0"/>
                        </a:rPr>
                        <a:t>Post-intervention</a:t>
                      </a:r>
                    </a:p>
                  </a:txBody>
                  <a:tcPr marL="67211" marR="67211" marT="33605" marB="336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a:r>
                        <a:rPr lang="en-US" sz="1200" b="1" dirty="0">
                          <a:latin typeface="Helvetica" panose="020B0604020202020204" pitchFamily="34" charset="0"/>
                          <a:cs typeface="Helvetica" panose="020B0604020202020204" pitchFamily="34" charset="0"/>
                        </a:rPr>
                        <a:t>One-month Follow-up</a:t>
                      </a:r>
                    </a:p>
                  </a:txBody>
                  <a:tcPr marL="67211" marR="67211" marT="33605" marB="336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a:r>
                        <a:rPr lang="en-US" sz="1200" b="1" dirty="0">
                          <a:latin typeface="Helvetica" panose="020B0604020202020204" pitchFamily="34" charset="0"/>
                          <a:cs typeface="Helvetica" panose="020B0604020202020204" pitchFamily="34" charset="0"/>
                        </a:rPr>
                        <a:t>Three-month follow-up</a:t>
                      </a:r>
                    </a:p>
                  </a:txBody>
                  <a:tcPr marL="67211" marR="67211" marT="33605" marB="33605"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887247841"/>
                  </a:ext>
                </a:extLst>
              </a:tr>
              <a:tr h="326288">
                <a:tc vMerge="1">
                  <a:txBody>
                    <a:bodyPr/>
                    <a:lstStyle/>
                    <a:p>
                      <a:pPr algn="l" fontAlgn="b"/>
                      <a:endParaRPr lang="en-US" sz="1600" b="1" i="0" u="none" strike="noStrike" dirty="0">
                        <a:solidFill>
                          <a:srgbClr val="000000"/>
                        </a:solidFill>
                        <a:effectLst/>
                        <a:latin typeface="Helvetica" panose="020B0604020202020204" pitchFamily="34" charset="0"/>
                        <a:cs typeface="Helvetica" panose="020B0604020202020204" pitchFamily="34" charset="0"/>
                      </a:endParaRPr>
                    </a:p>
                  </a:txBody>
                  <a:tcPr marL="2098" marR="2098" marT="2098"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1" u="none" strike="noStrike" dirty="0">
                          <a:effectLst/>
                          <a:latin typeface="Helvetica" panose="020B0604020202020204" pitchFamily="34" charset="0"/>
                          <a:cs typeface="Helvetica" panose="020B0604020202020204" pitchFamily="34" charset="0"/>
                        </a:rPr>
                        <a:t>n</a:t>
                      </a:r>
                      <a:endParaRPr lang="en-US" sz="1200" b="1"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1" u="none" strike="noStrike" dirty="0">
                          <a:effectLst/>
                          <a:latin typeface="Helvetica" panose="020B0604020202020204" pitchFamily="34" charset="0"/>
                          <a:cs typeface="Helvetica" panose="020B0604020202020204" pitchFamily="34" charset="0"/>
                        </a:rPr>
                        <a:t>Cohen’s d</a:t>
                      </a:r>
                      <a:endParaRPr lang="en-US" sz="1200" b="1"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1" u="none" strike="noStrike" dirty="0">
                          <a:effectLst/>
                          <a:latin typeface="Helvetica" panose="020B0604020202020204" pitchFamily="34" charset="0"/>
                          <a:cs typeface="Helvetica" panose="020B0604020202020204" pitchFamily="34" charset="0"/>
                        </a:rPr>
                        <a:t>n</a:t>
                      </a:r>
                      <a:endParaRPr lang="en-US" sz="1200" b="1"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1" u="none" strike="noStrike" dirty="0">
                          <a:effectLst/>
                          <a:latin typeface="Helvetica" panose="020B0604020202020204" pitchFamily="34" charset="0"/>
                          <a:cs typeface="Helvetica" panose="020B0604020202020204" pitchFamily="34" charset="0"/>
                        </a:rPr>
                        <a:t>Cohen’s d</a:t>
                      </a:r>
                      <a:endParaRPr lang="en-US" sz="1200" b="1"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1" u="none" strike="noStrike" dirty="0">
                          <a:effectLst/>
                          <a:latin typeface="Helvetica" panose="020B0604020202020204" pitchFamily="34" charset="0"/>
                          <a:cs typeface="Helvetica" panose="020B0604020202020204" pitchFamily="34" charset="0"/>
                        </a:rPr>
                        <a:t>n</a:t>
                      </a:r>
                      <a:endParaRPr lang="en-US" sz="1200" b="1"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1" u="none" strike="noStrike" dirty="0">
                          <a:effectLst/>
                          <a:latin typeface="Helvetica" panose="020B0604020202020204" pitchFamily="34" charset="0"/>
                          <a:cs typeface="Helvetica" panose="020B0604020202020204" pitchFamily="34" charset="0"/>
                        </a:rPr>
                        <a:t>Cohen’s d</a:t>
                      </a:r>
                      <a:endParaRPr lang="en-US" sz="1200" b="1"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2671210"/>
                  </a:ext>
                </a:extLst>
              </a:tr>
              <a:tr h="436517">
                <a:tc>
                  <a:txBody>
                    <a:bodyPr/>
                    <a:lstStyle/>
                    <a:p>
                      <a:pPr algn="l" fontAlgn="b"/>
                      <a:r>
                        <a:rPr lang="en-US" sz="1200" b="1" u="none" strike="noStrike" dirty="0">
                          <a:effectLst/>
                          <a:latin typeface="Helvetica" panose="020B0604020202020204" pitchFamily="34" charset="0"/>
                          <a:cs typeface="Helvetica" panose="020B0604020202020204" pitchFamily="34" charset="0"/>
                        </a:rPr>
                        <a:t>Grief Intensity (PG-12/13)</a:t>
                      </a:r>
                      <a:endParaRPr lang="en-US" sz="1200" b="1" i="1"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20</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-1.39</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16</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-1.57</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15</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-1.20</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65964402"/>
                  </a:ext>
                </a:extLst>
              </a:tr>
              <a:tr h="436517">
                <a:tc>
                  <a:txBody>
                    <a:bodyPr/>
                    <a:lstStyle/>
                    <a:p>
                      <a:pPr algn="l" fontAlgn="b"/>
                      <a:r>
                        <a:rPr lang="en-US" sz="1200" b="1" u="none" strike="noStrike" dirty="0">
                          <a:effectLst/>
                          <a:latin typeface="Helvetica" panose="020B0604020202020204" pitchFamily="34" charset="0"/>
                          <a:cs typeface="Helvetica" panose="020B0604020202020204" pitchFamily="34" charset="0"/>
                        </a:rPr>
                        <a:t>State Anxiety (STAI)</a:t>
                      </a:r>
                      <a:endParaRPr lang="en-US" sz="1200" b="1" i="1"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16</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-0.58</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11</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0.93</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latin typeface="Helvetica" panose="020B0604020202020204" pitchFamily="34" charset="0"/>
                          <a:cs typeface="Helvetica" panose="020B0604020202020204" pitchFamily="34" charset="0"/>
                        </a:rPr>
                        <a:t>10</a:t>
                      </a:r>
                      <a:endParaRPr lang="en-US" sz="1200" b="0" i="0" u="none" strike="noStrike">
                        <a:solidFill>
                          <a:srgbClr val="000000"/>
                        </a:solidFill>
                        <a:effectLst/>
                        <a:latin typeface="Helvetica" panose="020B0604020202020204" pitchFamily="34" charset="0"/>
                        <a:cs typeface="Helvetica" panose="020B0604020202020204" pitchFamily="34" charset="0"/>
                      </a:endParaRPr>
                    </a:p>
                  </a:txBody>
                  <a:tcPr marL="1542" marR="1542" marT="1542" marB="0" anchor="b">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0.12</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tc>
                <a:extLst>
                  <a:ext uri="{0D108BD9-81ED-4DB2-BD59-A6C34878D82A}">
                    <a16:rowId xmlns:a16="http://schemas.microsoft.com/office/drawing/2014/main" val="3068397777"/>
                  </a:ext>
                </a:extLst>
              </a:tr>
              <a:tr h="436517">
                <a:tc>
                  <a:txBody>
                    <a:bodyPr/>
                    <a:lstStyle/>
                    <a:p>
                      <a:pPr algn="l" fontAlgn="b"/>
                      <a:r>
                        <a:rPr lang="en-US" sz="1200" b="1" u="none" strike="noStrike" dirty="0">
                          <a:effectLst/>
                          <a:latin typeface="Helvetica" panose="020B0604020202020204" pitchFamily="34" charset="0"/>
                          <a:cs typeface="Helvetica" panose="020B0604020202020204" pitchFamily="34" charset="0"/>
                        </a:rPr>
                        <a:t>Depression (PHQ-9)</a:t>
                      </a:r>
                      <a:endParaRPr lang="en-US" sz="1200" b="1"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latin typeface="Helvetica" panose="020B0604020202020204" pitchFamily="34" charset="0"/>
                          <a:cs typeface="Helvetica" panose="020B0604020202020204" pitchFamily="34" charset="0"/>
                        </a:rPr>
                        <a:t>-</a:t>
                      </a:r>
                      <a:endParaRPr lang="en-US" sz="1200" b="0" i="0" u="none" strike="noStrike">
                        <a:solidFill>
                          <a:srgbClr val="000000"/>
                        </a:solidFill>
                        <a:effectLst/>
                        <a:latin typeface="Helvetica" panose="020B0604020202020204" pitchFamily="34" charset="0"/>
                        <a:cs typeface="Helvetica" panose="020B0604020202020204" pitchFamily="34" charset="0"/>
                      </a:endParaRPr>
                    </a:p>
                  </a:txBody>
                  <a:tcPr marL="1542" marR="1542" marT="1542" marB="0" anchor="b">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17</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-0.89</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17</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-0.74</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tc>
                <a:extLst>
                  <a:ext uri="{0D108BD9-81ED-4DB2-BD59-A6C34878D82A}">
                    <a16:rowId xmlns:a16="http://schemas.microsoft.com/office/drawing/2014/main" val="1646757408"/>
                  </a:ext>
                </a:extLst>
              </a:tr>
              <a:tr h="436517">
                <a:tc>
                  <a:txBody>
                    <a:bodyPr/>
                    <a:lstStyle/>
                    <a:p>
                      <a:pPr algn="l" fontAlgn="b"/>
                      <a:r>
                        <a:rPr lang="en-US" sz="1200" b="1" u="none" strike="noStrike" dirty="0">
                          <a:effectLst/>
                          <a:latin typeface="Helvetica" panose="020B0604020202020204" pitchFamily="34" charset="0"/>
                          <a:cs typeface="Helvetica" panose="020B0604020202020204" pitchFamily="34" charset="0"/>
                        </a:rPr>
                        <a:t>Peritraumatic Distress (PDI)</a:t>
                      </a:r>
                      <a:endParaRPr lang="en-US" sz="1200" b="1" i="1"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17</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-0.16</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12</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0.04</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11</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-0.22</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tc>
                <a:extLst>
                  <a:ext uri="{0D108BD9-81ED-4DB2-BD59-A6C34878D82A}">
                    <a16:rowId xmlns:a16="http://schemas.microsoft.com/office/drawing/2014/main" val="3033778462"/>
                  </a:ext>
                </a:extLst>
              </a:tr>
              <a:tr h="436517">
                <a:tc>
                  <a:txBody>
                    <a:bodyPr/>
                    <a:lstStyle/>
                    <a:p>
                      <a:pPr algn="l" fontAlgn="b"/>
                      <a:r>
                        <a:rPr lang="en-US" sz="1200" b="1" u="none" strike="noStrike" dirty="0">
                          <a:effectLst/>
                          <a:latin typeface="Helvetica" panose="020B0604020202020204" pitchFamily="34" charset="0"/>
                          <a:cs typeface="Helvetica" panose="020B0604020202020204" pitchFamily="34" charset="0"/>
                        </a:rPr>
                        <a:t>Traumatic Stress (IES-R)</a:t>
                      </a:r>
                      <a:endParaRPr lang="en-US" sz="1200" b="1" i="1"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latin typeface="Helvetica" panose="020B0604020202020204" pitchFamily="34" charset="0"/>
                          <a:cs typeface="Helvetica" panose="020B0604020202020204" pitchFamily="34" charset="0"/>
                        </a:rPr>
                        <a:t>11</a:t>
                      </a:r>
                      <a:endParaRPr lang="en-US" sz="1200" b="0" i="0" u="none" strike="noStrike">
                        <a:solidFill>
                          <a:srgbClr val="000000"/>
                        </a:solidFill>
                        <a:effectLst/>
                        <a:latin typeface="Helvetica" panose="020B0604020202020204" pitchFamily="34" charset="0"/>
                        <a:cs typeface="Helvetica" panose="020B0604020202020204" pitchFamily="34" charset="0"/>
                      </a:endParaRPr>
                    </a:p>
                  </a:txBody>
                  <a:tcPr marL="1542" marR="1542" marT="1542" marB="0" anchor="b">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-0.45</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10</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-1.40</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10</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-0.99</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tc>
                <a:extLst>
                  <a:ext uri="{0D108BD9-81ED-4DB2-BD59-A6C34878D82A}">
                    <a16:rowId xmlns:a16="http://schemas.microsoft.com/office/drawing/2014/main" val="720225117"/>
                  </a:ext>
                </a:extLst>
              </a:tr>
              <a:tr h="436517">
                <a:tc>
                  <a:txBody>
                    <a:bodyPr/>
                    <a:lstStyle/>
                    <a:p>
                      <a:pPr algn="l" fontAlgn="b"/>
                      <a:r>
                        <a:rPr lang="en-US" sz="1200" b="1" u="none" strike="noStrike" dirty="0">
                          <a:effectLst/>
                          <a:latin typeface="Helvetica" panose="020B0604020202020204" pitchFamily="34" charset="0"/>
                          <a:cs typeface="Helvetica" panose="020B0604020202020204" pitchFamily="34" charset="0"/>
                        </a:rPr>
                        <a:t>Experiential Avoidance (BEAQ)</a:t>
                      </a:r>
                      <a:endParaRPr lang="en-US" sz="1200" b="1" i="1"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latin typeface="Helvetica" panose="020B0604020202020204" pitchFamily="34" charset="0"/>
                          <a:cs typeface="Helvetica" panose="020B0604020202020204" pitchFamily="34" charset="0"/>
                        </a:rPr>
                        <a:t>25</a:t>
                      </a:r>
                      <a:endParaRPr lang="en-US" sz="1200" b="0" i="0" u="none" strike="noStrike">
                        <a:solidFill>
                          <a:srgbClr val="000000"/>
                        </a:solidFill>
                        <a:effectLst/>
                        <a:latin typeface="Helvetica" panose="020B0604020202020204" pitchFamily="34" charset="0"/>
                        <a:cs typeface="Helvetica" panose="020B0604020202020204" pitchFamily="34" charset="0"/>
                      </a:endParaRPr>
                    </a:p>
                  </a:txBody>
                  <a:tcPr marL="1542" marR="1542" marT="1542" marB="0" anchor="b">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-0.25</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18</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-0.89</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18</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-1.20</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tc>
                <a:extLst>
                  <a:ext uri="{0D108BD9-81ED-4DB2-BD59-A6C34878D82A}">
                    <a16:rowId xmlns:a16="http://schemas.microsoft.com/office/drawing/2014/main" val="36334028"/>
                  </a:ext>
                </a:extLst>
              </a:tr>
              <a:tr h="436517">
                <a:tc>
                  <a:txBody>
                    <a:bodyPr/>
                    <a:lstStyle/>
                    <a:p>
                      <a:pPr algn="l" fontAlgn="b">
                        <a:spcAft>
                          <a:spcPts val="600"/>
                        </a:spcAft>
                      </a:pPr>
                      <a:r>
                        <a:rPr lang="en-US" sz="1200" b="1" u="none" strike="noStrike" dirty="0">
                          <a:effectLst/>
                          <a:latin typeface="Helvetica" panose="020B0604020202020204" pitchFamily="34" charset="0"/>
                          <a:cs typeface="Helvetica" panose="020B0604020202020204" pitchFamily="34" charset="0"/>
                        </a:rPr>
                        <a:t>Decision Regret (DRS)</a:t>
                      </a:r>
                      <a:endParaRPr lang="en-US" sz="1200" b="1" i="1"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8</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-1.38</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8</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-0.73</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6</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latin typeface="Helvetica" panose="020B0604020202020204" pitchFamily="34" charset="0"/>
                          <a:cs typeface="Helvetica" panose="020B0604020202020204" pitchFamily="34" charset="0"/>
                        </a:rPr>
                        <a:t>-1.57</a:t>
                      </a: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1542" marR="1542" marT="1542"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7725237"/>
                  </a:ext>
                </a:extLst>
              </a:tr>
            </a:tbl>
          </a:graphicData>
        </a:graphic>
      </p:graphicFrame>
      <p:sp>
        <p:nvSpPr>
          <p:cNvPr id="6" name="Rectangle 5">
            <a:extLst>
              <a:ext uri="{FF2B5EF4-FFF2-40B4-BE49-F238E27FC236}">
                <a16:creationId xmlns:a16="http://schemas.microsoft.com/office/drawing/2014/main" id="{91D86BF2-A4C2-4824-9A9C-88E62347DAEE}"/>
              </a:ext>
            </a:extLst>
          </p:cNvPr>
          <p:cNvSpPr/>
          <p:nvPr/>
        </p:nvSpPr>
        <p:spPr>
          <a:xfrm>
            <a:off x="4073720" y="2909983"/>
            <a:ext cx="817731" cy="283779"/>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50" dirty="0">
                <a:latin typeface="+mj-lt"/>
                <a:cs typeface="Helvetica" panose="020B0604020202020204" pitchFamily="34" charset="0"/>
              </a:rPr>
              <a:t>Large</a:t>
            </a:r>
          </a:p>
        </p:txBody>
      </p:sp>
      <p:sp>
        <p:nvSpPr>
          <p:cNvPr id="7" name="Rectangle 6">
            <a:extLst>
              <a:ext uri="{FF2B5EF4-FFF2-40B4-BE49-F238E27FC236}">
                <a16:creationId xmlns:a16="http://schemas.microsoft.com/office/drawing/2014/main" id="{52F38E00-443D-47BA-873D-8B5780BFD726}"/>
              </a:ext>
            </a:extLst>
          </p:cNvPr>
          <p:cNvSpPr/>
          <p:nvPr/>
        </p:nvSpPr>
        <p:spPr>
          <a:xfrm>
            <a:off x="5358193" y="2909983"/>
            <a:ext cx="817731" cy="334674"/>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50" dirty="0">
                <a:latin typeface="+mj-lt"/>
                <a:cs typeface="Helvetica" panose="020B0604020202020204" pitchFamily="34" charset="0"/>
              </a:rPr>
              <a:t>Large</a:t>
            </a:r>
          </a:p>
        </p:txBody>
      </p:sp>
      <p:sp>
        <p:nvSpPr>
          <p:cNvPr id="8" name="Rectangle 7">
            <a:extLst>
              <a:ext uri="{FF2B5EF4-FFF2-40B4-BE49-F238E27FC236}">
                <a16:creationId xmlns:a16="http://schemas.microsoft.com/office/drawing/2014/main" id="{F0E126AE-B6FE-4EEA-8EDB-EC62D966D7CC}"/>
              </a:ext>
            </a:extLst>
          </p:cNvPr>
          <p:cNvSpPr/>
          <p:nvPr/>
        </p:nvSpPr>
        <p:spPr>
          <a:xfrm>
            <a:off x="6736015" y="2895047"/>
            <a:ext cx="746786" cy="298715"/>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50" dirty="0">
                <a:latin typeface="+mj-lt"/>
                <a:cs typeface="Helvetica" panose="020B0604020202020204" pitchFamily="34" charset="0"/>
              </a:rPr>
              <a:t>Large</a:t>
            </a:r>
          </a:p>
        </p:txBody>
      </p:sp>
      <p:sp>
        <p:nvSpPr>
          <p:cNvPr id="9" name="Rectangle 8">
            <a:extLst>
              <a:ext uri="{FF2B5EF4-FFF2-40B4-BE49-F238E27FC236}">
                <a16:creationId xmlns:a16="http://schemas.microsoft.com/office/drawing/2014/main" id="{7B53E6EA-0AD1-4845-9620-18BFE680F453}"/>
              </a:ext>
            </a:extLst>
          </p:cNvPr>
          <p:cNvSpPr/>
          <p:nvPr/>
        </p:nvSpPr>
        <p:spPr>
          <a:xfrm>
            <a:off x="4077454" y="3328185"/>
            <a:ext cx="813997" cy="321118"/>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50" dirty="0">
                <a:latin typeface="+mj-lt"/>
                <a:cs typeface="Helvetica" panose="020B0604020202020204" pitchFamily="34" charset="0"/>
              </a:rPr>
              <a:t>Moderate</a:t>
            </a:r>
          </a:p>
        </p:txBody>
      </p:sp>
      <p:sp>
        <p:nvSpPr>
          <p:cNvPr id="10" name="Rectangle 9">
            <a:extLst>
              <a:ext uri="{FF2B5EF4-FFF2-40B4-BE49-F238E27FC236}">
                <a16:creationId xmlns:a16="http://schemas.microsoft.com/office/drawing/2014/main" id="{0C8A1560-8DDB-4936-858B-EAC64F2AB6B3}"/>
              </a:ext>
            </a:extLst>
          </p:cNvPr>
          <p:cNvSpPr/>
          <p:nvPr/>
        </p:nvSpPr>
        <p:spPr>
          <a:xfrm>
            <a:off x="6736015" y="3785996"/>
            <a:ext cx="813997" cy="321118"/>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103" dirty="0">
                <a:latin typeface="+mj-lt"/>
                <a:cs typeface="Helvetica" panose="020B0604020202020204" pitchFamily="34" charset="0"/>
              </a:rPr>
              <a:t>Moderate-Large</a:t>
            </a:r>
          </a:p>
        </p:txBody>
      </p:sp>
      <p:sp>
        <p:nvSpPr>
          <p:cNvPr id="12" name="Rectangle 11">
            <a:extLst>
              <a:ext uri="{FF2B5EF4-FFF2-40B4-BE49-F238E27FC236}">
                <a16:creationId xmlns:a16="http://schemas.microsoft.com/office/drawing/2014/main" id="{9DC575FD-3D92-4982-843D-66531FD9D9AE}"/>
              </a:ext>
            </a:extLst>
          </p:cNvPr>
          <p:cNvSpPr/>
          <p:nvPr/>
        </p:nvSpPr>
        <p:spPr>
          <a:xfrm>
            <a:off x="5358193" y="3809117"/>
            <a:ext cx="828933" cy="309916"/>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50" dirty="0">
                <a:latin typeface="+mj-lt"/>
                <a:cs typeface="Helvetica" panose="020B0604020202020204" pitchFamily="34" charset="0"/>
              </a:rPr>
              <a:t>Large</a:t>
            </a:r>
          </a:p>
        </p:txBody>
      </p:sp>
      <p:sp>
        <p:nvSpPr>
          <p:cNvPr id="13" name="Rectangle 12">
            <a:extLst>
              <a:ext uri="{FF2B5EF4-FFF2-40B4-BE49-F238E27FC236}">
                <a16:creationId xmlns:a16="http://schemas.microsoft.com/office/drawing/2014/main" id="{78E6E9D6-F35B-46B4-BBFD-77CD10EBDC15}"/>
              </a:ext>
            </a:extLst>
          </p:cNvPr>
          <p:cNvSpPr/>
          <p:nvPr/>
        </p:nvSpPr>
        <p:spPr>
          <a:xfrm>
            <a:off x="6736015" y="4664931"/>
            <a:ext cx="806529" cy="298715"/>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50" dirty="0">
                <a:latin typeface="+mj-lt"/>
                <a:cs typeface="Helvetica" panose="020B0604020202020204" pitchFamily="34" charset="0"/>
              </a:rPr>
              <a:t>Large</a:t>
            </a:r>
          </a:p>
        </p:txBody>
      </p:sp>
      <p:sp>
        <p:nvSpPr>
          <p:cNvPr id="14" name="Rectangle 13">
            <a:extLst>
              <a:ext uri="{FF2B5EF4-FFF2-40B4-BE49-F238E27FC236}">
                <a16:creationId xmlns:a16="http://schemas.microsoft.com/office/drawing/2014/main" id="{AA47F25D-A920-479C-9C8A-C79049C41C43}"/>
              </a:ext>
            </a:extLst>
          </p:cNvPr>
          <p:cNvSpPr/>
          <p:nvPr/>
        </p:nvSpPr>
        <p:spPr>
          <a:xfrm>
            <a:off x="6736015" y="5059206"/>
            <a:ext cx="806529" cy="296502"/>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50" dirty="0">
                <a:latin typeface="+mj-lt"/>
                <a:cs typeface="Helvetica" panose="020B0604020202020204" pitchFamily="34" charset="0"/>
              </a:rPr>
              <a:t>Large</a:t>
            </a:r>
          </a:p>
        </p:txBody>
      </p:sp>
      <p:sp>
        <p:nvSpPr>
          <p:cNvPr id="15" name="Rectangle 14">
            <a:extLst>
              <a:ext uri="{FF2B5EF4-FFF2-40B4-BE49-F238E27FC236}">
                <a16:creationId xmlns:a16="http://schemas.microsoft.com/office/drawing/2014/main" id="{49994699-D75A-443E-8635-678FC81218BE}"/>
              </a:ext>
            </a:extLst>
          </p:cNvPr>
          <p:cNvSpPr/>
          <p:nvPr/>
        </p:nvSpPr>
        <p:spPr>
          <a:xfrm>
            <a:off x="6736015" y="5452791"/>
            <a:ext cx="806529" cy="309916"/>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50" dirty="0">
                <a:latin typeface="+mj-lt"/>
                <a:cs typeface="Helvetica" panose="020B0604020202020204" pitchFamily="34" charset="0"/>
              </a:rPr>
              <a:t>Large</a:t>
            </a:r>
          </a:p>
        </p:txBody>
      </p:sp>
      <p:sp>
        <p:nvSpPr>
          <p:cNvPr id="16" name="Rectangle 15">
            <a:extLst>
              <a:ext uri="{FF2B5EF4-FFF2-40B4-BE49-F238E27FC236}">
                <a16:creationId xmlns:a16="http://schemas.microsoft.com/office/drawing/2014/main" id="{1E879209-0F1D-4D8F-BDB2-20FD5B53E8BB}"/>
              </a:ext>
            </a:extLst>
          </p:cNvPr>
          <p:cNvSpPr/>
          <p:nvPr/>
        </p:nvSpPr>
        <p:spPr>
          <a:xfrm>
            <a:off x="5358193" y="5061419"/>
            <a:ext cx="817731" cy="296502"/>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50" dirty="0">
                <a:latin typeface="+mj-lt"/>
                <a:cs typeface="Helvetica" panose="020B0604020202020204" pitchFamily="34" charset="0"/>
              </a:rPr>
              <a:t>Large</a:t>
            </a:r>
          </a:p>
        </p:txBody>
      </p:sp>
      <p:sp>
        <p:nvSpPr>
          <p:cNvPr id="17" name="Rectangle 16">
            <a:extLst>
              <a:ext uri="{FF2B5EF4-FFF2-40B4-BE49-F238E27FC236}">
                <a16:creationId xmlns:a16="http://schemas.microsoft.com/office/drawing/2014/main" id="{F717DE93-F186-4D23-A6E9-DC81C5CB4F1D}"/>
              </a:ext>
            </a:extLst>
          </p:cNvPr>
          <p:cNvSpPr/>
          <p:nvPr/>
        </p:nvSpPr>
        <p:spPr>
          <a:xfrm>
            <a:off x="5373129" y="4664931"/>
            <a:ext cx="806529" cy="298715"/>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50" dirty="0">
                <a:latin typeface="+mj-lt"/>
                <a:cs typeface="Helvetica" panose="020B0604020202020204" pitchFamily="34" charset="0"/>
              </a:rPr>
              <a:t>Large</a:t>
            </a:r>
          </a:p>
        </p:txBody>
      </p:sp>
      <p:sp>
        <p:nvSpPr>
          <p:cNvPr id="18" name="Rectangle 17">
            <a:extLst>
              <a:ext uri="{FF2B5EF4-FFF2-40B4-BE49-F238E27FC236}">
                <a16:creationId xmlns:a16="http://schemas.microsoft.com/office/drawing/2014/main" id="{B62F618C-F07B-412C-95A2-5A583702FACA}"/>
              </a:ext>
            </a:extLst>
          </p:cNvPr>
          <p:cNvSpPr/>
          <p:nvPr/>
        </p:nvSpPr>
        <p:spPr>
          <a:xfrm>
            <a:off x="4073720" y="4657464"/>
            <a:ext cx="817731" cy="358457"/>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176" dirty="0">
                <a:latin typeface="+mj-lt"/>
                <a:cs typeface="Helvetica" panose="020B0604020202020204" pitchFamily="34" charset="0"/>
              </a:rPr>
              <a:t>Small-Moderate</a:t>
            </a:r>
          </a:p>
        </p:txBody>
      </p:sp>
      <p:sp>
        <p:nvSpPr>
          <p:cNvPr id="19" name="Rectangle 18">
            <a:extLst>
              <a:ext uri="{FF2B5EF4-FFF2-40B4-BE49-F238E27FC236}">
                <a16:creationId xmlns:a16="http://schemas.microsoft.com/office/drawing/2014/main" id="{CCCB2E54-84E4-4E38-8AE5-12D8C210F0FC}"/>
              </a:ext>
            </a:extLst>
          </p:cNvPr>
          <p:cNvSpPr/>
          <p:nvPr/>
        </p:nvSpPr>
        <p:spPr>
          <a:xfrm>
            <a:off x="4088656" y="5452791"/>
            <a:ext cx="802795" cy="296502"/>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50" dirty="0">
                <a:latin typeface="+mj-lt"/>
                <a:cs typeface="Helvetica" panose="020B0604020202020204" pitchFamily="34" charset="0"/>
              </a:rPr>
              <a:t>Large</a:t>
            </a:r>
          </a:p>
        </p:txBody>
      </p:sp>
      <p:sp>
        <p:nvSpPr>
          <p:cNvPr id="20" name="Rectangle 19">
            <a:extLst>
              <a:ext uri="{FF2B5EF4-FFF2-40B4-BE49-F238E27FC236}">
                <a16:creationId xmlns:a16="http://schemas.microsoft.com/office/drawing/2014/main" id="{033D42BD-8CEB-40F2-9110-7EDBADA69875}"/>
              </a:ext>
            </a:extLst>
          </p:cNvPr>
          <p:cNvSpPr/>
          <p:nvPr/>
        </p:nvSpPr>
        <p:spPr>
          <a:xfrm>
            <a:off x="6736015" y="4231106"/>
            <a:ext cx="813997" cy="298715"/>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50" dirty="0">
                <a:latin typeface="+mj-lt"/>
                <a:cs typeface="Helvetica" panose="020B0604020202020204" pitchFamily="34" charset="0"/>
              </a:rPr>
              <a:t>Small</a:t>
            </a:r>
          </a:p>
        </p:txBody>
      </p:sp>
      <p:sp>
        <p:nvSpPr>
          <p:cNvPr id="21" name="Rectangle 20">
            <a:extLst>
              <a:ext uri="{FF2B5EF4-FFF2-40B4-BE49-F238E27FC236}">
                <a16:creationId xmlns:a16="http://schemas.microsoft.com/office/drawing/2014/main" id="{296D9B92-C59A-4144-85FF-36CFB3365979}"/>
              </a:ext>
            </a:extLst>
          </p:cNvPr>
          <p:cNvSpPr/>
          <p:nvPr/>
        </p:nvSpPr>
        <p:spPr>
          <a:xfrm>
            <a:off x="4073721" y="5084998"/>
            <a:ext cx="802795" cy="296502"/>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50" dirty="0">
                <a:latin typeface="+mj-lt"/>
                <a:cs typeface="Helvetica" panose="020B0604020202020204" pitchFamily="34" charset="0"/>
              </a:rPr>
              <a:t>Small</a:t>
            </a:r>
          </a:p>
        </p:txBody>
      </p:sp>
      <p:sp>
        <p:nvSpPr>
          <p:cNvPr id="22" name="Rectangle 21">
            <a:extLst>
              <a:ext uri="{FF2B5EF4-FFF2-40B4-BE49-F238E27FC236}">
                <a16:creationId xmlns:a16="http://schemas.microsoft.com/office/drawing/2014/main" id="{A375E23E-4E2E-4CF7-B004-9B01D0CB27A8}"/>
              </a:ext>
            </a:extLst>
          </p:cNvPr>
          <p:cNvSpPr/>
          <p:nvPr/>
        </p:nvSpPr>
        <p:spPr>
          <a:xfrm>
            <a:off x="5361927" y="3342429"/>
            <a:ext cx="825199" cy="377128"/>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103" dirty="0">
                <a:latin typeface="+mj-lt"/>
                <a:cs typeface="Helvetica" panose="020B0604020202020204" pitchFamily="34" charset="0"/>
              </a:rPr>
              <a:t>Not maintained</a:t>
            </a:r>
          </a:p>
        </p:txBody>
      </p:sp>
      <p:sp>
        <p:nvSpPr>
          <p:cNvPr id="23" name="Rectangle 22">
            <a:extLst>
              <a:ext uri="{FF2B5EF4-FFF2-40B4-BE49-F238E27FC236}">
                <a16:creationId xmlns:a16="http://schemas.microsoft.com/office/drawing/2014/main" id="{4167116C-4F15-486B-BA29-3C36C5C1D3DF}"/>
              </a:ext>
            </a:extLst>
          </p:cNvPr>
          <p:cNvSpPr/>
          <p:nvPr/>
        </p:nvSpPr>
        <p:spPr>
          <a:xfrm>
            <a:off x="6665069" y="3288985"/>
            <a:ext cx="884943" cy="366759"/>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103" dirty="0">
                <a:latin typeface="+mj-lt"/>
                <a:cs typeface="Helvetica" panose="020B0604020202020204" pitchFamily="34" charset="0"/>
              </a:rPr>
              <a:t>Not maintained</a:t>
            </a:r>
          </a:p>
        </p:txBody>
      </p:sp>
      <p:sp>
        <p:nvSpPr>
          <p:cNvPr id="24" name="Rectangle 23">
            <a:extLst>
              <a:ext uri="{FF2B5EF4-FFF2-40B4-BE49-F238E27FC236}">
                <a16:creationId xmlns:a16="http://schemas.microsoft.com/office/drawing/2014/main" id="{EED23DF3-49D3-4E40-8186-535BCA50CE5B}"/>
              </a:ext>
            </a:extLst>
          </p:cNvPr>
          <p:cNvSpPr/>
          <p:nvPr/>
        </p:nvSpPr>
        <p:spPr>
          <a:xfrm>
            <a:off x="4073721" y="4201923"/>
            <a:ext cx="813997" cy="321118"/>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323" dirty="0">
                <a:latin typeface="+mj-lt"/>
              </a:rPr>
              <a:t>No effect</a:t>
            </a:r>
          </a:p>
        </p:txBody>
      </p:sp>
      <p:sp>
        <p:nvSpPr>
          <p:cNvPr id="25" name="Rectangle 24">
            <a:extLst>
              <a:ext uri="{FF2B5EF4-FFF2-40B4-BE49-F238E27FC236}">
                <a16:creationId xmlns:a16="http://schemas.microsoft.com/office/drawing/2014/main" id="{D5206883-B7AC-49E7-89C3-00ECFD26DB41}"/>
              </a:ext>
            </a:extLst>
          </p:cNvPr>
          <p:cNvSpPr/>
          <p:nvPr/>
        </p:nvSpPr>
        <p:spPr>
          <a:xfrm>
            <a:off x="5373129" y="4208702"/>
            <a:ext cx="813997" cy="321118"/>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323" dirty="0">
                <a:latin typeface="+mj-lt"/>
              </a:rPr>
              <a:t>No effect</a:t>
            </a:r>
          </a:p>
        </p:txBody>
      </p:sp>
      <p:sp>
        <p:nvSpPr>
          <p:cNvPr id="26" name="Rectangle 25">
            <a:extLst>
              <a:ext uri="{FF2B5EF4-FFF2-40B4-BE49-F238E27FC236}">
                <a16:creationId xmlns:a16="http://schemas.microsoft.com/office/drawing/2014/main" id="{858F7AC3-9717-495E-B0EF-93F508E48F81}"/>
              </a:ext>
            </a:extLst>
          </p:cNvPr>
          <p:cNvSpPr/>
          <p:nvPr/>
        </p:nvSpPr>
        <p:spPr>
          <a:xfrm>
            <a:off x="5358193" y="5452791"/>
            <a:ext cx="813997" cy="321118"/>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103" dirty="0">
                <a:latin typeface="+mj-lt"/>
                <a:cs typeface="Helvetica" panose="020B0604020202020204" pitchFamily="34" charset="0"/>
              </a:rPr>
              <a:t>Moderate-Large</a:t>
            </a:r>
          </a:p>
        </p:txBody>
      </p:sp>
      <p:sp>
        <p:nvSpPr>
          <p:cNvPr id="5" name="TextBox 4">
            <a:extLst>
              <a:ext uri="{FF2B5EF4-FFF2-40B4-BE49-F238E27FC236}">
                <a16:creationId xmlns:a16="http://schemas.microsoft.com/office/drawing/2014/main" id="{7FE0E1BE-E038-4713-86CB-9DFE703B2FDD}"/>
              </a:ext>
            </a:extLst>
          </p:cNvPr>
          <p:cNvSpPr txBox="1"/>
          <p:nvPr/>
        </p:nvSpPr>
        <p:spPr>
          <a:xfrm>
            <a:off x="1194859" y="5747611"/>
            <a:ext cx="5742788" cy="262059"/>
          </a:xfrm>
          <a:prstGeom prst="rect">
            <a:avLst/>
          </a:prstGeom>
          <a:noFill/>
        </p:spPr>
        <p:txBody>
          <a:bodyPr wrap="square" rtlCol="0">
            <a:spAutoFit/>
          </a:bodyPr>
          <a:lstStyle/>
          <a:p>
            <a:r>
              <a:rPr lang="en-US" sz="1103" dirty="0">
                <a:latin typeface="+mj-lt"/>
                <a:cs typeface="Helvetica" panose="020B0604020202020204" pitchFamily="34" charset="0"/>
              </a:rPr>
              <a:t>Note. Between-groups Cohen’s d comparing EMPOWER to EUC.</a:t>
            </a:r>
          </a:p>
        </p:txBody>
      </p:sp>
      <p:sp>
        <p:nvSpPr>
          <p:cNvPr id="27" name="Rectangle 26">
            <a:extLst>
              <a:ext uri="{FF2B5EF4-FFF2-40B4-BE49-F238E27FC236}">
                <a16:creationId xmlns:a16="http://schemas.microsoft.com/office/drawing/2014/main" id="{71143988-D04C-4141-A09B-4245150EB143}"/>
              </a:ext>
            </a:extLst>
          </p:cNvPr>
          <p:cNvSpPr/>
          <p:nvPr/>
        </p:nvSpPr>
        <p:spPr>
          <a:xfrm>
            <a:off x="0" y="1062149"/>
            <a:ext cx="8961438" cy="5035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52" b="1" dirty="0">
                <a:solidFill>
                  <a:schemeClr val="bg1"/>
                </a:solidFill>
                <a:latin typeface="+mj-lt"/>
              </a:rPr>
              <a:t>Preliminary Results</a:t>
            </a:r>
          </a:p>
        </p:txBody>
      </p:sp>
    </p:spTree>
    <p:extLst>
      <p:ext uri="{BB962C8B-B14F-4D97-AF65-F5344CB8AC3E}">
        <p14:creationId xmlns:p14="http://schemas.microsoft.com/office/powerpoint/2010/main" val="21964737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500"/>
                                        <p:tgtEl>
                                          <p:spTgt spid="1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500"/>
                                        <p:tgtEl>
                                          <p:spTgt spid="1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fade">
                                      <p:cBhvr>
                                        <p:cTn id="92" dur="500"/>
                                        <p:tgtEl>
                                          <p:spTgt spid="19"/>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fade">
                                      <p:cBhvr>
                                        <p:cTn id="97" dur="500"/>
                                        <p:tgtEl>
                                          <p:spTgt spid="2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fade">
                                      <p:cBhvr>
                                        <p:cTn id="10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AD5A6D-3856-442F-BB28-DC048247F6D3}"/>
              </a:ext>
            </a:extLst>
          </p:cNvPr>
          <p:cNvSpPr/>
          <p:nvPr/>
        </p:nvSpPr>
        <p:spPr>
          <a:xfrm>
            <a:off x="735718" y="2272019"/>
            <a:ext cx="7490002" cy="3467039"/>
          </a:xfrm>
          <a:prstGeom prst="rect">
            <a:avLst/>
          </a:prstGeom>
        </p:spPr>
        <p:txBody>
          <a:bodyPr wrap="square">
            <a:spAutoFit/>
          </a:bodyPr>
          <a:lstStyle/>
          <a:p>
            <a:pPr>
              <a:lnSpc>
                <a:spcPts val="2205"/>
              </a:lnSpc>
            </a:pPr>
            <a:r>
              <a:rPr lang="en-US" sz="1764" dirty="0">
                <a:latin typeface="+mj-lt"/>
                <a:ea typeface="Calibri" panose="020F0502020204030204" pitchFamily="34" charset="0"/>
                <a:cs typeface="Helvetica" panose="020B0604020202020204" pitchFamily="34" charset="0"/>
              </a:rPr>
              <a:t>“It wasn't something I was really looking forward to or looking to when I didn't think it was going to be helpful for me at the time because there's so much on my mind.  But after being placed in the room and having to actually talk about it when I barely had time - - to eat or - - let alone think about oh I should get to therapy.  It wasn't something I was actually thinking of.  But at the end of the day it really--I don't want it to feel overdramatic in saying, like, it saved my sanity.  But it really did, you know, really did give me a support that I didn't really think I needed until everything--until I actually did it and then I realized what a weight off my shoulders it felt like to be able to talk about it… So, you know, I sat down and asked questions about things right in the hospital - - kind of if I had to I just go out and take care of something with my mother.  So it was very helpful.  I can't express how helpful it was.”  -EMPOWER1</a:t>
            </a:r>
          </a:p>
        </p:txBody>
      </p:sp>
      <p:sp>
        <p:nvSpPr>
          <p:cNvPr id="4" name="Rectangle 3">
            <a:extLst>
              <a:ext uri="{FF2B5EF4-FFF2-40B4-BE49-F238E27FC236}">
                <a16:creationId xmlns:a16="http://schemas.microsoft.com/office/drawing/2014/main" id="{2591E6E6-23EF-46DF-BB96-CD1D79D48090}"/>
              </a:ext>
            </a:extLst>
          </p:cNvPr>
          <p:cNvSpPr/>
          <p:nvPr/>
        </p:nvSpPr>
        <p:spPr>
          <a:xfrm>
            <a:off x="0" y="1485974"/>
            <a:ext cx="8961438" cy="5035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52" b="1" dirty="0">
                <a:solidFill>
                  <a:schemeClr val="bg1"/>
                </a:solidFill>
              </a:rPr>
              <a:t>Participant Exit Interview Feedback</a:t>
            </a:r>
          </a:p>
        </p:txBody>
      </p:sp>
    </p:spTree>
    <p:extLst>
      <p:ext uri="{BB962C8B-B14F-4D97-AF65-F5344CB8AC3E}">
        <p14:creationId xmlns:p14="http://schemas.microsoft.com/office/powerpoint/2010/main" val="39871468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127919" y="1905000"/>
            <a:ext cx="7396025" cy="2826927"/>
          </a:xfrm>
          <a:prstGeom prst="rect">
            <a:avLst/>
          </a:prstGeom>
        </p:spPr>
        <p:txBody>
          <a:bodyPr vert="horz" lIns="67211" tIns="33605" rIns="67211" bIns="33605"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endParaRPr lang="en-US" sz="1764" dirty="0">
              <a:latin typeface="+mj-lt"/>
            </a:endParaRPr>
          </a:p>
          <a:p>
            <a:pPr>
              <a:buFont typeface="Wingdings" panose="05000000000000000000" pitchFamily="2" charset="2"/>
              <a:buChar char="Ø"/>
            </a:pPr>
            <a:r>
              <a:rPr lang="en-US" sz="2000" dirty="0">
                <a:latin typeface="+mj-lt"/>
              </a:rPr>
              <a:t>Established therapies for bereavement-related depression – TCAs &amp; IPT – </a:t>
            </a:r>
            <a:r>
              <a:rPr lang="en-US" sz="2000" i="1" dirty="0">
                <a:latin typeface="+mj-lt"/>
              </a:rPr>
              <a:t>not work for PGD </a:t>
            </a:r>
            <a:r>
              <a:rPr lang="en-US" sz="2000" i="1" dirty="0" err="1">
                <a:latin typeface="+mj-lt"/>
              </a:rPr>
              <a:t>sxs</a:t>
            </a:r>
            <a:endParaRPr lang="en-US" sz="2000" dirty="0">
              <a:latin typeface="+mj-lt"/>
            </a:endParaRPr>
          </a:p>
          <a:p>
            <a:pPr>
              <a:buFont typeface="Wingdings" panose="05000000000000000000" pitchFamily="2" charset="2"/>
              <a:buChar char="Ø"/>
            </a:pPr>
            <a:endParaRPr lang="en-US" sz="2000" dirty="0">
              <a:latin typeface="+mj-lt"/>
            </a:endParaRPr>
          </a:p>
          <a:p>
            <a:pPr>
              <a:buFont typeface="Wingdings" panose="05000000000000000000" pitchFamily="2" charset="2"/>
              <a:buChar char="Ø"/>
            </a:pPr>
            <a:r>
              <a:rPr lang="en-US" sz="2000" dirty="0">
                <a:latin typeface="+mj-lt"/>
              </a:rPr>
              <a:t>PGD is characterized by yearning for deceased</a:t>
            </a:r>
          </a:p>
          <a:p>
            <a:pPr>
              <a:buFont typeface="Wingdings" panose="05000000000000000000" pitchFamily="2" charset="2"/>
              <a:buChar char="Ø"/>
            </a:pPr>
            <a:endParaRPr lang="en-US" sz="2000" dirty="0">
              <a:latin typeface="+mj-lt"/>
            </a:endParaRPr>
          </a:p>
          <a:p>
            <a:pPr>
              <a:buFont typeface="Wingdings" panose="05000000000000000000" pitchFamily="2" charset="2"/>
              <a:buChar char="Ø"/>
            </a:pPr>
            <a:r>
              <a:rPr lang="en-US" sz="2000" dirty="0">
                <a:latin typeface="+mj-lt"/>
              </a:rPr>
              <a:t>Nucleus </a:t>
            </a:r>
            <a:r>
              <a:rPr lang="en-US" sz="2000" dirty="0" err="1">
                <a:latin typeface="+mj-lt"/>
              </a:rPr>
              <a:t>accumbens</a:t>
            </a:r>
            <a:r>
              <a:rPr lang="en-US" sz="2000" dirty="0">
                <a:latin typeface="+mj-lt"/>
              </a:rPr>
              <a:t> activation linked to yearning specific to deceased person</a:t>
            </a:r>
          </a:p>
          <a:p>
            <a:pPr>
              <a:buFont typeface="Wingdings" panose="05000000000000000000" pitchFamily="2" charset="2"/>
              <a:buChar char="Ø"/>
            </a:pPr>
            <a:endParaRPr lang="en-US" sz="2000" dirty="0">
              <a:latin typeface="+mj-lt"/>
            </a:endParaRPr>
          </a:p>
          <a:p>
            <a:pPr>
              <a:buFont typeface="Wingdings" panose="05000000000000000000" pitchFamily="2" charset="2"/>
              <a:buChar char="Ø"/>
            </a:pPr>
            <a:r>
              <a:rPr lang="en-US" sz="2000" dirty="0">
                <a:latin typeface="+mj-lt"/>
              </a:rPr>
              <a:t>Naltrexone blunts yearning for rewarding stimulus, which should free mourner from grips of grief &amp; promote openness to others</a:t>
            </a:r>
            <a:endParaRPr lang="en-US" sz="1029" dirty="0"/>
          </a:p>
        </p:txBody>
      </p:sp>
      <p:sp>
        <p:nvSpPr>
          <p:cNvPr id="8" name="Rectangle 7"/>
          <p:cNvSpPr/>
          <p:nvPr/>
        </p:nvSpPr>
        <p:spPr>
          <a:xfrm>
            <a:off x="0" y="1485974"/>
            <a:ext cx="8961438" cy="5035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52" b="1" dirty="0">
                <a:solidFill>
                  <a:schemeClr val="bg1"/>
                </a:solidFill>
              </a:rPr>
              <a:t>III. b)  Motivation for our Naltrexone Trial  </a:t>
            </a:r>
          </a:p>
        </p:txBody>
      </p:sp>
    </p:spTree>
    <p:extLst>
      <p:ext uri="{BB962C8B-B14F-4D97-AF65-F5344CB8AC3E}">
        <p14:creationId xmlns:p14="http://schemas.microsoft.com/office/powerpoint/2010/main" val="1198278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061D0A-E08A-96C7-B255-1E964FBBF062}"/>
              </a:ext>
            </a:extLst>
          </p:cNvPr>
          <p:cNvSpPr>
            <a:spLocks noGrp="1"/>
          </p:cNvSpPr>
          <p:nvPr>
            <p:ph type="sldNum" sz="quarter" idx="12"/>
          </p:nvPr>
        </p:nvSpPr>
        <p:spPr/>
        <p:txBody>
          <a:bodyPr/>
          <a:lstStyle/>
          <a:p>
            <a:pPr>
              <a:defRPr/>
            </a:pPr>
            <a:fld id="{77E80802-ABCE-47AE-B170-A7E01CFB02B5}" type="slidenum">
              <a:rPr lang="en-US" smtClean="0">
                <a:solidFill>
                  <a:prstClr val="black">
                    <a:tint val="95000"/>
                  </a:prstClr>
                </a:solidFill>
              </a:rPr>
              <a:pPr>
                <a:defRPr/>
              </a:pPr>
              <a:t>43</a:t>
            </a:fld>
            <a:endParaRPr lang="en-US">
              <a:solidFill>
                <a:prstClr val="black">
                  <a:tint val="95000"/>
                </a:prstClr>
              </a:solidFill>
            </a:endParaRPr>
          </a:p>
        </p:txBody>
      </p:sp>
      <p:sp>
        <p:nvSpPr>
          <p:cNvPr id="3" name="TextBox 2">
            <a:extLst>
              <a:ext uri="{FF2B5EF4-FFF2-40B4-BE49-F238E27FC236}">
                <a16:creationId xmlns:a16="http://schemas.microsoft.com/office/drawing/2014/main" id="{C39EEA86-1EB8-6534-D453-F567083B716C}"/>
              </a:ext>
            </a:extLst>
          </p:cNvPr>
          <p:cNvSpPr txBox="1"/>
          <p:nvPr/>
        </p:nvSpPr>
        <p:spPr>
          <a:xfrm>
            <a:off x="618750" y="785132"/>
            <a:ext cx="1451891" cy="646331"/>
          </a:xfrm>
          <a:prstGeom prst="rect">
            <a:avLst/>
          </a:prstGeom>
          <a:noFill/>
        </p:spPr>
        <p:txBody>
          <a:bodyPr wrap="square">
            <a:spAutoFit/>
          </a:bodyPr>
          <a:lstStyle/>
          <a:p>
            <a:pPr algn="l" rtl="0" fontAlgn="base"/>
            <a:r>
              <a:rPr lang="en-US" dirty="0">
                <a:latin typeface="+mj-lt"/>
              </a:rPr>
              <a:t>Prior to </a:t>
            </a:r>
          </a:p>
          <a:p>
            <a:pPr algn="l" rtl="0" fontAlgn="base"/>
            <a:r>
              <a:rPr lang="en-US" dirty="0">
                <a:latin typeface="+mj-lt"/>
              </a:rPr>
              <a:t>Enrollment </a:t>
            </a:r>
          </a:p>
        </p:txBody>
      </p:sp>
      <p:sp>
        <p:nvSpPr>
          <p:cNvPr id="4" name="TextBox 3">
            <a:extLst>
              <a:ext uri="{FF2B5EF4-FFF2-40B4-BE49-F238E27FC236}">
                <a16:creationId xmlns:a16="http://schemas.microsoft.com/office/drawing/2014/main" id="{BAFAE310-E275-FE3B-2166-CA291BFFDFF4}"/>
              </a:ext>
            </a:extLst>
          </p:cNvPr>
          <p:cNvSpPr txBox="1"/>
          <p:nvPr/>
        </p:nvSpPr>
        <p:spPr>
          <a:xfrm>
            <a:off x="2347119" y="739863"/>
            <a:ext cx="5571086" cy="646331"/>
          </a:xfrm>
          <a:prstGeom prst="rect">
            <a:avLst/>
          </a:prstGeom>
          <a:noFill/>
          <a:ln>
            <a:solidFill>
              <a:schemeClr val="bg1"/>
            </a:solidFill>
          </a:ln>
        </p:spPr>
        <p:txBody>
          <a:bodyPr wrap="square" rtlCol="0">
            <a:spAutoFit/>
          </a:bodyPr>
          <a:lstStyle/>
          <a:p>
            <a:r>
              <a:rPr lang="en-US" dirty="0">
                <a:latin typeface="+mj-lt"/>
              </a:rPr>
              <a:t>Total </a:t>
            </a:r>
            <a:r>
              <a:rPr lang="en-US" i="1" dirty="0">
                <a:latin typeface="+mj-lt"/>
              </a:rPr>
              <a:t>n </a:t>
            </a:r>
            <a:r>
              <a:rPr lang="en-US" dirty="0">
                <a:latin typeface="+mj-lt"/>
              </a:rPr>
              <a:t>= 80: Phone screen potential participants by inclusion and exclusion criteria </a:t>
            </a:r>
          </a:p>
        </p:txBody>
      </p:sp>
      <p:sp>
        <p:nvSpPr>
          <p:cNvPr id="5" name="Arrow: Down 4">
            <a:extLst>
              <a:ext uri="{FF2B5EF4-FFF2-40B4-BE49-F238E27FC236}">
                <a16:creationId xmlns:a16="http://schemas.microsoft.com/office/drawing/2014/main" id="{87C01612-82FC-5D4F-372F-E9A7842D6A91}"/>
              </a:ext>
            </a:extLst>
          </p:cNvPr>
          <p:cNvSpPr/>
          <p:nvPr/>
        </p:nvSpPr>
        <p:spPr>
          <a:xfrm>
            <a:off x="4820663" y="1796440"/>
            <a:ext cx="182360" cy="145945"/>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3">
              <a:solidFill>
                <a:schemeClr val="tx1"/>
              </a:solidFill>
            </a:endParaRPr>
          </a:p>
        </p:txBody>
      </p:sp>
      <p:sp>
        <p:nvSpPr>
          <p:cNvPr id="6" name="TextBox 5">
            <a:extLst>
              <a:ext uri="{FF2B5EF4-FFF2-40B4-BE49-F238E27FC236}">
                <a16:creationId xmlns:a16="http://schemas.microsoft.com/office/drawing/2014/main" id="{A5892416-6E48-6CEF-3CD1-622086C4A8A2}"/>
              </a:ext>
            </a:extLst>
          </p:cNvPr>
          <p:cNvSpPr txBox="1"/>
          <p:nvPr/>
        </p:nvSpPr>
        <p:spPr>
          <a:xfrm>
            <a:off x="1410533" y="1579803"/>
            <a:ext cx="7002619" cy="646331"/>
          </a:xfrm>
          <a:prstGeom prst="rect">
            <a:avLst/>
          </a:prstGeom>
          <a:noFill/>
          <a:ln>
            <a:solidFill>
              <a:schemeClr val="bg1"/>
            </a:solidFill>
          </a:ln>
        </p:spPr>
        <p:txBody>
          <a:bodyPr wrap="square" rtlCol="0">
            <a:spAutoFit/>
          </a:bodyPr>
          <a:lstStyle/>
          <a:p>
            <a:pPr algn="ctr"/>
            <a:r>
              <a:rPr lang="en-US" dirty="0">
                <a:latin typeface="+mj-lt"/>
              </a:rPr>
              <a:t>Obtain Informed Consent</a:t>
            </a:r>
          </a:p>
          <a:p>
            <a:pPr algn="ctr"/>
            <a:r>
              <a:rPr lang="en-US" dirty="0">
                <a:latin typeface="+mj-lt"/>
              </a:rPr>
              <a:t>Screen: SCIP, C-SSRS, Medical History, Review of Medications</a:t>
            </a:r>
          </a:p>
        </p:txBody>
      </p:sp>
      <p:sp>
        <p:nvSpPr>
          <p:cNvPr id="7" name="TextBox 6">
            <a:extLst>
              <a:ext uri="{FF2B5EF4-FFF2-40B4-BE49-F238E27FC236}">
                <a16:creationId xmlns:a16="http://schemas.microsoft.com/office/drawing/2014/main" id="{7AD031A3-E9C6-9B5A-C180-85B74613D894}"/>
              </a:ext>
            </a:extLst>
          </p:cNvPr>
          <p:cNvSpPr txBox="1"/>
          <p:nvPr/>
        </p:nvSpPr>
        <p:spPr>
          <a:xfrm>
            <a:off x="584657" y="1577494"/>
            <a:ext cx="1520078" cy="646331"/>
          </a:xfrm>
          <a:prstGeom prst="rect">
            <a:avLst/>
          </a:prstGeom>
          <a:noFill/>
        </p:spPr>
        <p:txBody>
          <a:bodyPr wrap="square">
            <a:spAutoFit/>
          </a:bodyPr>
          <a:lstStyle/>
          <a:p>
            <a:pPr algn="l" rtl="0" fontAlgn="base"/>
            <a:r>
              <a:rPr lang="en-US" dirty="0">
                <a:latin typeface="+mj-lt"/>
              </a:rPr>
              <a:t>Visit 1</a:t>
            </a:r>
          </a:p>
          <a:p>
            <a:pPr algn="l" rtl="0" fontAlgn="base"/>
            <a:r>
              <a:rPr lang="en-US" dirty="0">
                <a:latin typeface="+mj-lt"/>
              </a:rPr>
              <a:t>Day 0/</a:t>
            </a:r>
            <a:r>
              <a:rPr lang="en-US" dirty="0" err="1">
                <a:latin typeface="+mj-lt"/>
              </a:rPr>
              <a:t>Wk</a:t>
            </a:r>
            <a:r>
              <a:rPr lang="en-US" dirty="0">
                <a:latin typeface="+mj-lt"/>
              </a:rPr>
              <a:t> 1</a:t>
            </a:r>
          </a:p>
        </p:txBody>
      </p:sp>
      <p:sp>
        <p:nvSpPr>
          <p:cNvPr id="8" name="Isosceles Triangle 7">
            <a:extLst>
              <a:ext uri="{FF2B5EF4-FFF2-40B4-BE49-F238E27FC236}">
                <a16:creationId xmlns:a16="http://schemas.microsoft.com/office/drawing/2014/main" id="{6D49FFE0-D326-88CB-C8D1-57BA981B2A65}"/>
              </a:ext>
            </a:extLst>
          </p:cNvPr>
          <p:cNvSpPr/>
          <p:nvPr/>
        </p:nvSpPr>
        <p:spPr>
          <a:xfrm>
            <a:off x="3866315" y="2375823"/>
            <a:ext cx="2091056" cy="559923"/>
          </a:xfrm>
          <a:prstGeom prst="triangl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3">
              <a:solidFill>
                <a:schemeClr val="tx1"/>
              </a:solidFill>
            </a:endParaRPr>
          </a:p>
        </p:txBody>
      </p:sp>
      <p:sp>
        <p:nvSpPr>
          <p:cNvPr id="9" name="Oval 8">
            <a:extLst>
              <a:ext uri="{FF2B5EF4-FFF2-40B4-BE49-F238E27FC236}">
                <a16:creationId xmlns:a16="http://schemas.microsoft.com/office/drawing/2014/main" id="{F1F40D10-3CDB-FA5B-36CD-D5482DA0918B}"/>
              </a:ext>
            </a:extLst>
          </p:cNvPr>
          <p:cNvSpPr/>
          <p:nvPr/>
        </p:nvSpPr>
        <p:spPr>
          <a:xfrm>
            <a:off x="2155572" y="2539454"/>
            <a:ext cx="2756271" cy="1162146"/>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Arm 1 (Naltrexone)</a:t>
            </a:r>
          </a:p>
          <a:p>
            <a:pPr algn="ctr"/>
            <a:r>
              <a:rPr lang="en-US" sz="2000" i="1" dirty="0">
                <a:solidFill>
                  <a:schemeClr val="bg1"/>
                </a:solidFill>
              </a:rPr>
              <a:t>n </a:t>
            </a:r>
            <a:r>
              <a:rPr lang="en-US" sz="2000" dirty="0">
                <a:solidFill>
                  <a:schemeClr val="bg1"/>
                </a:solidFill>
              </a:rPr>
              <a:t>= 40</a:t>
            </a:r>
            <a:endParaRPr lang="en-US" sz="2000" i="1" dirty="0">
              <a:solidFill>
                <a:schemeClr val="bg1"/>
              </a:solidFill>
            </a:endParaRPr>
          </a:p>
        </p:txBody>
      </p:sp>
      <p:sp>
        <p:nvSpPr>
          <p:cNvPr id="11" name="Arrow: Down 10">
            <a:extLst>
              <a:ext uri="{FF2B5EF4-FFF2-40B4-BE49-F238E27FC236}">
                <a16:creationId xmlns:a16="http://schemas.microsoft.com/office/drawing/2014/main" id="{6B1B6777-AB11-AB0B-BC07-93BE35ED4BF9}"/>
              </a:ext>
            </a:extLst>
          </p:cNvPr>
          <p:cNvSpPr/>
          <p:nvPr/>
        </p:nvSpPr>
        <p:spPr>
          <a:xfrm>
            <a:off x="6097581" y="3437441"/>
            <a:ext cx="182360" cy="145945"/>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3">
              <a:solidFill>
                <a:schemeClr val="tx1"/>
              </a:solidFill>
            </a:endParaRPr>
          </a:p>
        </p:txBody>
      </p:sp>
      <p:sp>
        <p:nvSpPr>
          <p:cNvPr id="12" name="TextBox 11">
            <a:extLst>
              <a:ext uri="{FF2B5EF4-FFF2-40B4-BE49-F238E27FC236}">
                <a16:creationId xmlns:a16="http://schemas.microsoft.com/office/drawing/2014/main" id="{1CD6CF1C-44CE-9FB1-1AF8-60C943DC2873}"/>
              </a:ext>
            </a:extLst>
          </p:cNvPr>
          <p:cNvSpPr txBox="1"/>
          <p:nvPr/>
        </p:nvSpPr>
        <p:spPr>
          <a:xfrm>
            <a:off x="2165891" y="3901583"/>
            <a:ext cx="5571086" cy="646331"/>
          </a:xfrm>
          <a:prstGeom prst="rect">
            <a:avLst/>
          </a:prstGeom>
          <a:noFill/>
          <a:ln>
            <a:solidFill>
              <a:schemeClr val="bg1"/>
            </a:solidFill>
          </a:ln>
        </p:spPr>
        <p:txBody>
          <a:bodyPr wrap="square" rtlCol="0">
            <a:spAutoFit/>
          </a:bodyPr>
          <a:lstStyle/>
          <a:p>
            <a:pPr algn="ctr"/>
            <a:r>
              <a:rPr lang="en-US" dirty="0">
                <a:latin typeface="+mj-lt"/>
              </a:rPr>
              <a:t>Perform baseline assessments </a:t>
            </a:r>
          </a:p>
          <a:p>
            <a:pPr algn="ctr"/>
            <a:r>
              <a:rPr lang="en-US" dirty="0">
                <a:latin typeface="+mj-lt"/>
              </a:rPr>
              <a:t>Dispense 8-week supply of medication </a:t>
            </a:r>
          </a:p>
        </p:txBody>
      </p:sp>
      <p:sp>
        <p:nvSpPr>
          <p:cNvPr id="14" name="Arrow: Down 13">
            <a:extLst>
              <a:ext uri="{FF2B5EF4-FFF2-40B4-BE49-F238E27FC236}">
                <a16:creationId xmlns:a16="http://schemas.microsoft.com/office/drawing/2014/main" id="{0BB115B7-C6E9-1A75-2554-5002FD924B8F}"/>
              </a:ext>
            </a:extLst>
          </p:cNvPr>
          <p:cNvSpPr/>
          <p:nvPr/>
        </p:nvSpPr>
        <p:spPr>
          <a:xfrm>
            <a:off x="4820663" y="4001893"/>
            <a:ext cx="182360" cy="145945"/>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3">
              <a:solidFill>
                <a:schemeClr val="tx1"/>
              </a:solidFill>
            </a:endParaRPr>
          </a:p>
        </p:txBody>
      </p:sp>
      <p:sp>
        <p:nvSpPr>
          <p:cNvPr id="15" name="TextBox 14">
            <a:extLst>
              <a:ext uri="{FF2B5EF4-FFF2-40B4-BE49-F238E27FC236}">
                <a16:creationId xmlns:a16="http://schemas.microsoft.com/office/drawing/2014/main" id="{8DD7D770-2F16-835B-45BA-3516CFA30CC2}"/>
              </a:ext>
            </a:extLst>
          </p:cNvPr>
          <p:cNvSpPr txBox="1"/>
          <p:nvPr/>
        </p:nvSpPr>
        <p:spPr>
          <a:xfrm>
            <a:off x="2092108" y="4909944"/>
            <a:ext cx="5571086" cy="400110"/>
          </a:xfrm>
          <a:prstGeom prst="rect">
            <a:avLst/>
          </a:prstGeom>
          <a:noFill/>
          <a:ln>
            <a:solidFill>
              <a:schemeClr val="bg1"/>
            </a:solidFill>
          </a:ln>
        </p:spPr>
        <p:txBody>
          <a:bodyPr wrap="square" rtlCol="0">
            <a:spAutoFit/>
          </a:bodyPr>
          <a:lstStyle/>
          <a:p>
            <a:pPr algn="ctr"/>
            <a:r>
              <a:rPr lang="en-US" sz="2000" dirty="0">
                <a:latin typeface="+mj-lt"/>
              </a:rPr>
              <a:t>Follow-up assessments</a:t>
            </a:r>
          </a:p>
        </p:txBody>
      </p:sp>
      <p:sp>
        <p:nvSpPr>
          <p:cNvPr id="16" name="Oval 15">
            <a:extLst>
              <a:ext uri="{FF2B5EF4-FFF2-40B4-BE49-F238E27FC236}">
                <a16:creationId xmlns:a16="http://schemas.microsoft.com/office/drawing/2014/main" id="{DB0B1788-7195-ED87-C412-554F5B8FBCC2}"/>
              </a:ext>
            </a:extLst>
          </p:cNvPr>
          <p:cNvSpPr/>
          <p:nvPr/>
        </p:nvSpPr>
        <p:spPr>
          <a:xfrm>
            <a:off x="5432881" y="2504315"/>
            <a:ext cx="2781638" cy="1241151"/>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Arm 2 (Placebo)</a:t>
            </a:r>
          </a:p>
          <a:p>
            <a:pPr algn="ctr"/>
            <a:r>
              <a:rPr lang="en-US" sz="2000" i="1" dirty="0">
                <a:solidFill>
                  <a:schemeClr val="bg1"/>
                </a:solidFill>
              </a:rPr>
              <a:t>n </a:t>
            </a:r>
            <a:r>
              <a:rPr lang="en-US" sz="2000" dirty="0">
                <a:solidFill>
                  <a:schemeClr val="bg1"/>
                </a:solidFill>
              </a:rPr>
              <a:t>= 40</a:t>
            </a:r>
            <a:endParaRPr lang="en-US" sz="2000" i="1" dirty="0">
              <a:solidFill>
                <a:schemeClr val="bg1"/>
              </a:solidFill>
            </a:endParaRPr>
          </a:p>
        </p:txBody>
      </p:sp>
      <p:sp>
        <p:nvSpPr>
          <p:cNvPr id="19" name="Flowchart: Decision 18">
            <a:extLst>
              <a:ext uri="{FF2B5EF4-FFF2-40B4-BE49-F238E27FC236}">
                <a16:creationId xmlns:a16="http://schemas.microsoft.com/office/drawing/2014/main" id="{8A036B31-1F9F-8974-D0DD-4F8465262413}"/>
              </a:ext>
            </a:extLst>
          </p:cNvPr>
          <p:cNvSpPr/>
          <p:nvPr/>
        </p:nvSpPr>
        <p:spPr>
          <a:xfrm>
            <a:off x="2027792" y="5049679"/>
            <a:ext cx="5502701" cy="655955"/>
          </a:xfrm>
          <a:prstGeom prst="flowChartDecisi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3">
              <a:solidFill>
                <a:schemeClr val="tx1"/>
              </a:solidFill>
            </a:endParaRPr>
          </a:p>
        </p:txBody>
      </p:sp>
      <p:sp>
        <p:nvSpPr>
          <p:cNvPr id="20" name="TextBox 19">
            <a:extLst>
              <a:ext uri="{FF2B5EF4-FFF2-40B4-BE49-F238E27FC236}">
                <a16:creationId xmlns:a16="http://schemas.microsoft.com/office/drawing/2014/main" id="{09706292-5390-975B-9A0B-76BDEDDD2845}"/>
              </a:ext>
            </a:extLst>
          </p:cNvPr>
          <p:cNvSpPr txBox="1"/>
          <p:nvPr/>
        </p:nvSpPr>
        <p:spPr>
          <a:xfrm>
            <a:off x="575900" y="2775910"/>
            <a:ext cx="1451892" cy="646331"/>
          </a:xfrm>
          <a:prstGeom prst="rect">
            <a:avLst/>
          </a:prstGeom>
          <a:noFill/>
        </p:spPr>
        <p:txBody>
          <a:bodyPr wrap="square">
            <a:spAutoFit/>
          </a:bodyPr>
          <a:lstStyle/>
          <a:p>
            <a:pPr algn="l" rtl="0" fontAlgn="base"/>
            <a:r>
              <a:rPr lang="en-US" dirty="0">
                <a:latin typeface="+mj-lt"/>
              </a:rPr>
              <a:t>Visit 2</a:t>
            </a:r>
          </a:p>
          <a:p>
            <a:pPr algn="l" rtl="0" fontAlgn="base"/>
            <a:r>
              <a:rPr lang="en-US" dirty="0">
                <a:latin typeface="+mj-lt"/>
              </a:rPr>
              <a:t>Day 28/</a:t>
            </a:r>
            <a:r>
              <a:rPr lang="en-US" dirty="0" err="1">
                <a:latin typeface="+mj-lt"/>
              </a:rPr>
              <a:t>Wk</a:t>
            </a:r>
            <a:r>
              <a:rPr lang="en-US" dirty="0">
                <a:latin typeface="+mj-lt"/>
              </a:rPr>
              <a:t> 4</a:t>
            </a:r>
          </a:p>
        </p:txBody>
      </p:sp>
      <p:sp>
        <p:nvSpPr>
          <p:cNvPr id="22" name="TextBox 21">
            <a:extLst>
              <a:ext uri="{FF2B5EF4-FFF2-40B4-BE49-F238E27FC236}">
                <a16:creationId xmlns:a16="http://schemas.microsoft.com/office/drawing/2014/main" id="{D47C2655-0742-9488-ABCB-514B9B66B653}"/>
              </a:ext>
            </a:extLst>
          </p:cNvPr>
          <p:cNvSpPr txBox="1"/>
          <p:nvPr/>
        </p:nvSpPr>
        <p:spPr>
          <a:xfrm>
            <a:off x="512705" y="4726514"/>
            <a:ext cx="1684179" cy="646331"/>
          </a:xfrm>
          <a:prstGeom prst="rect">
            <a:avLst/>
          </a:prstGeom>
          <a:noFill/>
        </p:spPr>
        <p:txBody>
          <a:bodyPr wrap="square">
            <a:spAutoFit/>
          </a:bodyPr>
          <a:lstStyle/>
          <a:p>
            <a:pPr algn="l" rtl="0" fontAlgn="base"/>
            <a:r>
              <a:rPr lang="en-US" dirty="0">
                <a:latin typeface="+mj-lt"/>
              </a:rPr>
              <a:t>Follow-up</a:t>
            </a:r>
          </a:p>
          <a:p>
            <a:pPr algn="l" rtl="0" fontAlgn="base"/>
            <a:r>
              <a:rPr lang="en-US" dirty="0">
                <a:latin typeface="+mj-lt"/>
              </a:rPr>
              <a:t>Day 84/</a:t>
            </a:r>
            <a:r>
              <a:rPr lang="en-US" dirty="0" err="1">
                <a:latin typeface="+mj-lt"/>
              </a:rPr>
              <a:t>Wk</a:t>
            </a:r>
            <a:r>
              <a:rPr lang="en-US" dirty="0">
                <a:latin typeface="+mj-lt"/>
              </a:rPr>
              <a:t> 12</a:t>
            </a:r>
          </a:p>
        </p:txBody>
      </p:sp>
      <p:sp>
        <p:nvSpPr>
          <p:cNvPr id="23" name="Arrow: Down 22">
            <a:extLst>
              <a:ext uri="{FF2B5EF4-FFF2-40B4-BE49-F238E27FC236}">
                <a16:creationId xmlns:a16="http://schemas.microsoft.com/office/drawing/2014/main" id="{2FBB6807-2D72-ACC2-8C65-C65552E64132}"/>
              </a:ext>
            </a:extLst>
          </p:cNvPr>
          <p:cNvSpPr/>
          <p:nvPr/>
        </p:nvSpPr>
        <p:spPr>
          <a:xfrm>
            <a:off x="4820663" y="4836934"/>
            <a:ext cx="182360" cy="145945"/>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3">
              <a:solidFill>
                <a:schemeClr val="tx1"/>
              </a:solidFill>
            </a:endParaRPr>
          </a:p>
        </p:txBody>
      </p:sp>
      <p:sp>
        <p:nvSpPr>
          <p:cNvPr id="25" name="TextBox 24">
            <a:extLst>
              <a:ext uri="{FF2B5EF4-FFF2-40B4-BE49-F238E27FC236}">
                <a16:creationId xmlns:a16="http://schemas.microsoft.com/office/drawing/2014/main" id="{7A81B1DB-FBA0-E4AF-F335-00741891A8F8}"/>
              </a:ext>
            </a:extLst>
          </p:cNvPr>
          <p:cNvSpPr txBox="1"/>
          <p:nvPr/>
        </p:nvSpPr>
        <p:spPr>
          <a:xfrm>
            <a:off x="3282590" y="149843"/>
            <a:ext cx="4380604" cy="523220"/>
          </a:xfrm>
          <a:prstGeom prst="rect">
            <a:avLst/>
          </a:prstGeom>
          <a:noFill/>
        </p:spPr>
        <p:txBody>
          <a:bodyPr wrap="square" rtlCol="0">
            <a:spAutoFit/>
          </a:bodyPr>
          <a:lstStyle/>
          <a:p>
            <a:r>
              <a:rPr lang="en-US" sz="2800" dirty="0">
                <a:solidFill>
                  <a:srgbClr val="FFC000"/>
                </a:solidFill>
              </a:rPr>
              <a:t>The Naltrexone Trial</a:t>
            </a:r>
          </a:p>
        </p:txBody>
      </p:sp>
    </p:spTree>
    <p:extLst>
      <p:ext uri="{BB962C8B-B14F-4D97-AF65-F5344CB8AC3E}">
        <p14:creationId xmlns:p14="http://schemas.microsoft.com/office/powerpoint/2010/main" val="446304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p:nvPr>
        </p:nvSpPr>
        <p:spPr>
          <a:xfrm>
            <a:off x="213519" y="58938"/>
            <a:ext cx="8747919" cy="6302956"/>
          </a:xfrm>
          <a:solidFill>
            <a:schemeClr val="bg1"/>
          </a:solidFill>
        </p:spPr>
        <p:txBody>
          <a:bodyPr>
            <a:normAutofit/>
          </a:bodyPr>
          <a:lstStyle/>
          <a:p>
            <a:pPr marL="0" indent="0" algn="ctr">
              <a:buClr>
                <a:schemeClr val="accent2">
                  <a:lumMod val="50000"/>
                </a:schemeClr>
              </a:buClr>
              <a:buNone/>
            </a:pPr>
            <a:r>
              <a:rPr lang="en-US" sz="3600" b="1" dirty="0">
                <a:solidFill>
                  <a:srgbClr val="FFC000"/>
                </a:solidFill>
                <a:latin typeface="+mj-lt"/>
                <a:cs typeface="Utsaah" pitchFamily="34" charset="0"/>
              </a:rPr>
              <a:t>In conclusion, w</a:t>
            </a:r>
            <a:r>
              <a:rPr lang="en-US" sz="3600" b="1" dirty="0">
                <a:solidFill>
                  <a:srgbClr val="FFC000"/>
                </a:solidFill>
                <a:latin typeface="+mj-lt"/>
              </a:rPr>
              <a:t>e have …</a:t>
            </a:r>
            <a:endParaRPr lang="en-US" sz="3600" b="1" dirty="0">
              <a:solidFill>
                <a:srgbClr val="FFC000"/>
              </a:solidFill>
              <a:latin typeface="+mj-lt"/>
              <a:cs typeface="Utsaah" pitchFamily="34" charset="0"/>
            </a:endParaRPr>
          </a:p>
          <a:p>
            <a:pPr marL="0" indent="0">
              <a:buClr>
                <a:schemeClr val="accent2">
                  <a:lumMod val="50000"/>
                </a:schemeClr>
              </a:buClr>
              <a:buNone/>
            </a:pPr>
            <a:r>
              <a:rPr lang="en-US" sz="2400" b="1" dirty="0">
                <a:latin typeface="+mj-lt"/>
              </a:rPr>
              <a:t>I.</a:t>
            </a:r>
            <a:r>
              <a:rPr lang="en-US" sz="2400" b="1" dirty="0">
                <a:solidFill>
                  <a:srgbClr val="FFC000"/>
                </a:solidFill>
                <a:latin typeface="+mj-lt"/>
              </a:rPr>
              <a:t>     Discussed PGD’s</a:t>
            </a:r>
          </a:p>
          <a:p>
            <a:pPr marL="0" indent="0">
              <a:buClr>
                <a:schemeClr val="accent2">
                  <a:lumMod val="50000"/>
                </a:schemeClr>
              </a:buClr>
              <a:buNone/>
            </a:pPr>
            <a:r>
              <a:rPr lang="en-US" sz="2400" b="1" dirty="0">
                <a:latin typeface="+mj-lt"/>
              </a:rPr>
              <a:t>	a)  backstory</a:t>
            </a:r>
          </a:p>
          <a:p>
            <a:pPr marL="0" indent="0">
              <a:buClr>
                <a:schemeClr val="accent2">
                  <a:lumMod val="50000"/>
                </a:schemeClr>
              </a:buClr>
              <a:buNone/>
            </a:pPr>
            <a:r>
              <a:rPr lang="en-US" sz="2400" b="1" dirty="0">
                <a:latin typeface="+mj-lt"/>
              </a:rPr>
              <a:t>	b)  summarized psychometric support for DSM-5-TR inclusion</a:t>
            </a:r>
          </a:p>
          <a:p>
            <a:pPr marL="0" indent="0">
              <a:buClr>
                <a:schemeClr val="accent2">
                  <a:lumMod val="50000"/>
                </a:schemeClr>
              </a:buClr>
              <a:buNone/>
            </a:pPr>
            <a:r>
              <a:rPr lang="en-US" sz="2400" b="1" dirty="0">
                <a:latin typeface="+mj-lt"/>
              </a:rPr>
              <a:t>	c)  shared diagnostic criteria</a:t>
            </a:r>
          </a:p>
          <a:p>
            <a:pPr marL="0" indent="0">
              <a:buClr>
                <a:schemeClr val="accent2">
                  <a:lumMod val="50000"/>
                </a:schemeClr>
              </a:buClr>
              <a:buNone/>
            </a:pPr>
            <a:r>
              <a:rPr lang="en-US" sz="2400" b="1" dirty="0">
                <a:latin typeface="+mj-lt"/>
              </a:rPr>
              <a:t>	d)  refuted misconceptions</a:t>
            </a:r>
          </a:p>
          <a:p>
            <a:pPr marL="514350" indent="-514350">
              <a:buClr>
                <a:schemeClr val="tx1"/>
              </a:buClr>
              <a:buAutoNum type="romanUcPeriod" startAt="2"/>
            </a:pPr>
            <a:r>
              <a:rPr lang="en-US" sz="2400" b="1" dirty="0">
                <a:solidFill>
                  <a:srgbClr val="FFC000"/>
                </a:solidFill>
                <a:latin typeface="+mj-lt"/>
              </a:rPr>
              <a:t>Presented our micro-sociological theory of adjustment to loss</a:t>
            </a:r>
          </a:p>
          <a:p>
            <a:pPr marL="0" indent="0">
              <a:buClr>
                <a:schemeClr val="accent2">
                  <a:lumMod val="50000"/>
                </a:schemeClr>
              </a:buClr>
              <a:buNone/>
            </a:pPr>
            <a:r>
              <a:rPr lang="en-US" sz="2400" b="1" dirty="0">
                <a:solidFill>
                  <a:srgbClr val="FFC000"/>
                </a:solidFill>
                <a:latin typeface="+mj-lt"/>
              </a:rPr>
              <a:t>	</a:t>
            </a:r>
            <a:r>
              <a:rPr lang="en-US" sz="2400" b="1" dirty="0">
                <a:latin typeface="+mj-lt"/>
              </a:rPr>
              <a:t>a) provided some examples of applications in online </a:t>
            </a:r>
          </a:p>
          <a:p>
            <a:pPr marL="0" indent="0">
              <a:buClr>
                <a:schemeClr val="accent2">
                  <a:lumMod val="50000"/>
                </a:schemeClr>
              </a:buClr>
              <a:buNone/>
            </a:pPr>
            <a:r>
              <a:rPr lang="en-US" sz="2400" b="1" dirty="0">
                <a:latin typeface="+mj-lt"/>
              </a:rPr>
              <a:t>	    interventions</a:t>
            </a:r>
          </a:p>
          <a:p>
            <a:pPr marL="0" indent="0">
              <a:buClr>
                <a:schemeClr val="accent2">
                  <a:lumMod val="50000"/>
                </a:schemeClr>
              </a:buClr>
              <a:buNone/>
            </a:pPr>
            <a:r>
              <a:rPr lang="en-US" sz="2400" b="1" dirty="0">
                <a:latin typeface="+mj-lt"/>
              </a:rPr>
              <a:t>III.   </a:t>
            </a:r>
            <a:r>
              <a:rPr lang="en-US" sz="2400" b="1" dirty="0">
                <a:solidFill>
                  <a:srgbClr val="FFC000"/>
                </a:solidFill>
                <a:latin typeface="+mj-lt"/>
              </a:rPr>
              <a:t>Discussed some novel PGD interventions</a:t>
            </a:r>
          </a:p>
          <a:p>
            <a:pPr marL="0" indent="0">
              <a:buClr>
                <a:schemeClr val="accent2">
                  <a:lumMod val="50000"/>
                </a:schemeClr>
              </a:buClr>
              <a:buNone/>
            </a:pPr>
            <a:r>
              <a:rPr lang="en-US" sz="2400" b="1" dirty="0">
                <a:latin typeface="+mj-lt"/>
              </a:rPr>
              <a:t>	a)  EMPOWER</a:t>
            </a:r>
          </a:p>
          <a:p>
            <a:pPr marL="0" indent="0">
              <a:buClr>
                <a:schemeClr val="accent2">
                  <a:lumMod val="50000"/>
                </a:schemeClr>
              </a:buClr>
              <a:buNone/>
            </a:pPr>
            <a:r>
              <a:rPr lang="en-US" sz="2400" b="1" dirty="0">
                <a:latin typeface="+mj-lt"/>
              </a:rPr>
              <a:t>	b)  naltrexone</a:t>
            </a:r>
          </a:p>
        </p:txBody>
      </p:sp>
      <p:sp>
        <p:nvSpPr>
          <p:cNvPr id="2" name="Slide Number Placeholder 1">
            <a:extLst>
              <a:ext uri="{FF2B5EF4-FFF2-40B4-BE49-F238E27FC236}">
                <a16:creationId xmlns:a16="http://schemas.microsoft.com/office/drawing/2014/main" id="{AB2C275D-AA14-4854-AE48-811F8409464F}"/>
              </a:ext>
            </a:extLst>
          </p:cNvPr>
          <p:cNvSpPr>
            <a:spLocks noGrp="1"/>
          </p:cNvSpPr>
          <p:nvPr>
            <p:ph type="sldNum" sz="quarter" idx="12"/>
          </p:nvPr>
        </p:nvSpPr>
        <p:spPr/>
        <p:txBody>
          <a:bodyPr/>
          <a:lstStyle/>
          <a:p>
            <a:pPr>
              <a:defRPr/>
            </a:pPr>
            <a:fld id="{B134434E-C99D-46CC-9CF5-BD2C143A6003}" type="slidenum">
              <a:rPr lang="en-US" smtClean="0">
                <a:solidFill>
                  <a:prstClr val="black">
                    <a:tint val="95000"/>
                  </a:prstClr>
                </a:solidFill>
              </a:rPr>
              <a:pPr>
                <a:defRPr/>
              </a:pPr>
              <a:t>44</a:t>
            </a:fld>
            <a:endParaRPr lang="en-US">
              <a:solidFill>
                <a:prstClr val="black">
                  <a:tint val="95000"/>
                </a:prstClr>
              </a:solidFill>
            </a:endParaRPr>
          </a:p>
        </p:txBody>
      </p:sp>
    </p:spTree>
    <p:extLst>
      <p:ext uri="{BB962C8B-B14F-4D97-AF65-F5344CB8AC3E}">
        <p14:creationId xmlns:p14="http://schemas.microsoft.com/office/powerpoint/2010/main" val="2675461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4">
                                            <p:txEl>
                                              <p:pRg st="0" end="0"/>
                                            </p:txEl>
                                          </p:spTgt>
                                        </p:tgtEl>
                                        <p:attrNameLst>
                                          <p:attrName>style.visibility</p:attrName>
                                        </p:attrNameLst>
                                      </p:cBhvr>
                                      <p:to>
                                        <p:strVal val="visible"/>
                                      </p:to>
                                    </p:set>
                                    <p:animEffect transition="in" filter="fade">
                                      <p:cBhvr>
                                        <p:cTn id="7" dur="500"/>
                                        <p:tgtEl>
                                          <p:spTgt spid="337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794">
                                            <p:txEl>
                                              <p:pRg st="1" end="1"/>
                                            </p:txEl>
                                          </p:spTgt>
                                        </p:tgtEl>
                                        <p:attrNameLst>
                                          <p:attrName>style.visibility</p:attrName>
                                        </p:attrNameLst>
                                      </p:cBhvr>
                                      <p:to>
                                        <p:strVal val="visible"/>
                                      </p:to>
                                    </p:set>
                                    <p:animEffect transition="in" filter="fade">
                                      <p:cBhvr>
                                        <p:cTn id="12" dur="500"/>
                                        <p:tgtEl>
                                          <p:spTgt spid="3379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3794">
                                            <p:txEl>
                                              <p:pRg st="2" end="2"/>
                                            </p:txEl>
                                          </p:spTgt>
                                        </p:tgtEl>
                                        <p:attrNameLst>
                                          <p:attrName>style.visibility</p:attrName>
                                        </p:attrNameLst>
                                      </p:cBhvr>
                                      <p:to>
                                        <p:strVal val="visible"/>
                                      </p:to>
                                    </p:set>
                                    <p:animEffect transition="in" filter="fade">
                                      <p:cBhvr>
                                        <p:cTn id="15" dur="500"/>
                                        <p:tgtEl>
                                          <p:spTgt spid="3379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3794">
                                            <p:txEl>
                                              <p:pRg st="3" end="3"/>
                                            </p:txEl>
                                          </p:spTgt>
                                        </p:tgtEl>
                                        <p:attrNameLst>
                                          <p:attrName>style.visibility</p:attrName>
                                        </p:attrNameLst>
                                      </p:cBhvr>
                                      <p:to>
                                        <p:strVal val="visible"/>
                                      </p:to>
                                    </p:set>
                                    <p:animEffect transition="in" filter="fade">
                                      <p:cBhvr>
                                        <p:cTn id="18" dur="500"/>
                                        <p:tgtEl>
                                          <p:spTgt spid="33794">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3794">
                                            <p:txEl>
                                              <p:pRg st="4" end="4"/>
                                            </p:txEl>
                                          </p:spTgt>
                                        </p:tgtEl>
                                        <p:attrNameLst>
                                          <p:attrName>style.visibility</p:attrName>
                                        </p:attrNameLst>
                                      </p:cBhvr>
                                      <p:to>
                                        <p:strVal val="visible"/>
                                      </p:to>
                                    </p:set>
                                    <p:animEffect transition="in" filter="fade">
                                      <p:cBhvr>
                                        <p:cTn id="21" dur="500"/>
                                        <p:tgtEl>
                                          <p:spTgt spid="33794">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3794">
                                            <p:txEl>
                                              <p:pRg st="5" end="5"/>
                                            </p:txEl>
                                          </p:spTgt>
                                        </p:tgtEl>
                                        <p:attrNameLst>
                                          <p:attrName>style.visibility</p:attrName>
                                        </p:attrNameLst>
                                      </p:cBhvr>
                                      <p:to>
                                        <p:strVal val="visible"/>
                                      </p:to>
                                    </p:set>
                                    <p:animEffect transition="in" filter="fade">
                                      <p:cBhvr>
                                        <p:cTn id="24" dur="500"/>
                                        <p:tgtEl>
                                          <p:spTgt spid="33794">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3794">
                                            <p:txEl>
                                              <p:pRg st="6" end="6"/>
                                            </p:txEl>
                                          </p:spTgt>
                                        </p:tgtEl>
                                        <p:attrNameLst>
                                          <p:attrName>style.visibility</p:attrName>
                                        </p:attrNameLst>
                                      </p:cBhvr>
                                      <p:to>
                                        <p:strVal val="visible"/>
                                      </p:to>
                                    </p:set>
                                    <p:animEffect transition="in" filter="fade">
                                      <p:cBhvr>
                                        <p:cTn id="29" dur="500"/>
                                        <p:tgtEl>
                                          <p:spTgt spid="33794">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3794">
                                            <p:txEl>
                                              <p:pRg st="7" end="7"/>
                                            </p:txEl>
                                          </p:spTgt>
                                        </p:tgtEl>
                                        <p:attrNameLst>
                                          <p:attrName>style.visibility</p:attrName>
                                        </p:attrNameLst>
                                      </p:cBhvr>
                                      <p:to>
                                        <p:strVal val="visible"/>
                                      </p:to>
                                    </p:set>
                                    <p:animEffect transition="in" filter="fade">
                                      <p:cBhvr>
                                        <p:cTn id="34" dur="500"/>
                                        <p:tgtEl>
                                          <p:spTgt spid="33794">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3794">
                                            <p:txEl>
                                              <p:pRg st="8" end="8"/>
                                            </p:txEl>
                                          </p:spTgt>
                                        </p:tgtEl>
                                        <p:attrNameLst>
                                          <p:attrName>style.visibility</p:attrName>
                                        </p:attrNameLst>
                                      </p:cBhvr>
                                      <p:to>
                                        <p:strVal val="visible"/>
                                      </p:to>
                                    </p:set>
                                    <p:animEffect transition="in" filter="fade">
                                      <p:cBhvr>
                                        <p:cTn id="39" dur="500"/>
                                        <p:tgtEl>
                                          <p:spTgt spid="33794">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3794">
                                            <p:txEl>
                                              <p:pRg st="9" end="9"/>
                                            </p:txEl>
                                          </p:spTgt>
                                        </p:tgtEl>
                                        <p:attrNameLst>
                                          <p:attrName>style.visibility</p:attrName>
                                        </p:attrNameLst>
                                      </p:cBhvr>
                                      <p:to>
                                        <p:strVal val="visible"/>
                                      </p:to>
                                    </p:set>
                                    <p:animEffect transition="in" filter="fade">
                                      <p:cBhvr>
                                        <p:cTn id="44" dur="500"/>
                                        <p:tgtEl>
                                          <p:spTgt spid="33794">
                                            <p:txEl>
                                              <p:pRg st="9" end="9"/>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3794">
                                            <p:txEl>
                                              <p:pRg st="10" end="10"/>
                                            </p:txEl>
                                          </p:spTgt>
                                        </p:tgtEl>
                                        <p:attrNameLst>
                                          <p:attrName>style.visibility</p:attrName>
                                        </p:attrNameLst>
                                      </p:cBhvr>
                                      <p:to>
                                        <p:strVal val="visible"/>
                                      </p:to>
                                    </p:set>
                                    <p:animEffect transition="in" filter="fade">
                                      <p:cBhvr>
                                        <p:cTn id="47" dur="500"/>
                                        <p:tgtEl>
                                          <p:spTgt spid="33794">
                                            <p:txEl>
                                              <p:pRg st="10" end="10"/>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3794">
                                            <p:txEl>
                                              <p:pRg st="11" end="11"/>
                                            </p:txEl>
                                          </p:spTgt>
                                        </p:tgtEl>
                                        <p:attrNameLst>
                                          <p:attrName>style.visibility</p:attrName>
                                        </p:attrNameLst>
                                      </p:cBhvr>
                                      <p:to>
                                        <p:strVal val="visible"/>
                                      </p:to>
                                    </p:set>
                                    <p:animEffect transition="in" filter="fade">
                                      <p:cBhvr>
                                        <p:cTn id="50" dur="500"/>
                                        <p:tgtEl>
                                          <p:spTgt spid="3379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E832B-5323-4C14-9740-A08B94DFF700}"/>
              </a:ext>
            </a:extLst>
          </p:cNvPr>
          <p:cNvSpPr>
            <a:spLocks noGrp="1"/>
          </p:cNvSpPr>
          <p:nvPr>
            <p:ph type="title"/>
          </p:nvPr>
        </p:nvSpPr>
        <p:spPr>
          <a:xfrm>
            <a:off x="1081535" y="30480"/>
            <a:ext cx="7049304" cy="1344225"/>
          </a:xfrm>
        </p:spPr>
        <p:txBody>
          <a:bodyPr/>
          <a:lstStyle/>
          <a:p>
            <a:pPr algn="ctr"/>
            <a:r>
              <a:rPr lang="en-US" dirty="0">
                <a:solidFill>
                  <a:srgbClr val="FFC000"/>
                </a:solidFill>
                <a:latin typeface="+mn-lt"/>
              </a:rPr>
              <a:t>Conclusion</a:t>
            </a:r>
          </a:p>
        </p:txBody>
      </p:sp>
      <p:sp>
        <p:nvSpPr>
          <p:cNvPr id="3" name="Text Placeholder 2">
            <a:extLst>
              <a:ext uri="{FF2B5EF4-FFF2-40B4-BE49-F238E27FC236}">
                <a16:creationId xmlns:a16="http://schemas.microsoft.com/office/drawing/2014/main" id="{905B0876-A993-44E3-B511-75EB112DE8FC}"/>
              </a:ext>
            </a:extLst>
          </p:cNvPr>
          <p:cNvSpPr>
            <a:spLocks noGrp="1"/>
          </p:cNvSpPr>
          <p:nvPr>
            <p:ph type="body" idx="1"/>
          </p:nvPr>
        </p:nvSpPr>
        <p:spPr>
          <a:xfrm>
            <a:off x="621450" y="1600200"/>
            <a:ext cx="7718537" cy="3831442"/>
          </a:xfrm>
        </p:spPr>
        <p:txBody>
          <a:bodyPr>
            <a:normAutofit fontScale="47500" lnSpcReduction="20000"/>
          </a:bodyPr>
          <a:lstStyle/>
          <a:p>
            <a:pPr marL="504063" indent="-504063">
              <a:buClr>
                <a:srgbClr val="F7C070"/>
              </a:buClr>
              <a:buFont typeface="Wingdings" panose="05000000000000000000" pitchFamily="2" charset="2"/>
              <a:buChar char="Ø"/>
            </a:pPr>
            <a:endParaRPr lang="en-US" sz="4042" b="1" dirty="0">
              <a:latin typeface="Euphemia" panose="020B0503040102020104" pitchFamily="34" charset="0"/>
            </a:endParaRPr>
          </a:p>
          <a:p>
            <a:pPr algn="ctr">
              <a:buClr>
                <a:srgbClr val="F7C070"/>
              </a:buClr>
            </a:pPr>
            <a:r>
              <a:rPr lang="en-US" sz="3000" b="1" dirty="0">
                <a:latin typeface="Euphemia" panose="020B0503040102020104" pitchFamily="34" charset="0"/>
              </a:rPr>
              <a:t>THANK YOU FOR YOUR ATTENTION.</a:t>
            </a:r>
          </a:p>
          <a:p>
            <a:pPr algn="ctr">
              <a:buClr>
                <a:srgbClr val="F7C070"/>
              </a:buClr>
            </a:pPr>
            <a:endParaRPr lang="en-US" sz="3000" b="1" dirty="0">
              <a:latin typeface="Euphemia" panose="020B0503040102020104" pitchFamily="34" charset="0"/>
            </a:endParaRPr>
          </a:p>
          <a:p>
            <a:pPr algn="ctr">
              <a:buClr>
                <a:srgbClr val="F7C070"/>
              </a:buClr>
            </a:pPr>
            <a:r>
              <a:rPr lang="en-US" sz="3000" b="1" dirty="0">
                <a:latin typeface="Euphemia" panose="020B0503040102020104" pitchFamily="34" charset="0"/>
              </a:rPr>
              <a:t>I wish to acknowledge the contributions of Paul Maciejewski, </a:t>
            </a:r>
          </a:p>
          <a:p>
            <a:pPr algn="ctr">
              <a:buClr>
                <a:srgbClr val="F7C070"/>
              </a:buClr>
            </a:pPr>
            <a:r>
              <a:rPr lang="en-US" sz="3000" b="1" dirty="0">
                <a:latin typeface="Euphemia" panose="020B0503040102020104" pitchFamily="34" charset="0"/>
              </a:rPr>
              <a:t>Wendy Lichtenthal, and Francesca Falzarano in support of </a:t>
            </a:r>
          </a:p>
          <a:p>
            <a:pPr algn="ctr">
              <a:buClr>
                <a:srgbClr val="F7C070"/>
              </a:buClr>
            </a:pPr>
            <a:r>
              <a:rPr lang="en-US" sz="3000" b="1" dirty="0">
                <a:latin typeface="Euphemia" panose="020B0503040102020104" pitchFamily="34" charset="0"/>
              </a:rPr>
              <a:t>this work and thank Hillary Winoker for her assistance with</a:t>
            </a:r>
          </a:p>
          <a:p>
            <a:pPr algn="ctr">
              <a:buClr>
                <a:srgbClr val="F7C070"/>
              </a:buClr>
            </a:pPr>
            <a:r>
              <a:rPr lang="en-US" sz="3000" b="1" dirty="0">
                <a:latin typeface="Euphemia" panose="020B0503040102020104" pitchFamily="34" charset="0"/>
              </a:rPr>
              <a:t>preparation of these slides. </a:t>
            </a:r>
          </a:p>
          <a:p>
            <a:pPr algn="ctr">
              <a:buClr>
                <a:srgbClr val="F7C070"/>
              </a:buClr>
            </a:pPr>
            <a:endParaRPr lang="en-US" sz="3000" b="1" dirty="0">
              <a:latin typeface="Euphemia" panose="020B0503040102020104" pitchFamily="34" charset="0"/>
            </a:endParaRPr>
          </a:p>
          <a:p>
            <a:pPr algn="ctr">
              <a:buClr>
                <a:srgbClr val="F7C070"/>
              </a:buClr>
            </a:pPr>
            <a:r>
              <a:rPr lang="en-US" sz="3000" b="1" dirty="0">
                <a:latin typeface="Euphemia" panose="020B0503040102020104" pitchFamily="34" charset="0"/>
              </a:rPr>
              <a:t>Please contact me at:</a:t>
            </a:r>
          </a:p>
          <a:p>
            <a:pPr algn="ctr">
              <a:buClr>
                <a:srgbClr val="F7C070"/>
              </a:buClr>
            </a:pPr>
            <a:r>
              <a:rPr lang="en-US" sz="3000" b="1" dirty="0">
                <a:latin typeface="Euphemia" panose="020B0503040102020104" pitchFamily="34" charset="0"/>
              </a:rPr>
              <a:t> </a:t>
            </a:r>
            <a:r>
              <a:rPr lang="en-US" sz="3000" b="1" dirty="0">
                <a:latin typeface="Euphemia" panose="020B0503040102020104" pitchFamily="34" charset="0"/>
                <a:hlinkClick r:id="rId2">
                  <a:extLst>
                    <a:ext uri="{A12FA001-AC4F-418D-AE19-62706E023703}">
                      <ahyp:hlinkClr xmlns:ahyp="http://schemas.microsoft.com/office/drawing/2018/hyperlinkcolor" val="tx"/>
                    </a:ext>
                  </a:extLst>
                </a:hlinkClick>
              </a:rPr>
              <a:t>hgp2001@med.cornell.edu</a:t>
            </a:r>
            <a:r>
              <a:rPr lang="en-US" sz="3000" b="1" dirty="0">
                <a:latin typeface="Euphemia" panose="020B0503040102020104" pitchFamily="34" charset="0"/>
              </a:rPr>
              <a:t> </a:t>
            </a:r>
          </a:p>
          <a:p>
            <a:pPr algn="ctr">
              <a:buClr>
                <a:srgbClr val="F7C070"/>
              </a:buClr>
            </a:pPr>
            <a:r>
              <a:rPr lang="en-US" sz="3000" b="1" dirty="0">
                <a:latin typeface="Euphemia" panose="020B0503040102020104" pitchFamily="34" charset="0"/>
              </a:rPr>
              <a:t>with your feedback.</a:t>
            </a:r>
          </a:p>
          <a:p>
            <a:pPr algn="ctr">
              <a:buClr>
                <a:srgbClr val="F7C070"/>
              </a:buClr>
            </a:pPr>
            <a:endParaRPr lang="en-US" sz="4042" b="1" dirty="0">
              <a:solidFill>
                <a:srgbClr val="FFC000"/>
              </a:solidFill>
              <a:latin typeface="Euphemia" panose="020B0503040102020104" pitchFamily="34" charset="0"/>
            </a:endParaRPr>
          </a:p>
          <a:p>
            <a:pPr algn="ctr">
              <a:buClr>
                <a:srgbClr val="F7C070"/>
              </a:buClr>
            </a:pPr>
            <a:r>
              <a:rPr lang="en-US" sz="4042" b="1" dirty="0">
                <a:solidFill>
                  <a:srgbClr val="FFC000"/>
                </a:solidFill>
                <a:latin typeface="Euphemia" panose="020B0503040102020104" pitchFamily="34" charset="0"/>
              </a:rPr>
              <a:t>THE END</a:t>
            </a:r>
          </a:p>
          <a:p>
            <a:endParaRPr lang="en-US" dirty="0"/>
          </a:p>
        </p:txBody>
      </p:sp>
    </p:spTree>
    <p:extLst>
      <p:ext uri="{BB962C8B-B14F-4D97-AF65-F5344CB8AC3E}">
        <p14:creationId xmlns:p14="http://schemas.microsoft.com/office/powerpoint/2010/main" val="3081852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BDD351-B9DB-43EE-B917-160AB06B198E}"/>
              </a:ext>
            </a:extLst>
          </p:cNvPr>
          <p:cNvSpPr>
            <a:spLocks noGrp="1"/>
          </p:cNvSpPr>
          <p:nvPr>
            <p:ph type="sldNum" sz="quarter" idx="12"/>
          </p:nvPr>
        </p:nvSpPr>
        <p:spPr/>
        <p:txBody>
          <a:bodyPr/>
          <a:lstStyle/>
          <a:p>
            <a:pPr>
              <a:defRPr/>
            </a:pPr>
            <a:fld id="{77E80802-ABCE-47AE-B170-A7E01CFB02B5}" type="slidenum">
              <a:rPr lang="en-US" smtClean="0">
                <a:solidFill>
                  <a:prstClr val="black">
                    <a:tint val="95000"/>
                  </a:prstClr>
                </a:solidFill>
              </a:rPr>
              <a:pPr>
                <a:defRPr/>
              </a:pPr>
              <a:t>46</a:t>
            </a:fld>
            <a:endParaRPr lang="en-US">
              <a:solidFill>
                <a:prstClr val="black">
                  <a:tint val="95000"/>
                </a:prstClr>
              </a:solidFill>
            </a:endParaRPr>
          </a:p>
        </p:txBody>
      </p:sp>
      <p:sp>
        <p:nvSpPr>
          <p:cNvPr id="3" name="TextBox 2">
            <a:extLst>
              <a:ext uri="{FF2B5EF4-FFF2-40B4-BE49-F238E27FC236}">
                <a16:creationId xmlns:a16="http://schemas.microsoft.com/office/drawing/2014/main" id="{7121F919-B1A9-4271-B9BF-615EA82CD1DC}"/>
              </a:ext>
            </a:extLst>
          </p:cNvPr>
          <p:cNvSpPr txBox="1"/>
          <p:nvPr/>
        </p:nvSpPr>
        <p:spPr>
          <a:xfrm>
            <a:off x="2575719" y="1981200"/>
            <a:ext cx="3733800" cy="369332"/>
          </a:xfrm>
          <a:prstGeom prst="rect">
            <a:avLst/>
          </a:prstGeom>
          <a:noFill/>
        </p:spPr>
        <p:txBody>
          <a:bodyPr wrap="square" rtlCol="0">
            <a:spAutoFit/>
          </a:bodyPr>
          <a:lstStyle/>
          <a:p>
            <a:pPr algn="ctr"/>
            <a:r>
              <a:rPr lang="en-US" b="1" dirty="0"/>
              <a:t>Extra slides</a:t>
            </a:r>
          </a:p>
        </p:txBody>
      </p:sp>
    </p:spTree>
    <p:extLst>
      <p:ext uri="{BB962C8B-B14F-4D97-AF65-F5344CB8AC3E}">
        <p14:creationId xmlns:p14="http://schemas.microsoft.com/office/powerpoint/2010/main" val="2261198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B1841-E974-4CAE-99F8-3B55C7FA32D2}"/>
              </a:ext>
            </a:extLst>
          </p:cNvPr>
          <p:cNvSpPr>
            <a:spLocks noGrp="1"/>
          </p:cNvSpPr>
          <p:nvPr>
            <p:ph type="title"/>
          </p:nvPr>
        </p:nvSpPr>
        <p:spPr>
          <a:xfrm>
            <a:off x="495581" y="914400"/>
            <a:ext cx="2688432" cy="2887579"/>
          </a:xfrm>
        </p:spPr>
        <p:txBody>
          <a:bodyPr vert="horz" lIns="91440" tIns="45720" rIns="91440" bIns="45720" rtlCol="0" anchor="b">
            <a:normAutofit fontScale="90000"/>
          </a:bodyPr>
          <a:lstStyle/>
          <a:p>
            <a:pPr marL="0" indent="0" algn="ctr" defTabSz="914400"/>
            <a:r>
              <a:rPr lang="en-US" sz="3500" dirty="0">
                <a:solidFill>
                  <a:srgbClr val="FFFFFF"/>
                </a:solidFill>
              </a:rPr>
              <a:t>I.b.</a:t>
            </a:r>
            <a:r>
              <a:rPr lang="en-US" sz="3500" kern="1200" dirty="0">
                <a:solidFill>
                  <a:srgbClr val="FFFFFF"/>
                </a:solidFill>
                <a:latin typeface="+mj-lt"/>
                <a:ea typeface="+mj-ea"/>
                <a:cs typeface="+mj-cs"/>
              </a:rPr>
              <a:t>6) Validated Cross-culturally</a:t>
            </a:r>
            <a:br>
              <a:rPr lang="en-US" sz="3500" kern="1200" dirty="0">
                <a:solidFill>
                  <a:srgbClr val="FFFFFF"/>
                </a:solidFill>
                <a:latin typeface="+mj-lt"/>
                <a:ea typeface="+mj-ea"/>
                <a:cs typeface="+mj-cs"/>
              </a:rPr>
            </a:br>
            <a:br>
              <a:rPr lang="en-US" sz="3500" kern="1200" dirty="0">
                <a:solidFill>
                  <a:srgbClr val="FFFFFF"/>
                </a:solidFill>
                <a:latin typeface="+mj-lt"/>
                <a:ea typeface="+mj-ea"/>
                <a:cs typeface="+mj-cs"/>
              </a:rPr>
            </a:br>
            <a:endParaRPr lang="en-US" sz="3500" kern="1200" dirty="0">
              <a:solidFill>
                <a:srgbClr val="FFFFFF"/>
              </a:solidFill>
              <a:latin typeface="+mj-lt"/>
              <a:ea typeface="+mj-ea"/>
              <a:cs typeface="+mj-cs"/>
            </a:endParaRPr>
          </a:p>
        </p:txBody>
      </p:sp>
      <p:pic>
        <p:nvPicPr>
          <p:cNvPr id="4112" name="Picture 2" descr="image012">
            <a:extLst>
              <a:ext uri="{FF2B5EF4-FFF2-40B4-BE49-F238E27FC236}">
                <a16:creationId xmlns:a16="http://schemas.microsoft.com/office/drawing/2014/main" id="{76674C2B-04CA-4CCD-AB19-CD4E9744C47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788193" y="1590459"/>
            <a:ext cx="4817026" cy="36850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EA42E11D-2E10-47FC-86F7-6E2200A95FC5}"/>
              </a:ext>
            </a:extLst>
          </p:cNvPr>
          <p:cNvSpPr>
            <a:spLocks noGrp="1"/>
          </p:cNvSpPr>
          <p:nvPr>
            <p:ph type="sldNum" sz="quarter" idx="12"/>
          </p:nvPr>
        </p:nvSpPr>
        <p:spPr/>
        <p:txBody>
          <a:bodyPr/>
          <a:lstStyle/>
          <a:p>
            <a:pPr>
              <a:defRPr/>
            </a:pPr>
            <a:fld id="{140AE32F-D0D5-42F4-AB5F-F9AADA5CED88}" type="slidenum">
              <a:rPr lang="en-US" smtClean="0">
                <a:solidFill>
                  <a:prstClr val="black">
                    <a:tint val="95000"/>
                  </a:prstClr>
                </a:solidFill>
              </a:rPr>
              <a:pPr>
                <a:defRPr/>
              </a:pPr>
              <a:t>47</a:t>
            </a:fld>
            <a:endParaRPr lang="en-US">
              <a:solidFill>
                <a:prstClr val="black">
                  <a:tint val="95000"/>
                </a:prstClr>
              </a:solidFill>
            </a:endParaRPr>
          </a:p>
        </p:txBody>
      </p:sp>
    </p:spTree>
    <p:extLst>
      <p:ext uri="{BB962C8B-B14F-4D97-AF65-F5344CB8AC3E}">
        <p14:creationId xmlns:p14="http://schemas.microsoft.com/office/powerpoint/2010/main" val="2698000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ç¸å³å¾ç"/>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6823" b="14391"/>
          <a:stretch/>
        </p:blipFill>
        <p:spPr bwMode="auto">
          <a:xfrm>
            <a:off x="-108510" y="1131163"/>
            <a:ext cx="8961437" cy="5257799"/>
          </a:xfrm>
          <a:prstGeom prst="rect">
            <a:avLst/>
          </a:prstGeom>
          <a:noFill/>
          <a:extLst>
            <a:ext uri="{909E8E84-426E-40DD-AFC4-6F175D3DCCD1}">
              <a14:hiddenFill xmlns:a14="http://schemas.microsoft.com/office/drawing/2010/main">
                <a:solidFill>
                  <a:srgbClr val="FFFFFF"/>
                </a:solidFill>
              </a14:hiddenFill>
            </a:ext>
          </a:extLst>
        </p:spPr>
      </p:pic>
      <p:sp>
        <p:nvSpPr>
          <p:cNvPr id="57" name="Oval 56">
            <a:hlinkClick r:id="rId4" action="ppaction://hlinksldjump"/>
          </p:cNvPr>
          <p:cNvSpPr/>
          <p:nvPr/>
        </p:nvSpPr>
        <p:spPr>
          <a:xfrm>
            <a:off x="0" y="838200"/>
            <a:ext cx="8900319" cy="63245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13"/>
          <p:cNvSpPr>
            <a:spLocks noChangeArrowheads="1"/>
          </p:cNvSpPr>
          <p:nvPr/>
        </p:nvSpPr>
        <p:spPr bwMode="auto">
          <a:xfrm flipH="1">
            <a:off x="3487555" y="2383406"/>
            <a:ext cx="671074" cy="403824"/>
          </a:xfrm>
          <a:prstGeom prst="wedgeEllipseCallout">
            <a:avLst>
              <a:gd name="adj1" fmla="val -77708"/>
              <a:gd name="adj2" fmla="val 37917"/>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900" b="1" dirty="0"/>
          </a:p>
        </p:txBody>
      </p:sp>
      <p:sp>
        <p:nvSpPr>
          <p:cNvPr id="7" name="AutoShape 14"/>
          <p:cNvSpPr>
            <a:spLocks noChangeArrowheads="1"/>
          </p:cNvSpPr>
          <p:nvPr/>
        </p:nvSpPr>
        <p:spPr bwMode="auto">
          <a:xfrm>
            <a:off x="4655845" y="2898236"/>
            <a:ext cx="412529" cy="378364"/>
          </a:xfrm>
          <a:prstGeom prst="wedgeEllipseCallout">
            <a:avLst>
              <a:gd name="adj1" fmla="val 23277"/>
              <a:gd name="adj2" fmla="val -119820"/>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900" b="1" dirty="0"/>
          </a:p>
        </p:txBody>
      </p:sp>
      <p:sp>
        <p:nvSpPr>
          <p:cNvPr id="8" name="AutoShape 16"/>
          <p:cNvSpPr>
            <a:spLocks noChangeArrowheads="1"/>
          </p:cNvSpPr>
          <p:nvPr/>
        </p:nvSpPr>
        <p:spPr bwMode="auto">
          <a:xfrm flipH="1">
            <a:off x="1878164" y="3760063"/>
            <a:ext cx="689379" cy="435616"/>
          </a:xfrm>
          <a:prstGeom prst="wedgeEllipseCallout">
            <a:avLst>
              <a:gd name="adj1" fmla="val -71649"/>
              <a:gd name="adj2" fmla="val -31578"/>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900" b="1" dirty="0"/>
          </a:p>
        </p:txBody>
      </p:sp>
      <p:sp>
        <p:nvSpPr>
          <p:cNvPr id="10" name="AutoShape 18"/>
          <p:cNvSpPr>
            <a:spLocks noChangeArrowheads="1"/>
          </p:cNvSpPr>
          <p:nvPr/>
        </p:nvSpPr>
        <p:spPr bwMode="auto">
          <a:xfrm>
            <a:off x="7597604" y="4136745"/>
            <a:ext cx="916901" cy="425363"/>
          </a:xfrm>
          <a:prstGeom prst="wedgeEllipseCallout">
            <a:avLst>
              <a:gd name="adj1" fmla="val -47451"/>
              <a:gd name="adj2" fmla="val 107599"/>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900" b="1" dirty="0"/>
          </a:p>
        </p:txBody>
      </p:sp>
      <p:sp>
        <p:nvSpPr>
          <p:cNvPr id="13" name="AutoShape 9"/>
          <p:cNvSpPr>
            <a:spLocks noChangeArrowheads="1"/>
          </p:cNvSpPr>
          <p:nvPr/>
        </p:nvSpPr>
        <p:spPr bwMode="auto">
          <a:xfrm>
            <a:off x="2498827" y="2004657"/>
            <a:ext cx="437776" cy="454037"/>
          </a:xfrm>
          <a:prstGeom prst="wedgeEllipseCallout">
            <a:avLst>
              <a:gd name="adj1" fmla="val 11744"/>
              <a:gd name="adj2" fmla="val 119682"/>
            </a:avLst>
          </a:prstGeom>
          <a:solidFill>
            <a:srgbClr val="CC00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ar-SA" altLang="en-US" sz="1600" b="1" dirty="0">
                <a:solidFill>
                  <a:schemeClr val="bg1"/>
                </a:solidFill>
                <a:cs typeface="Arial" panose="020B0604020202020204" pitchFamily="34" charset="0"/>
              </a:rPr>
              <a:t>۩</a:t>
            </a:r>
          </a:p>
        </p:txBody>
      </p:sp>
      <p:sp>
        <p:nvSpPr>
          <p:cNvPr id="19" name="AutoShape 13"/>
          <p:cNvSpPr>
            <a:spLocks noChangeArrowheads="1"/>
          </p:cNvSpPr>
          <p:nvPr/>
        </p:nvSpPr>
        <p:spPr bwMode="auto">
          <a:xfrm flipH="1">
            <a:off x="3966743" y="1730382"/>
            <a:ext cx="437776" cy="378364"/>
          </a:xfrm>
          <a:prstGeom prst="wedgeEllipseCallout">
            <a:avLst>
              <a:gd name="adj1" fmla="val -103870"/>
              <a:gd name="adj2" fmla="val 77495"/>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900" b="1" dirty="0"/>
          </a:p>
        </p:txBody>
      </p:sp>
      <p:sp>
        <p:nvSpPr>
          <p:cNvPr id="20" name="AutoShape 27"/>
          <p:cNvSpPr>
            <a:spLocks noChangeArrowheads="1"/>
          </p:cNvSpPr>
          <p:nvPr/>
        </p:nvSpPr>
        <p:spPr bwMode="auto">
          <a:xfrm flipH="1">
            <a:off x="5678513" y="3530766"/>
            <a:ext cx="381317" cy="378364"/>
          </a:xfrm>
          <a:prstGeom prst="wedgeEllipseCallout">
            <a:avLst>
              <a:gd name="adj1" fmla="val -103870"/>
              <a:gd name="adj2" fmla="val -42500"/>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900" b="1" dirty="0"/>
          </a:p>
        </p:txBody>
      </p:sp>
      <p:sp>
        <p:nvSpPr>
          <p:cNvPr id="21" name="AutoShape 27"/>
          <p:cNvSpPr>
            <a:spLocks noChangeArrowheads="1"/>
          </p:cNvSpPr>
          <p:nvPr/>
        </p:nvSpPr>
        <p:spPr bwMode="auto">
          <a:xfrm flipH="1">
            <a:off x="6481343" y="3812636"/>
            <a:ext cx="437776" cy="378364"/>
          </a:xfrm>
          <a:prstGeom prst="wedgeEllipseCallout">
            <a:avLst>
              <a:gd name="adj1" fmla="val -61014"/>
              <a:gd name="adj2" fmla="val -102083"/>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900" b="1" dirty="0"/>
          </a:p>
        </p:txBody>
      </p:sp>
      <p:sp>
        <p:nvSpPr>
          <p:cNvPr id="22" name="AutoShape 27"/>
          <p:cNvSpPr>
            <a:spLocks noChangeArrowheads="1"/>
          </p:cNvSpPr>
          <p:nvPr/>
        </p:nvSpPr>
        <p:spPr bwMode="auto">
          <a:xfrm>
            <a:off x="1356519" y="2209799"/>
            <a:ext cx="726614" cy="458413"/>
          </a:xfrm>
          <a:prstGeom prst="wedgeEllipseCallout">
            <a:avLst>
              <a:gd name="adj1" fmla="val 89288"/>
              <a:gd name="adj2" fmla="val 68509"/>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900" b="1" dirty="0"/>
          </a:p>
        </p:txBody>
      </p:sp>
      <p:sp>
        <p:nvSpPr>
          <p:cNvPr id="25" name="Rectangle 6"/>
          <p:cNvSpPr txBox="1">
            <a:spLocks noChangeArrowheads="1"/>
          </p:cNvSpPr>
          <p:nvPr/>
        </p:nvSpPr>
        <p:spPr>
          <a:xfrm>
            <a:off x="607300" y="-32269"/>
            <a:ext cx="7916844" cy="1325563"/>
          </a:xfrm>
          <a:prstGeom prst="rect">
            <a:avLst/>
          </a:prstGeom>
        </p:spPr>
        <p:txBody>
          <a:bodyPr vert="horz" lIns="91440" tIns="45720" rIns="91440" bIns="45720" rtlCol="0" anchor="ctr">
            <a:normAutofit/>
          </a:bodyPr>
          <a:lstStyle>
            <a:lvl1pPr algn="l" defTabSz="672084" rtl="0" eaLnBrk="1" latinLnBrk="0" hangingPunct="1">
              <a:lnSpc>
                <a:spcPct val="90000"/>
              </a:lnSpc>
              <a:spcBef>
                <a:spcPct val="0"/>
              </a:spcBef>
              <a:buNone/>
              <a:defRPr sz="3234" kern="1200">
                <a:solidFill>
                  <a:schemeClr val="tx1"/>
                </a:solidFill>
                <a:latin typeface="+mj-lt"/>
                <a:ea typeface="+mj-ea"/>
                <a:cs typeface="+mj-cs"/>
              </a:defRPr>
            </a:lvl1pPr>
          </a:lstStyle>
          <a:p>
            <a:pPr marL="54864" algn="ctr">
              <a:defRPr/>
            </a:pPr>
            <a:r>
              <a:rPr lang="en-US" sz="3600" b="1" dirty="0"/>
              <a:t>Worldwide Research on PGD using PG-13:</a:t>
            </a:r>
          </a:p>
        </p:txBody>
      </p:sp>
      <p:grpSp>
        <p:nvGrpSpPr>
          <p:cNvPr id="30" name="Group 29"/>
          <p:cNvGrpSpPr/>
          <p:nvPr/>
        </p:nvGrpSpPr>
        <p:grpSpPr>
          <a:xfrm>
            <a:off x="6181255" y="2514590"/>
            <a:ext cx="661664" cy="385514"/>
            <a:chOff x="7248055" y="3091085"/>
            <a:chExt cx="661664" cy="315697"/>
          </a:xfrm>
        </p:grpSpPr>
        <p:sp>
          <p:nvSpPr>
            <p:cNvPr id="15" name="AutoShape 27"/>
            <p:cNvSpPr>
              <a:spLocks noChangeArrowheads="1"/>
            </p:cNvSpPr>
            <p:nvPr/>
          </p:nvSpPr>
          <p:spPr bwMode="auto">
            <a:xfrm>
              <a:off x="7248055" y="3091085"/>
              <a:ext cx="661664" cy="315697"/>
            </a:xfrm>
            <a:prstGeom prst="wedgeEllipseCallout">
              <a:avLst>
                <a:gd name="adj1" fmla="val 61966"/>
                <a:gd name="adj2" fmla="val 63043"/>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400" b="1" dirty="0"/>
            </a:p>
          </p:txBody>
        </p:sp>
        <p:sp>
          <p:nvSpPr>
            <p:cNvPr id="28" name="TextBox 27"/>
            <p:cNvSpPr txBox="1"/>
            <p:nvPr/>
          </p:nvSpPr>
          <p:spPr>
            <a:xfrm>
              <a:off x="7321932" y="3119290"/>
              <a:ext cx="545342" cy="252038"/>
            </a:xfrm>
            <a:prstGeom prst="rect">
              <a:avLst/>
            </a:prstGeom>
            <a:noFill/>
          </p:spPr>
          <p:txBody>
            <a:bodyPr wrap="none" rtlCol="0">
              <a:spAutoFit/>
            </a:bodyPr>
            <a:lstStyle/>
            <a:p>
              <a:r>
                <a:rPr lang="en-US" sz="1400" b="1" dirty="0">
                  <a:hlinkClick r:id="rId5" action="ppaction://hlinksldjump"/>
                </a:rPr>
                <a:t>1</a:t>
              </a:r>
              <a:r>
                <a:rPr lang="en-US" sz="1400" b="1" dirty="0"/>
                <a:t>, </a:t>
              </a:r>
              <a:r>
                <a:rPr lang="en-US" sz="1400" b="1" dirty="0">
                  <a:hlinkClick r:id="" action="ppaction://noaction"/>
                </a:rPr>
                <a:t>14</a:t>
              </a:r>
              <a:endParaRPr lang="en-US" sz="1400" b="1" dirty="0"/>
            </a:p>
          </p:txBody>
        </p:sp>
      </p:grpSp>
      <p:sp>
        <p:nvSpPr>
          <p:cNvPr id="29" name="TextBox 28"/>
          <p:cNvSpPr txBox="1"/>
          <p:nvPr/>
        </p:nvSpPr>
        <p:spPr>
          <a:xfrm>
            <a:off x="7681119" y="4191000"/>
            <a:ext cx="811441" cy="307777"/>
          </a:xfrm>
          <a:prstGeom prst="rect">
            <a:avLst/>
          </a:prstGeom>
          <a:noFill/>
        </p:spPr>
        <p:txBody>
          <a:bodyPr wrap="none" rtlCol="0">
            <a:spAutoFit/>
          </a:bodyPr>
          <a:lstStyle/>
          <a:p>
            <a:r>
              <a:rPr lang="en-US" sz="1400" b="1" dirty="0">
                <a:hlinkClick r:id="rId6" action="ppaction://hlinksldjump"/>
              </a:rPr>
              <a:t>6</a:t>
            </a:r>
            <a:r>
              <a:rPr lang="en-US" sz="1400" b="1" dirty="0"/>
              <a:t>, </a:t>
            </a:r>
            <a:r>
              <a:rPr lang="en-US" sz="1400" b="1" dirty="0">
                <a:hlinkClick r:id="" action="ppaction://noaction"/>
              </a:rPr>
              <a:t>10</a:t>
            </a:r>
            <a:r>
              <a:rPr lang="en-US" sz="1400" b="1" dirty="0"/>
              <a:t>, </a:t>
            </a:r>
            <a:r>
              <a:rPr lang="en-US" sz="1400" b="1" dirty="0">
                <a:hlinkClick r:id="" action="ppaction://noaction"/>
              </a:rPr>
              <a:t>11</a:t>
            </a:r>
            <a:endParaRPr lang="en-US" sz="1400" b="1" dirty="0"/>
          </a:p>
        </p:txBody>
      </p:sp>
      <p:sp>
        <p:nvSpPr>
          <p:cNvPr id="32" name="AutoShape 27"/>
          <p:cNvSpPr>
            <a:spLocks noChangeArrowheads="1"/>
          </p:cNvSpPr>
          <p:nvPr/>
        </p:nvSpPr>
        <p:spPr bwMode="auto">
          <a:xfrm>
            <a:off x="7426486" y="2910232"/>
            <a:ext cx="432207" cy="373683"/>
          </a:xfrm>
          <a:prstGeom prst="wedgeEllipseCallout">
            <a:avLst>
              <a:gd name="adj1" fmla="val -85284"/>
              <a:gd name="adj2" fmla="val 38499"/>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400" b="1" dirty="0"/>
          </a:p>
        </p:txBody>
      </p:sp>
      <p:sp>
        <p:nvSpPr>
          <p:cNvPr id="33" name="TextBox 32"/>
          <p:cNvSpPr txBox="1"/>
          <p:nvPr/>
        </p:nvSpPr>
        <p:spPr>
          <a:xfrm>
            <a:off x="7474743" y="2945732"/>
            <a:ext cx="367408" cy="307777"/>
          </a:xfrm>
          <a:prstGeom prst="rect">
            <a:avLst/>
          </a:prstGeom>
          <a:noFill/>
        </p:spPr>
        <p:txBody>
          <a:bodyPr wrap="none" rtlCol="0">
            <a:spAutoFit/>
          </a:bodyPr>
          <a:lstStyle/>
          <a:p>
            <a:r>
              <a:rPr lang="en-US" sz="1400" b="1" dirty="0">
                <a:hlinkClick r:id="" action="ppaction://noaction"/>
              </a:rPr>
              <a:t>23</a:t>
            </a:r>
            <a:endParaRPr lang="en-US" sz="1400" b="1" dirty="0"/>
          </a:p>
        </p:txBody>
      </p:sp>
      <p:sp>
        <p:nvSpPr>
          <p:cNvPr id="37" name="TextBox 36"/>
          <p:cNvSpPr txBox="1"/>
          <p:nvPr/>
        </p:nvSpPr>
        <p:spPr>
          <a:xfrm>
            <a:off x="1378670" y="2278685"/>
            <a:ext cx="720069" cy="307777"/>
          </a:xfrm>
          <a:prstGeom prst="rect">
            <a:avLst/>
          </a:prstGeom>
          <a:noFill/>
        </p:spPr>
        <p:txBody>
          <a:bodyPr wrap="none" rtlCol="0">
            <a:spAutoFit/>
          </a:bodyPr>
          <a:lstStyle/>
          <a:p>
            <a:r>
              <a:rPr lang="en-US" sz="1400" b="1" dirty="0">
                <a:hlinkClick r:id="rId7" action="ppaction://hlinksldjump"/>
              </a:rPr>
              <a:t>2</a:t>
            </a:r>
            <a:r>
              <a:rPr lang="en-US" sz="1400" b="1" dirty="0"/>
              <a:t>, </a:t>
            </a:r>
            <a:r>
              <a:rPr lang="en-US" sz="1400" b="1" dirty="0">
                <a:hlinkClick r:id="rId8" action="ppaction://hlinksldjump"/>
              </a:rPr>
              <a:t>7</a:t>
            </a:r>
            <a:r>
              <a:rPr lang="en-US" sz="1400" b="1" dirty="0"/>
              <a:t>, </a:t>
            </a:r>
            <a:r>
              <a:rPr lang="en-US" sz="1400" b="1" dirty="0">
                <a:hlinkClick r:id="" action="ppaction://noaction"/>
              </a:rPr>
              <a:t>19</a:t>
            </a:r>
            <a:endParaRPr lang="en-US" sz="1400" b="1" dirty="0"/>
          </a:p>
        </p:txBody>
      </p:sp>
      <p:sp>
        <p:nvSpPr>
          <p:cNvPr id="38" name="TextBox 37"/>
          <p:cNvSpPr txBox="1"/>
          <p:nvPr/>
        </p:nvSpPr>
        <p:spPr>
          <a:xfrm>
            <a:off x="5728681" y="3571108"/>
            <a:ext cx="276038" cy="307777"/>
          </a:xfrm>
          <a:prstGeom prst="rect">
            <a:avLst/>
          </a:prstGeom>
          <a:noFill/>
        </p:spPr>
        <p:txBody>
          <a:bodyPr wrap="none" rtlCol="0">
            <a:spAutoFit/>
          </a:bodyPr>
          <a:lstStyle/>
          <a:p>
            <a:r>
              <a:rPr lang="en-US" sz="1400" b="1" dirty="0">
                <a:hlinkClick r:id="rId9" action="ppaction://hlinksldjump"/>
              </a:rPr>
              <a:t>3</a:t>
            </a:r>
            <a:endParaRPr lang="en-US" sz="1400" b="1" dirty="0"/>
          </a:p>
        </p:txBody>
      </p:sp>
      <p:sp>
        <p:nvSpPr>
          <p:cNvPr id="39" name="TextBox 38"/>
          <p:cNvSpPr txBox="1"/>
          <p:nvPr/>
        </p:nvSpPr>
        <p:spPr>
          <a:xfrm>
            <a:off x="3512064" y="2428108"/>
            <a:ext cx="635110" cy="307777"/>
          </a:xfrm>
          <a:prstGeom prst="rect">
            <a:avLst/>
          </a:prstGeom>
          <a:noFill/>
        </p:spPr>
        <p:txBody>
          <a:bodyPr wrap="none" rtlCol="0">
            <a:spAutoFit/>
          </a:bodyPr>
          <a:lstStyle/>
          <a:p>
            <a:r>
              <a:rPr lang="en-US" sz="1400" b="1" dirty="0">
                <a:hlinkClick r:id="" action="ppaction://noaction"/>
              </a:rPr>
              <a:t>12</a:t>
            </a:r>
            <a:r>
              <a:rPr lang="en-US" sz="1400" b="1" dirty="0"/>
              <a:t>, </a:t>
            </a:r>
            <a:r>
              <a:rPr lang="en-US" sz="1400" b="1" dirty="0">
                <a:hlinkClick r:id="" action="ppaction://noaction"/>
              </a:rPr>
              <a:t>13</a:t>
            </a:r>
            <a:endParaRPr lang="en-US" sz="1400" b="1" dirty="0"/>
          </a:p>
        </p:txBody>
      </p:sp>
      <p:sp>
        <p:nvSpPr>
          <p:cNvPr id="40" name="TextBox 39"/>
          <p:cNvSpPr txBox="1"/>
          <p:nvPr/>
        </p:nvSpPr>
        <p:spPr>
          <a:xfrm>
            <a:off x="4004801" y="1767230"/>
            <a:ext cx="367408" cy="307777"/>
          </a:xfrm>
          <a:prstGeom prst="rect">
            <a:avLst/>
          </a:prstGeom>
          <a:noFill/>
        </p:spPr>
        <p:txBody>
          <a:bodyPr wrap="none" rtlCol="0">
            <a:spAutoFit/>
          </a:bodyPr>
          <a:lstStyle/>
          <a:p>
            <a:r>
              <a:rPr lang="en-US" sz="1400" b="1" dirty="0">
                <a:hlinkClick r:id="" action="ppaction://noaction"/>
              </a:rPr>
              <a:t>16</a:t>
            </a:r>
            <a:endParaRPr lang="en-US" sz="1400" b="1" dirty="0"/>
          </a:p>
        </p:txBody>
      </p:sp>
      <p:sp>
        <p:nvSpPr>
          <p:cNvPr id="41" name="TextBox 40">
            <a:hlinkClick r:id="" action="ppaction://noaction"/>
          </p:cNvPr>
          <p:cNvSpPr txBox="1"/>
          <p:nvPr/>
        </p:nvSpPr>
        <p:spPr>
          <a:xfrm>
            <a:off x="4723949" y="2938804"/>
            <a:ext cx="276038" cy="307777"/>
          </a:xfrm>
          <a:prstGeom prst="rect">
            <a:avLst/>
          </a:prstGeom>
          <a:noFill/>
        </p:spPr>
        <p:txBody>
          <a:bodyPr wrap="none" rtlCol="0">
            <a:spAutoFit/>
          </a:bodyPr>
          <a:lstStyle/>
          <a:p>
            <a:r>
              <a:rPr lang="en-US" sz="1400" b="1" dirty="0">
                <a:hlinkClick r:id="" action="ppaction://noaction"/>
              </a:rPr>
              <a:t>8</a:t>
            </a:r>
            <a:endParaRPr lang="en-US" sz="1400" b="1" dirty="0"/>
          </a:p>
        </p:txBody>
      </p:sp>
      <p:sp>
        <p:nvSpPr>
          <p:cNvPr id="45" name="TextBox 44"/>
          <p:cNvSpPr txBox="1"/>
          <p:nvPr/>
        </p:nvSpPr>
        <p:spPr>
          <a:xfrm>
            <a:off x="1922229" y="3824630"/>
            <a:ext cx="635110" cy="307777"/>
          </a:xfrm>
          <a:prstGeom prst="rect">
            <a:avLst/>
          </a:prstGeom>
          <a:noFill/>
        </p:spPr>
        <p:txBody>
          <a:bodyPr wrap="none" rtlCol="0">
            <a:spAutoFit/>
          </a:bodyPr>
          <a:lstStyle/>
          <a:p>
            <a:r>
              <a:rPr lang="en-US" sz="1400" b="1" dirty="0">
                <a:hlinkClick r:id="" action="ppaction://noaction"/>
              </a:rPr>
              <a:t>20</a:t>
            </a:r>
            <a:r>
              <a:rPr lang="en-US" sz="1400" b="1" dirty="0"/>
              <a:t>, </a:t>
            </a:r>
            <a:r>
              <a:rPr lang="en-US" sz="1400" b="1" dirty="0">
                <a:hlinkClick r:id="" action="ppaction://noaction"/>
              </a:rPr>
              <a:t>22</a:t>
            </a:r>
            <a:endParaRPr lang="en-US" sz="1400" b="1" dirty="0"/>
          </a:p>
        </p:txBody>
      </p:sp>
      <p:sp>
        <p:nvSpPr>
          <p:cNvPr id="47" name="AutoShape 27"/>
          <p:cNvSpPr>
            <a:spLocks noChangeArrowheads="1"/>
          </p:cNvSpPr>
          <p:nvPr/>
        </p:nvSpPr>
        <p:spPr bwMode="auto">
          <a:xfrm flipH="1">
            <a:off x="4259614" y="4495800"/>
            <a:ext cx="449705" cy="378364"/>
          </a:xfrm>
          <a:prstGeom prst="wedgeEllipseCallout">
            <a:avLst>
              <a:gd name="adj1" fmla="val -120137"/>
              <a:gd name="adj2" fmla="val 92836"/>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900" b="1" dirty="0"/>
          </a:p>
        </p:txBody>
      </p:sp>
      <p:sp>
        <p:nvSpPr>
          <p:cNvPr id="46" name="TextBox 45"/>
          <p:cNvSpPr txBox="1"/>
          <p:nvPr/>
        </p:nvSpPr>
        <p:spPr>
          <a:xfrm>
            <a:off x="6523489" y="3846175"/>
            <a:ext cx="367408" cy="307777"/>
          </a:xfrm>
          <a:prstGeom prst="rect">
            <a:avLst/>
          </a:prstGeom>
          <a:noFill/>
        </p:spPr>
        <p:txBody>
          <a:bodyPr wrap="none" rtlCol="0">
            <a:spAutoFit/>
          </a:bodyPr>
          <a:lstStyle/>
          <a:p>
            <a:r>
              <a:rPr lang="en-US" sz="1400" b="1" dirty="0">
                <a:hlinkClick r:id="" action="ppaction://noaction"/>
              </a:rPr>
              <a:t>21</a:t>
            </a:r>
            <a:endParaRPr lang="en-US" sz="1400" b="1" dirty="0"/>
          </a:p>
        </p:txBody>
      </p:sp>
      <p:sp>
        <p:nvSpPr>
          <p:cNvPr id="48" name="TextBox 47"/>
          <p:cNvSpPr txBox="1"/>
          <p:nvPr/>
        </p:nvSpPr>
        <p:spPr>
          <a:xfrm>
            <a:off x="4310639" y="4536142"/>
            <a:ext cx="367408" cy="307777"/>
          </a:xfrm>
          <a:prstGeom prst="rect">
            <a:avLst/>
          </a:prstGeom>
          <a:noFill/>
        </p:spPr>
        <p:txBody>
          <a:bodyPr wrap="none" rtlCol="0">
            <a:spAutoFit/>
          </a:bodyPr>
          <a:lstStyle/>
          <a:p>
            <a:r>
              <a:rPr lang="en-US" sz="1400" b="1" dirty="0">
                <a:hlinkClick r:id="" action="ppaction://noaction"/>
              </a:rPr>
              <a:t>19</a:t>
            </a:r>
            <a:endParaRPr lang="en-US" sz="1400" b="1" dirty="0"/>
          </a:p>
        </p:txBody>
      </p:sp>
      <p:sp>
        <p:nvSpPr>
          <p:cNvPr id="49" name="AutoShape 13"/>
          <p:cNvSpPr>
            <a:spLocks noChangeArrowheads="1"/>
          </p:cNvSpPr>
          <p:nvPr/>
        </p:nvSpPr>
        <p:spPr bwMode="auto">
          <a:xfrm flipH="1">
            <a:off x="4993918" y="2030776"/>
            <a:ext cx="437776" cy="378364"/>
          </a:xfrm>
          <a:prstGeom prst="wedgeEllipseCallout">
            <a:avLst>
              <a:gd name="adj1" fmla="val 76597"/>
              <a:gd name="adj2" fmla="val 44628"/>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900" b="1" dirty="0"/>
          </a:p>
        </p:txBody>
      </p:sp>
      <p:sp>
        <p:nvSpPr>
          <p:cNvPr id="50" name="TextBox 49"/>
          <p:cNvSpPr txBox="1"/>
          <p:nvPr/>
        </p:nvSpPr>
        <p:spPr>
          <a:xfrm>
            <a:off x="5031976" y="2067624"/>
            <a:ext cx="367408" cy="307777"/>
          </a:xfrm>
          <a:prstGeom prst="rect">
            <a:avLst/>
          </a:prstGeom>
          <a:noFill/>
        </p:spPr>
        <p:txBody>
          <a:bodyPr wrap="none" rtlCol="0">
            <a:spAutoFit/>
          </a:bodyPr>
          <a:lstStyle/>
          <a:p>
            <a:r>
              <a:rPr lang="en-US" sz="1400" b="1" dirty="0">
                <a:hlinkClick r:id="" action="ppaction://noaction"/>
              </a:rPr>
              <a:t>17</a:t>
            </a:r>
            <a:endParaRPr lang="en-US" sz="1400" b="1" dirty="0"/>
          </a:p>
        </p:txBody>
      </p:sp>
      <p:sp>
        <p:nvSpPr>
          <p:cNvPr id="51" name="AutoShape 13"/>
          <p:cNvSpPr>
            <a:spLocks noChangeArrowheads="1"/>
          </p:cNvSpPr>
          <p:nvPr/>
        </p:nvSpPr>
        <p:spPr bwMode="auto">
          <a:xfrm flipH="1">
            <a:off x="4861719" y="1600200"/>
            <a:ext cx="437776" cy="378364"/>
          </a:xfrm>
          <a:prstGeom prst="wedgeEllipseCallout">
            <a:avLst>
              <a:gd name="adj1" fmla="val 78268"/>
              <a:gd name="adj2" fmla="val 71695"/>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900" b="1" dirty="0"/>
          </a:p>
        </p:txBody>
      </p:sp>
      <p:sp>
        <p:nvSpPr>
          <p:cNvPr id="52" name="TextBox 51"/>
          <p:cNvSpPr txBox="1"/>
          <p:nvPr/>
        </p:nvSpPr>
        <p:spPr>
          <a:xfrm>
            <a:off x="4899777" y="1637048"/>
            <a:ext cx="367408" cy="307777"/>
          </a:xfrm>
          <a:prstGeom prst="rect">
            <a:avLst/>
          </a:prstGeom>
          <a:noFill/>
        </p:spPr>
        <p:txBody>
          <a:bodyPr wrap="none" rtlCol="0">
            <a:spAutoFit/>
          </a:bodyPr>
          <a:lstStyle/>
          <a:p>
            <a:r>
              <a:rPr lang="en-US" sz="1400" b="1" dirty="0">
                <a:hlinkClick r:id="" action="ppaction://noaction"/>
              </a:rPr>
              <a:t>15</a:t>
            </a:r>
            <a:endParaRPr lang="en-US" sz="1400" b="1" dirty="0"/>
          </a:p>
        </p:txBody>
      </p:sp>
      <p:sp>
        <p:nvSpPr>
          <p:cNvPr id="53" name="AutoShape 13"/>
          <p:cNvSpPr>
            <a:spLocks noChangeArrowheads="1"/>
          </p:cNvSpPr>
          <p:nvPr/>
        </p:nvSpPr>
        <p:spPr bwMode="auto">
          <a:xfrm flipH="1">
            <a:off x="5414543" y="2441036"/>
            <a:ext cx="437776" cy="378364"/>
          </a:xfrm>
          <a:prstGeom prst="wedgeEllipseCallout">
            <a:avLst>
              <a:gd name="adj1" fmla="val 84952"/>
              <a:gd name="adj2" fmla="val 36894"/>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900" b="1" dirty="0"/>
          </a:p>
        </p:txBody>
      </p:sp>
      <p:sp>
        <p:nvSpPr>
          <p:cNvPr id="54" name="TextBox 53"/>
          <p:cNvSpPr txBox="1"/>
          <p:nvPr/>
        </p:nvSpPr>
        <p:spPr>
          <a:xfrm>
            <a:off x="5452601" y="2477884"/>
            <a:ext cx="367408" cy="307777"/>
          </a:xfrm>
          <a:prstGeom prst="rect">
            <a:avLst/>
          </a:prstGeom>
          <a:noFill/>
        </p:spPr>
        <p:txBody>
          <a:bodyPr wrap="none" rtlCol="0">
            <a:spAutoFit/>
          </a:bodyPr>
          <a:lstStyle/>
          <a:p>
            <a:r>
              <a:rPr lang="en-US" sz="1400" b="1" dirty="0">
                <a:hlinkClick r:id="" action="ppaction://noaction"/>
              </a:rPr>
              <a:t>18</a:t>
            </a:r>
            <a:endParaRPr lang="en-US" sz="1400" b="1" dirty="0"/>
          </a:p>
        </p:txBody>
      </p:sp>
      <p:sp>
        <p:nvSpPr>
          <p:cNvPr id="55" name="AutoShape 19"/>
          <p:cNvSpPr>
            <a:spLocks noChangeArrowheads="1"/>
          </p:cNvSpPr>
          <p:nvPr/>
        </p:nvSpPr>
        <p:spPr bwMode="auto">
          <a:xfrm flipH="1">
            <a:off x="4099719" y="3962399"/>
            <a:ext cx="685800" cy="397395"/>
          </a:xfrm>
          <a:prstGeom prst="wedgeEllipseCallout">
            <a:avLst>
              <a:gd name="adj1" fmla="val -99591"/>
              <a:gd name="adj2" fmla="val -67374"/>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900" b="1" dirty="0"/>
          </a:p>
        </p:txBody>
      </p:sp>
      <p:sp>
        <p:nvSpPr>
          <p:cNvPr id="56" name="TextBox 55"/>
          <p:cNvSpPr txBox="1"/>
          <p:nvPr/>
        </p:nvSpPr>
        <p:spPr>
          <a:xfrm>
            <a:off x="4139142" y="4010901"/>
            <a:ext cx="628698" cy="307777"/>
          </a:xfrm>
          <a:prstGeom prst="rect">
            <a:avLst/>
          </a:prstGeom>
          <a:noFill/>
        </p:spPr>
        <p:txBody>
          <a:bodyPr wrap="none" rtlCol="0">
            <a:spAutoFit/>
          </a:bodyPr>
          <a:lstStyle/>
          <a:p>
            <a:r>
              <a:rPr lang="en-US" sz="1400" b="1" dirty="0">
                <a:hlinkClick r:id="rId10" action="ppaction://hlinksldjump"/>
              </a:rPr>
              <a:t>4</a:t>
            </a:r>
            <a:r>
              <a:rPr lang="en-US" sz="1400" b="1" dirty="0"/>
              <a:t>, </a:t>
            </a:r>
            <a:r>
              <a:rPr lang="en-US" sz="1400" b="1" dirty="0">
                <a:hlinkClick r:id="rId11" action="ppaction://hlinksldjump"/>
              </a:rPr>
              <a:t>5</a:t>
            </a:r>
            <a:r>
              <a:rPr lang="en-US" sz="1400" b="1" dirty="0"/>
              <a:t>, </a:t>
            </a:r>
            <a:r>
              <a:rPr lang="en-US" sz="1400" b="1" dirty="0">
                <a:hlinkClick r:id="" action="ppaction://noaction"/>
              </a:rPr>
              <a:t>9</a:t>
            </a:r>
            <a:endParaRPr lang="en-US" sz="1400" b="1" dirty="0"/>
          </a:p>
        </p:txBody>
      </p:sp>
      <p:sp>
        <p:nvSpPr>
          <p:cNvPr id="2" name="Striped Right Arrow 1">
            <a:hlinkClick r:id="" action="ppaction://noaction"/>
          </p:cNvPr>
          <p:cNvSpPr/>
          <p:nvPr/>
        </p:nvSpPr>
        <p:spPr>
          <a:xfrm>
            <a:off x="5988158" y="5489313"/>
            <a:ext cx="2319040" cy="968654"/>
          </a:xfrm>
          <a:prstGeom prst="stripedRight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hlinkClick r:id="" action="ppaction://noaction"/>
          </p:cNvPr>
          <p:cNvSpPr txBox="1"/>
          <p:nvPr/>
        </p:nvSpPr>
        <p:spPr>
          <a:xfrm>
            <a:off x="6392843" y="5692812"/>
            <a:ext cx="1364476" cy="584775"/>
          </a:xfrm>
          <a:prstGeom prst="rect">
            <a:avLst/>
          </a:prstGeom>
          <a:noFill/>
        </p:spPr>
        <p:txBody>
          <a:bodyPr wrap="none" rtlCol="0">
            <a:spAutoFit/>
          </a:bodyPr>
          <a:lstStyle/>
          <a:p>
            <a:r>
              <a:rPr lang="en-US" sz="3200" b="1" dirty="0"/>
              <a:t>N E X T</a:t>
            </a:r>
          </a:p>
        </p:txBody>
      </p:sp>
      <p:sp>
        <p:nvSpPr>
          <p:cNvPr id="3" name="Slide Number Placeholder 2">
            <a:extLst>
              <a:ext uri="{FF2B5EF4-FFF2-40B4-BE49-F238E27FC236}">
                <a16:creationId xmlns:a16="http://schemas.microsoft.com/office/drawing/2014/main" id="{64DB65B2-A64A-4CD8-BA3E-5C02F172942E}"/>
              </a:ext>
            </a:extLst>
          </p:cNvPr>
          <p:cNvSpPr>
            <a:spLocks noGrp="1"/>
          </p:cNvSpPr>
          <p:nvPr>
            <p:ph type="sldNum" sz="quarter" idx="12"/>
          </p:nvPr>
        </p:nvSpPr>
        <p:spPr/>
        <p:txBody>
          <a:bodyPr/>
          <a:lstStyle/>
          <a:p>
            <a:pPr>
              <a:defRPr/>
            </a:pPr>
            <a:fld id="{140AE32F-D0D5-42F4-AB5F-F9AADA5CED88}" type="slidenum">
              <a:rPr lang="en-US" smtClean="0">
                <a:solidFill>
                  <a:prstClr val="black">
                    <a:tint val="95000"/>
                  </a:prstClr>
                </a:solidFill>
              </a:rPr>
              <a:pPr>
                <a:defRPr/>
              </a:pPr>
              <a:t>48</a:t>
            </a:fld>
            <a:endParaRPr lang="en-US">
              <a:solidFill>
                <a:prstClr val="black">
                  <a:tint val="95000"/>
                </a:prstClr>
              </a:solidFill>
            </a:endParaRPr>
          </a:p>
        </p:txBody>
      </p:sp>
      <p:sp>
        <p:nvSpPr>
          <p:cNvPr id="5" name="TextBox 4">
            <a:extLst>
              <a:ext uri="{FF2B5EF4-FFF2-40B4-BE49-F238E27FC236}">
                <a16:creationId xmlns:a16="http://schemas.microsoft.com/office/drawing/2014/main" id="{E0B5CEFD-01D1-411B-ACFB-8755E5E82CFE}"/>
              </a:ext>
            </a:extLst>
          </p:cNvPr>
          <p:cNvSpPr txBox="1"/>
          <p:nvPr/>
        </p:nvSpPr>
        <p:spPr>
          <a:xfrm>
            <a:off x="5678513" y="6339947"/>
            <a:ext cx="2750794" cy="369332"/>
          </a:xfrm>
          <a:prstGeom prst="rect">
            <a:avLst/>
          </a:prstGeom>
          <a:noFill/>
        </p:spPr>
        <p:txBody>
          <a:bodyPr wrap="square" rtlCol="0">
            <a:spAutoFit/>
          </a:bodyPr>
          <a:lstStyle/>
          <a:p>
            <a:r>
              <a:rPr lang="en-US" i="1" dirty="0"/>
              <a:t>cross-cultural validation</a:t>
            </a:r>
          </a:p>
        </p:txBody>
      </p:sp>
    </p:spTree>
    <p:extLst>
      <p:ext uri="{BB962C8B-B14F-4D97-AF65-F5344CB8AC3E}">
        <p14:creationId xmlns:p14="http://schemas.microsoft.com/office/powerpoint/2010/main" val="1718311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C2B8A56-6590-423A-B0A0-15D18D4E74BC}"/>
              </a:ext>
            </a:extLst>
          </p:cNvPr>
          <p:cNvSpPr txBox="1"/>
          <p:nvPr/>
        </p:nvSpPr>
        <p:spPr>
          <a:xfrm>
            <a:off x="-243681" y="762000"/>
            <a:ext cx="3581400" cy="1207269"/>
          </a:xfrm>
          <a:prstGeom prst="rect">
            <a:avLst/>
          </a:prstGeom>
        </p:spPr>
        <p:txBody>
          <a:bodyPr vert="horz" lIns="91440" tIns="45720" rIns="91440" bIns="45720" rtlCol="0" anchor="b">
            <a:normAutofit fontScale="77500" lnSpcReduction="20000"/>
          </a:bodyPr>
          <a:lstStyle/>
          <a:p>
            <a:pPr algn="ctr" defTabSz="914400">
              <a:lnSpc>
                <a:spcPct val="90000"/>
              </a:lnSpc>
              <a:spcBef>
                <a:spcPct val="0"/>
              </a:spcBef>
              <a:spcAft>
                <a:spcPts val="600"/>
              </a:spcAft>
            </a:pPr>
            <a:r>
              <a:rPr lang="en-US" sz="6000" b="1" dirty="0">
                <a:latin typeface="+mj-lt"/>
                <a:ea typeface="+mj-ea"/>
                <a:cs typeface="+mj-cs"/>
              </a:rPr>
              <a:t>Yearning = Grief</a:t>
            </a:r>
          </a:p>
        </p:txBody>
      </p:sp>
      <p:sp>
        <p:nvSpPr>
          <p:cNvPr id="2" name="Slide Number Placeholder 1">
            <a:extLst>
              <a:ext uri="{FF2B5EF4-FFF2-40B4-BE49-F238E27FC236}">
                <a16:creationId xmlns:a16="http://schemas.microsoft.com/office/drawing/2014/main" id="{1BBB9566-32E5-438D-AC8F-A2C61180CF7D}"/>
              </a:ext>
            </a:extLst>
          </p:cNvPr>
          <p:cNvSpPr>
            <a:spLocks noGrp="1"/>
          </p:cNvSpPr>
          <p:nvPr>
            <p:ph type="sldNum" sz="quarter" idx="12"/>
          </p:nvPr>
        </p:nvSpPr>
        <p:spPr>
          <a:prstGeom prst="ellipse">
            <a:avLst/>
          </a:prstGeom>
        </p:spPr>
        <p:txBody>
          <a:bodyPr vert="horz" lIns="91440" tIns="45720" rIns="91440" bIns="45720" rtlCol="0" anchor="ctr">
            <a:normAutofit/>
          </a:bodyPr>
          <a:lstStyle/>
          <a:p>
            <a:pPr defTabSz="914400">
              <a:spcAft>
                <a:spcPts val="600"/>
              </a:spcAft>
              <a:defRPr/>
            </a:pPr>
            <a:fld id="{77E80802-ABCE-47AE-B170-A7E01CFB02B5}" type="slidenum">
              <a:rPr lang="en-US" sz="1000">
                <a:solidFill>
                  <a:prstClr val="white">
                    <a:alpha val="60000"/>
                  </a:prstClr>
                </a:solidFill>
              </a:rPr>
              <a:pPr defTabSz="914400">
                <a:spcAft>
                  <a:spcPts val="600"/>
                </a:spcAft>
                <a:defRPr/>
              </a:pPr>
              <a:t>49</a:t>
            </a:fld>
            <a:endParaRPr lang="en-US" sz="1000">
              <a:solidFill>
                <a:prstClr val="white">
                  <a:alpha val="60000"/>
                </a:prstClr>
              </a:solidFill>
            </a:endParaRPr>
          </a:p>
        </p:txBody>
      </p:sp>
      <p:pic>
        <p:nvPicPr>
          <p:cNvPr id="6" name="Picture 5">
            <a:extLst>
              <a:ext uri="{FF2B5EF4-FFF2-40B4-BE49-F238E27FC236}">
                <a16:creationId xmlns:a16="http://schemas.microsoft.com/office/drawing/2014/main" id="{4C979D36-F4B7-47C4-AE09-CDCDF2D257B6}"/>
              </a:ext>
            </a:extLst>
          </p:cNvPr>
          <p:cNvPicPr>
            <a:picLocks noChangeAspect="1"/>
          </p:cNvPicPr>
          <p:nvPr/>
        </p:nvPicPr>
        <p:blipFill rotWithShape="1">
          <a:blip r:embed="rId2"/>
          <a:srcRect l="5784" t="25575" r="30443" b="38620"/>
          <a:stretch/>
        </p:blipFill>
        <p:spPr>
          <a:xfrm>
            <a:off x="137319" y="2043112"/>
            <a:ext cx="6019785" cy="4495800"/>
          </a:xfrm>
          <a:prstGeom prst="rect">
            <a:avLst/>
          </a:prstGeom>
        </p:spPr>
      </p:pic>
      <p:pic>
        <p:nvPicPr>
          <p:cNvPr id="4" name="Picture 3">
            <a:extLst>
              <a:ext uri="{FF2B5EF4-FFF2-40B4-BE49-F238E27FC236}">
                <a16:creationId xmlns:a16="http://schemas.microsoft.com/office/drawing/2014/main" id="{D910FD1F-437F-4173-AB3F-38E22848FAD4}"/>
              </a:ext>
            </a:extLst>
          </p:cNvPr>
          <p:cNvPicPr>
            <a:picLocks noChangeAspect="1"/>
          </p:cNvPicPr>
          <p:nvPr/>
        </p:nvPicPr>
        <p:blipFill rotWithShape="1">
          <a:blip r:embed="rId3"/>
          <a:srcRect l="5794" t="25766" r="29638" b="27041"/>
          <a:stretch/>
        </p:blipFill>
        <p:spPr>
          <a:xfrm>
            <a:off x="3947319" y="609600"/>
            <a:ext cx="5014119" cy="3284417"/>
          </a:xfrm>
          <a:prstGeom prst="rect">
            <a:avLst/>
          </a:prstGeom>
        </p:spPr>
      </p:pic>
    </p:spTree>
    <p:extLst>
      <p:ext uri="{BB962C8B-B14F-4D97-AF65-F5344CB8AC3E}">
        <p14:creationId xmlns:p14="http://schemas.microsoft.com/office/powerpoint/2010/main" val="28877699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idx="1"/>
          </p:nvPr>
        </p:nvSpPr>
        <p:spPr>
          <a:xfrm>
            <a:off x="256877" y="2057400"/>
            <a:ext cx="8447683" cy="4343400"/>
          </a:xfrm>
        </p:spPr>
        <p:txBody>
          <a:bodyPr>
            <a:normAutofit/>
          </a:bodyPr>
          <a:lstStyle/>
          <a:p>
            <a:pPr marL="609600" indent="-609600" algn="ctr" fontAlgn="auto">
              <a:spcBef>
                <a:spcPts val="0"/>
              </a:spcBef>
              <a:spcAft>
                <a:spcPts val="0"/>
              </a:spcAft>
              <a:buFont typeface="Wingdings" pitchFamily="2" charset="2"/>
              <a:buNone/>
              <a:defRPr/>
            </a:pPr>
            <a:endParaRPr lang="en-US" dirty="0">
              <a:latin typeface="Arial" panose="020B0604020202020204" pitchFamily="34" charset="0"/>
              <a:cs typeface="Arial" panose="020B0604020202020204" pitchFamily="34" charset="0"/>
            </a:endParaRPr>
          </a:p>
          <a:p>
            <a:pPr marL="990600" lvl="1" indent="-533400" fontAlgn="auto">
              <a:spcAft>
                <a:spcPts val="0"/>
              </a:spcAft>
              <a:buFontTx/>
              <a:buAutoNum type="alphaLcPeriod"/>
              <a:defRPr/>
            </a:pPr>
            <a:r>
              <a:rPr lang="en-US" sz="2800" dirty="0">
                <a:cs typeface="Arial" panose="020B0604020202020204" pitchFamily="34" charset="0"/>
              </a:rPr>
              <a:t>Do </a:t>
            </a:r>
            <a:r>
              <a:rPr lang="en-US" sz="2800" dirty="0">
                <a:solidFill>
                  <a:srgbClr val="FFC000"/>
                </a:solidFill>
                <a:cs typeface="Arial" panose="020B0604020202020204" pitchFamily="34" charset="0"/>
              </a:rPr>
              <a:t>PGD</a:t>
            </a:r>
            <a:r>
              <a:rPr lang="en-US" sz="2800" dirty="0">
                <a:cs typeface="Arial" panose="020B0604020202020204" pitchFamily="34" charset="0"/>
              </a:rPr>
              <a:t> </a:t>
            </a:r>
            <a:r>
              <a:rPr lang="en-US" sz="2800" dirty="0" err="1">
                <a:cs typeface="Arial" panose="020B0604020202020204" pitchFamily="34" charset="0"/>
              </a:rPr>
              <a:t>sxs</a:t>
            </a:r>
            <a:r>
              <a:rPr lang="en-US" sz="2800" dirty="0">
                <a:cs typeface="Arial" panose="020B0604020202020204" pitchFamily="34" charset="0"/>
              </a:rPr>
              <a:t> form a </a:t>
            </a:r>
            <a:r>
              <a:rPr lang="en-US" sz="2800" u="sng" dirty="0">
                <a:solidFill>
                  <a:srgbClr val="FFC000"/>
                </a:solidFill>
                <a:cs typeface="Arial" panose="020B0604020202020204" pitchFamily="34" charset="0"/>
              </a:rPr>
              <a:t>separate, unidimensional</a:t>
            </a:r>
            <a:r>
              <a:rPr lang="en-US" sz="2800" dirty="0">
                <a:solidFill>
                  <a:srgbClr val="FFC000"/>
                </a:solidFill>
                <a:cs typeface="Arial" panose="020B0604020202020204" pitchFamily="34" charset="0"/>
              </a:rPr>
              <a:t> </a:t>
            </a:r>
            <a:r>
              <a:rPr lang="en-US" sz="2800" dirty="0">
                <a:cs typeface="Arial" panose="020B0604020202020204" pitchFamily="34" charset="0"/>
              </a:rPr>
              <a:t>(i.e., internally consistent) </a:t>
            </a:r>
            <a:r>
              <a:rPr lang="en-US" sz="2800" dirty="0" err="1">
                <a:cs typeface="Arial" panose="020B0604020202020204" pitchFamily="34" charset="0"/>
              </a:rPr>
              <a:t>sx</a:t>
            </a:r>
            <a:r>
              <a:rPr lang="en-US" sz="2800" dirty="0">
                <a:cs typeface="Arial" panose="020B0604020202020204" pitchFamily="34" charset="0"/>
              </a:rPr>
              <a:t> cluster apart from bereavement-related depression or anxiety </a:t>
            </a:r>
            <a:r>
              <a:rPr lang="en-US" sz="2800" dirty="0" err="1">
                <a:cs typeface="Arial" panose="020B0604020202020204" pitchFamily="34" charset="0"/>
              </a:rPr>
              <a:t>sx</a:t>
            </a:r>
            <a:r>
              <a:rPr lang="en-US" sz="2800" dirty="0">
                <a:cs typeface="Arial" panose="020B0604020202020204" pitchFamily="34" charset="0"/>
              </a:rPr>
              <a:t> clusters?</a:t>
            </a:r>
          </a:p>
          <a:p>
            <a:pPr marL="990600" lvl="1" indent="-533400" fontAlgn="auto">
              <a:spcAft>
                <a:spcPts val="0"/>
              </a:spcAft>
              <a:buFontTx/>
              <a:buAutoNum type="alphaLcPeriod"/>
              <a:defRPr/>
            </a:pPr>
            <a:endParaRPr lang="en-US" sz="2800" dirty="0">
              <a:cs typeface="Arial" panose="020B0604020202020204" pitchFamily="34" charset="0"/>
            </a:endParaRPr>
          </a:p>
          <a:p>
            <a:pPr marL="990600" lvl="1" indent="-533400" fontAlgn="auto">
              <a:spcAft>
                <a:spcPts val="0"/>
              </a:spcAft>
              <a:buFont typeface="Wingdings" pitchFamily="2" charset="2"/>
              <a:buAutoNum type="alphaLcPeriod" startAt="2"/>
              <a:defRPr/>
            </a:pPr>
            <a:r>
              <a:rPr lang="en-US" sz="2800" dirty="0">
                <a:cs typeface="Arial" panose="020B0604020202020204" pitchFamily="34" charset="0"/>
              </a:rPr>
              <a:t>How much </a:t>
            </a:r>
            <a:r>
              <a:rPr lang="en-US" sz="2800" u="sng" dirty="0">
                <a:solidFill>
                  <a:srgbClr val="FFC000"/>
                </a:solidFill>
                <a:cs typeface="Arial" panose="020B0604020202020204" pitchFamily="34" charset="0"/>
              </a:rPr>
              <a:t>diagnostic overlap</a:t>
            </a:r>
            <a:r>
              <a:rPr lang="en-US" sz="2800" dirty="0">
                <a:solidFill>
                  <a:srgbClr val="FFC000"/>
                </a:solidFill>
                <a:cs typeface="Arial" panose="020B0604020202020204" pitchFamily="34" charset="0"/>
              </a:rPr>
              <a:t>  </a:t>
            </a:r>
            <a:r>
              <a:rPr lang="en-US" sz="2800" dirty="0">
                <a:cs typeface="Arial" panose="020B0604020202020204" pitchFamily="34" charset="0"/>
              </a:rPr>
              <a:t>exists between </a:t>
            </a:r>
            <a:r>
              <a:rPr lang="en-US" sz="2800" dirty="0">
                <a:solidFill>
                  <a:srgbClr val="FFC000"/>
                </a:solidFill>
                <a:cs typeface="Arial" panose="020B0604020202020204" pitchFamily="34" charset="0"/>
              </a:rPr>
              <a:t>PGD</a:t>
            </a:r>
            <a:r>
              <a:rPr lang="en-US" sz="2800" dirty="0">
                <a:cs typeface="Arial" panose="020B0604020202020204" pitchFamily="34" charset="0"/>
              </a:rPr>
              <a:t> and competing diagnoses (e.g., MDD, GAD, PTSD)?</a:t>
            </a:r>
          </a:p>
          <a:p>
            <a:pPr marL="990600" lvl="1" indent="-533400" fontAlgn="auto">
              <a:spcAft>
                <a:spcPts val="0"/>
              </a:spcAft>
              <a:buFont typeface="Wingdings" pitchFamily="2" charset="2"/>
              <a:buNone/>
              <a:defRPr/>
            </a:pPr>
            <a:endParaRPr lang="en-US" sz="3200" dirty="0">
              <a:latin typeface="Arial" panose="020B0604020202020204" pitchFamily="34" charset="0"/>
              <a:cs typeface="Arial" panose="020B0604020202020204" pitchFamily="34" charset="0"/>
            </a:endParaRPr>
          </a:p>
          <a:p>
            <a:pPr marL="990600" lvl="1" indent="-533400" fontAlgn="auto">
              <a:spcAft>
                <a:spcPts val="0"/>
              </a:spcAft>
              <a:buFont typeface="Wingdings" pitchFamily="2" charset="2"/>
              <a:buNone/>
              <a:defRPr/>
            </a:pPr>
            <a:endParaRPr lang="en-US" dirty="0"/>
          </a:p>
        </p:txBody>
      </p:sp>
      <p:sp>
        <p:nvSpPr>
          <p:cNvPr id="2" name="Slide Number Placeholder 1">
            <a:extLst>
              <a:ext uri="{FF2B5EF4-FFF2-40B4-BE49-F238E27FC236}">
                <a16:creationId xmlns:a16="http://schemas.microsoft.com/office/drawing/2014/main" id="{5A8744D8-8372-49F1-9FE5-92A1B5EBA774}"/>
              </a:ext>
            </a:extLst>
          </p:cNvPr>
          <p:cNvSpPr>
            <a:spLocks noGrp="1"/>
          </p:cNvSpPr>
          <p:nvPr>
            <p:ph type="sldNum" sz="quarter" idx="12"/>
          </p:nvPr>
        </p:nvSpPr>
        <p:spPr>
          <a:xfrm>
            <a:off x="5242719" y="6356352"/>
            <a:ext cx="3102620" cy="365125"/>
          </a:xfrm>
        </p:spPr>
        <p:txBody>
          <a:bodyPr/>
          <a:lstStyle/>
          <a:p>
            <a:pPr>
              <a:defRPr/>
            </a:pPr>
            <a:r>
              <a:rPr lang="en-US" dirty="0">
                <a:solidFill>
                  <a:prstClr val="black">
                    <a:tint val="95000"/>
                  </a:prstClr>
                </a:solidFill>
              </a:rPr>
              <a:t>/ dx </a:t>
            </a:r>
            <a:r>
              <a:rPr lang="en-US" dirty="0" err="1">
                <a:solidFill>
                  <a:prstClr val="black">
                    <a:tint val="95000"/>
                  </a:prstClr>
                </a:solidFill>
              </a:rPr>
              <a:t>overl</a:t>
            </a:r>
            <a:r>
              <a:rPr lang="en-US" dirty="0">
                <a:solidFill>
                  <a:prstClr val="black">
                    <a:tint val="95000"/>
                  </a:prstClr>
                </a:solidFill>
              </a:rPr>
              <a:t>/dx  ap</a:t>
            </a:r>
            <a:fld id="{140AE32F-D0D5-42F4-AB5F-F9AADA5CED88}" type="slidenum">
              <a:rPr lang="en-US" smtClean="0">
                <a:solidFill>
                  <a:prstClr val="black">
                    <a:tint val="95000"/>
                  </a:prstClr>
                </a:solidFill>
              </a:rPr>
              <a:pPr>
                <a:defRPr/>
              </a:pPr>
              <a:t>5</a:t>
            </a:fld>
            <a:endParaRPr lang="en-US" dirty="0">
              <a:solidFill>
                <a:prstClr val="black">
                  <a:tint val="95000"/>
                </a:prstClr>
              </a:solidFill>
            </a:endParaRPr>
          </a:p>
        </p:txBody>
      </p:sp>
      <p:sp>
        <p:nvSpPr>
          <p:cNvPr id="3" name="Rectangle 2">
            <a:extLst>
              <a:ext uri="{FF2B5EF4-FFF2-40B4-BE49-F238E27FC236}">
                <a16:creationId xmlns:a16="http://schemas.microsoft.com/office/drawing/2014/main" id="{62F66D3E-1944-4B38-B081-BB0E2C0BC66D}"/>
              </a:ext>
            </a:extLst>
          </p:cNvPr>
          <p:cNvSpPr/>
          <p:nvPr/>
        </p:nvSpPr>
        <p:spPr>
          <a:xfrm>
            <a:off x="5699919" y="5943600"/>
            <a:ext cx="3084562" cy="369332"/>
          </a:xfrm>
          <a:prstGeom prst="rect">
            <a:avLst/>
          </a:prstGeom>
        </p:spPr>
        <p:txBody>
          <a:bodyPr wrap="none">
            <a:spAutoFit/>
          </a:bodyPr>
          <a:lstStyle/>
          <a:p>
            <a:r>
              <a:rPr lang="en-US" i="1" dirty="0"/>
              <a:t>internal consistency/dx overlap</a:t>
            </a:r>
          </a:p>
        </p:txBody>
      </p:sp>
      <p:sp>
        <p:nvSpPr>
          <p:cNvPr id="5" name="Title 4">
            <a:extLst>
              <a:ext uri="{FF2B5EF4-FFF2-40B4-BE49-F238E27FC236}">
                <a16:creationId xmlns:a16="http://schemas.microsoft.com/office/drawing/2014/main" id="{B8756C71-9C00-6217-D7CE-F88C48460310}"/>
              </a:ext>
            </a:extLst>
          </p:cNvPr>
          <p:cNvSpPr>
            <a:spLocks noGrp="1"/>
          </p:cNvSpPr>
          <p:nvPr>
            <p:ph type="title"/>
          </p:nvPr>
        </p:nvSpPr>
        <p:spPr>
          <a:xfrm>
            <a:off x="626685" y="838200"/>
            <a:ext cx="7729240" cy="1325563"/>
          </a:xfrm>
        </p:spPr>
        <p:txBody>
          <a:bodyPr>
            <a:normAutofit fontScale="90000"/>
          </a:bodyPr>
          <a:lstStyle/>
          <a:p>
            <a:pPr algn="ctr"/>
            <a:r>
              <a:rPr lang="en-US" sz="4400" b="1" dirty="0">
                <a:solidFill>
                  <a:srgbClr val="FFC000"/>
                </a:solidFill>
                <a:cs typeface="Arial" panose="020B0604020202020204" pitchFamily="34" charset="0"/>
              </a:rPr>
              <a:t>Question #1</a:t>
            </a:r>
            <a:r>
              <a:rPr lang="en-US" sz="4400" dirty="0">
                <a:solidFill>
                  <a:srgbClr val="FFC000"/>
                </a:solidFill>
                <a:cs typeface="Arial" panose="020B0604020202020204" pitchFamily="34" charset="0"/>
              </a:rPr>
              <a:t>:  </a:t>
            </a:r>
            <a:r>
              <a:rPr lang="en-US" sz="4400" i="1" dirty="0">
                <a:cs typeface="Arial" panose="020B0604020202020204" pitchFamily="34" charset="0"/>
              </a:rPr>
              <a:t>Are symptoms of grief </a:t>
            </a:r>
            <a:r>
              <a:rPr lang="en-US" sz="4400" b="1" i="1" u="sng" dirty="0">
                <a:solidFill>
                  <a:schemeClr val="accent4"/>
                </a:solidFill>
                <a:cs typeface="Arial" panose="020B0604020202020204" pitchFamily="34" charset="0"/>
              </a:rPr>
              <a:t>distinct</a:t>
            </a:r>
            <a:r>
              <a:rPr lang="en-US" sz="4400" i="1" dirty="0">
                <a:cs typeface="Arial" panose="020B0604020202020204" pitchFamily="34" charset="0"/>
              </a:rPr>
              <a:t> from depression &amp; anxiety?</a:t>
            </a:r>
            <a:br>
              <a:rPr lang="en-US" sz="4400" i="1" dirty="0">
                <a:cs typeface="Arial" panose="020B0604020202020204" pitchFamily="34" charset="0"/>
              </a:rPr>
            </a:br>
            <a:endParaRPr lang="en-US" dirty="0"/>
          </a:p>
        </p:txBody>
      </p:sp>
    </p:spTree>
    <p:extLst>
      <p:ext uri="{BB962C8B-B14F-4D97-AF65-F5344CB8AC3E}">
        <p14:creationId xmlns:p14="http://schemas.microsoft.com/office/powerpoint/2010/main" val="4221111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7344" y="2342769"/>
            <a:ext cx="3141212" cy="3553217"/>
          </a:xfrm>
          <a:prstGeom prst="rect">
            <a:avLst/>
          </a:prstGeom>
          <a:noFill/>
        </p:spPr>
        <p:txBody>
          <a:bodyPr wrap="square" rtlCol="0">
            <a:spAutoFit/>
          </a:bodyPr>
          <a:lstStyle/>
          <a:p>
            <a:r>
              <a:rPr lang="en-US" sz="1323" dirty="0"/>
              <a:t>A disturbance in which, following the death of a person close to the bereaved, there is persistent and pervasive yearning or longing for the deceased, or a persistent preoccupation with the deceased that extends for an abnormally long period beyond expected social and cultural norms (e.g., at least 6 months, or longer depending on cultural and contextual factors) and that is sufficiently severe to cause significant impairment in the person’s functioning. The response can also be characterized by difficulties accepting the death, feeling one has lost a part of one’s self, anger about the loss, guilt, or difficulty in engaging with social or other activities.</a:t>
            </a:r>
          </a:p>
        </p:txBody>
      </p:sp>
      <p:sp>
        <p:nvSpPr>
          <p:cNvPr id="3" name="TextBox 2"/>
          <p:cNvSpPr txBox="1"/>
          <p:nvPr/>
        </p:nvSpPr>
        <p:spPr>
          <a:xfrm>
            <a:off x="317343" y="2041678"/>
            <a:ext cx="1908408" cy="318549"/>
          </a:xfrm>
          <a:prstGeom prst="rect">
            <a:avLst/>
          </a:prstGeom>
          <a:noFill/>
        </p:spPr>
        <p:txBody>
          <a:bodyPr wrap="none" rtlCol="0">
            <a:spAutoFit/>
          </a:bodyPr>
          <a:lstStyle/>
          <a:p>
            <a:r>
              <a:rPr lang="en-US" sz="1470" b="1" dirty="0" err="1"/>
              <a:t>Maercker</a:t>
            </a:r>
            <a:r>
              <a:rPr lang="en-US" sz="1470" b="1" dirty="0"/>
              <a:t> et al. (2013)</a:t>
            </a:r>
          </a:p>
        </p:txBody>
      </p:sp>
      <p:sp>
        <p:nvSpPr>
          <p:cNvPr id="4" name="TextBox 3"/>
          <p:cNvSpPr txBox="1"/>
          <p:nvPr/>
        </p:nvSpPr>
        <p:spPr>
          <a:xfrm>
            <a:off x="1540712" y="1448701"/>
            <a:ext cx="5840060" cy="363818"/>
          </a:xfrm>
          <a:prstGeom prst="rect">
            <a:avLst/>
          </a:prstGeom>
          <a:noFill/>
        </p:spPr>
        <p:txBody>
          <a:bodyPr wrap="none" rtlCol="0">
            <a:spAutoFit/>
          </a:bodyPr>
          <a:lstStyle/>
          <a:p>
            <a:pPr algn="ctr"/>
            <a:r>
              <a:rPr lang="en-US" sz="1764" b="1" dirty="0"/>
              <a:t>Evolution of Definition of Prolonged Grief Disorder in ICD-11</a:t>
            </a:r>
          </a:p>
        </p:txBody>
      </p:sp>
      <p:sp>
        <p:nvSpPr>
          <p:cNvPr id="5" name="TextBox 4"/>
          <p:cNvSpPr txBox="1"/>
          <p:nvPr/>
        </p:nvSpPr>
        <p:spPr>
          <a:xfrm>
            <a:off x="3598577" y="2335769"/>
            <a:ext cx="5131824" cy="3553217"/>
          </a:xfrm>
          <a:prstGeom prst="rect">
            <a:avLst/>
          </a:prstGeom>
          <a:noFill/>
        </p:spPr>
        <p:txBody>
          <a:bodyPr wrap="square" rtlCol="0">
            <a:spAutoFit/>
          </a:bodyPr>
          <a:lstStyle/>
          <a:p>
            <a:r>
              <a:rPr lang="en-US" sz="1323" dirty="0"/>
              <a:t>Prolonged grief disorder is a disturbance in which, following the death of a partner, parent, child, or other person close to the bereaved, there is persistent and pervasive grief response characterized by longing for the deceased or persistent preoccupation with the deceased accompanied by intense emotional pain (e.g. </a:t>
            </a:r>
            <a:r>
              <a:rPr lang="en-US" sz="1323" b="1" dirty="0">
                <a:solidFill>
                  <a:srgbClr val="FF0000"/>
                </a:solidFill>
              </a:rPr>
              <a:t>sadness</a:t>
            </a:r>
            <a:r>
              <a:rPr lang="en-US" sz="1323" dirty="0"/>
              <a:t>, guilt, anger, </a:t>
            </a:r>
            <a:r>
              <a:rPr lang="en-US" sz="1323" b="1" dirty="0">
                <a:solidFill>
                  <a:srgbClr val="FF0000"/>
                </a:solidFill>
              </a:rPr>
              <a:t>denial</a:t>
            </a:r>
            <a:r>
              <a:rPr lang="en-US" sz="1323" dirty="0"/>
              <a:t>, </a:t>
            </a:r>
            <a:r>
              <a:rPr lang="en-US" sz="1323" b="1" dirty="0">
                <a:solidFill>
                  <a:srgbClr val="FF0000"/>
                </a:solidFill>
              </a:rPr>
              <a:t>blame</a:t>
            </a:r>
            <a:r>
              <a:rPr lang="en-US" sz="1323" dirty="0"/>
              <a:t>, difficulty accepting the death, feeling one has lost a part of one’s self, </a:t>
            </a:r>
            <a:r>
              <a:rPr lang="en-US" sz="1323" b="1" dirty="0">
                <a:solidFill>
                  <a:srgbClr val="FF0000"/>
                </a:solidFill>
              </a:rPr>
              <a:t>an inability to experience positive mood</a:t>
            </a:r>
            <a:r>
              <a:rPr lang="en-US" sz="1323" dirty="0"/>
              <a:t>, emotional numbness, difficulty in engaging with social or other activities). The grief response has persisted for an atypically long period of time following the loss (more than 6 months at a minimum) and clearly exceeds expected social, cultural or religious norms for the individual’s culture and context. Grief reactions that have persisted for longer periods that are within a normative period of grieving given the person’s cultural and religious context are viewed as normal bereavement responses and are not assigned a diagnosis. The disturbance causes significant impairment in personal, family, social, educational, occupational or other important areas of functioning.</a:t>
            </a:r>
          </a:p>
        </p:txBody>
      </p:sp>
      <p:sp>
        <p:nvSpPr>
          <p:cNvPr id="7" name="TextBox 6"/>
          <p:cNvSpPr txBox="1"/>
          <p:nvPr/>
        </p:nvSpPr>
        <p:spPr>
          <a:xfrm>
            <a:off x="3598577" y="2041678"/>
            <a:ext cx="1249060" cy="318549"/>
          </a:xfrm>
          <a:prstGeom prst="rect">
            <a:avLst/>
          </a:prstGeom>
          <a:noFill/>
        </p:spPr>
        <p:txBody>
          <a:bodyPr wrap="none" rtlCol="0">
            <a:spAutoFit/>
          </a:bodyPr>
          <a:lstStyle/>
          <a:p>
            <a:r>
              <a:rPr lang="en-US" sz="1470" b="1" dirty="0"/>
              <a:t>ICD-11 (2018)</a:t>
            </a:r>
          </a:p>
        </p:txBody>
      </p:sp>
    </p:spTree>
    <p:extLst>
      <p:ext uri="{BB962C8B-B14F-4D97-AF65-F5344CB8AC3E}">
        <p14:creationId xmlns:p14="http://schemas.microsoft.com/office/powerpoint/2010/main" val="3547300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8EE322-01C2-4DAA-89FC-D61C5233F805}"/>
              </a:ext>
            </a:extLst>
          </p:cNvPr>
          <p:cNvPicPr>
            <a:picLocks noChangeAspect="1"/>
          </p:cNvPicPr>
          <p:nvPr/>
        </p:nvPicPr>
        <p:blipFill rotWithShape="1">
          <a:blip r:embed="rId3"/>
          <a:srcRect l="7485" t="15561" r="31293" b="32107"/>
          <a:stretch/>
        </p:blipFill>
        <p:spPr>
          <a:xfrm>
            <a:off x="518319" y="609600"/>
            <a:ext cx="8232796" cy="5334000"/>
          </a:xfrm>
          <a:prstGeom prst="rect">
            <a:avLst/>
          </a:prstGeom>
        </p:spPr>
      </p:pic>
      <p:sp>
        <p:nvSpPr>
          <p:cNvPr id="3" name="Slide Number Placeholder 2"/>
          <p:cNvSpPr>
            <a:spLocks noGrp="1"/>
          </p:cNvSpPr>
          <p:nvPr>
            <p:ph type="sldNum" sz="quarter" idx="12"/>
          </p:nvPr>
        </p:nvSpPr>
        <p:spPr/>
        <p:txBody>
          <a:bodyPr/>
          <a:lstStyle/>
          <a:p>
            <a:pPr>
              <a:defRPr/>
            </a:pPr>
            <a:fld id="{77E80802-ABCE-47AE-B170-A7E01CFB02B5}" type="slidenum">
              <a:rPr lang="en-US" smtClean="0">
                <a:solidFill>
                  <a:prstClr val="black">
                    <a:tint val="95000"/>
                  </a:prstClr>
                </a:solidFill>
              </a:rPr>
              <a:pPr>
                <a:defRPr/>
              </a:pPr>
              <a:t>51</a:t>
            </a:fld>
            <a:endParaRPr lang="en-US">
              <a:solidFill>
                <a:prstClr val="black">
                  <a:tint val="95000"/>
                </a:prstClr>
              </a:solidFill>
            </a:endParaRPr>
          </a:p>
        </p:txBody>
      </p:sp>
      <p:sp>
        <p:nvSpPr>
          <p:cNvPr id="4" name="TextBox 3">
            <a:extLst>
              <a:ext uri="{FF2B5EF4-FFF2-40B4-BE49-F238E27FC236}">
                <a16:creationId xmlns:a16="http://schemas.microsoft.com/office/drawing/2014/main" id="{FD249D5A-312F-4E68-B65E-86C8D19B95B3}"/>
              </a:ext>
            </a:extLst>
          </p:cNvPr>
          <p:cNvSpPr txBox="1"/>
          <p:nvPr/>
        </p:nvSpPr>
        <p:spPr>
          <a:xfrm>
            <a:off x="750115" y="132958"/>
            <a:ext cx="7924800" cy="400110"/>
          </a:xfrm>
          <a:prstGeom prst="rect">
            <a:avLst/>
          </a:prstGeom>
          <a:noFill/>
        </p:spPr>
        <p:txBody>
          <a:bodyPr wrap="square" rtlCol="0">
            <a:spAutoFit/>
          </a:bodyPr>
          <a:lstStyle/>
          <a:p>
            <a:r>
              <a:rPr lang="en-US" sz="2000" b="1" dirty="0" err="1"/>
              <a:t>II.a</a:t>
            </a:r>
            <a:r>
              <a:rPr lang="en-US" sz="2000" b="1" dirty="0"/>
              <a:t>) </a:t>
            </a:r>
            <a:r>
              <a:rPr lang="en-US" sz="2000" b="1" dirty="0">
                <a:solidFill>
                  <a:srgbClr val="C00000"/>
                </a:solidFill>
              </a:rPr>
              <a:t>Problems with symptoms of PCBD, CG, ICD-11</a:t>
            </a:r>
          </a:p>
        </p:txBody>
      </p:sp>
      <p:sp>
        <p:nvSpPr>
          <p:cNvPr id="5" name="TextBox 4">
            <a:extLst>
              <a:ext uri="{FF2B5EF4-FFF2-40B4-BE49-F238E27FC236}">
                <a16:creationId xmlns:a16="http://schemas.microsoft.com/office/drawing/2014/main" id="{9CFF026E-190E-4817-969F-EEE17F8D46A4}"/>
              </a:ext>
            </a:extLst>
          </p:cNvPr>
          <p:cNvSpPr txBox="1"/>
          <p:nvPr/>
        </p:nvSpPr>
        <p:spPr>
          <a:xfrm>
            <a:off x="4407434" y="6352145"/>
            <a:ext cx="4302324" cy="369332"/>
          </a:xfrm>
          <a:prstGeom prst="rect">
            <a:avLst/>
          </a:prstGeom>
          <a:noFill/>
        </p:spPr>
        <p:txBody>
          <a:bodyPr wrap="square" rtlCol="0">
            <a:spAutoFit/>
          </a:bodyPr>
          <a:lstStyle/>
          <a:p>
            <a:r>
              <a:rPr lang="en-US" i="1" dirty="0"/>
              <a:t>problems with symptoms, thresholds</a:t>
            </a:r>
          </a:p>
        </p:txBody>
      </p:sp>
      <p:sp>
        <p:nvSpPr>
          <p:cNvPr id="6" name="Oval 5">
            <a:extLst>
              <a:ext uri="{FF2B5EF4-FFF2-40B4-BE49-F238E27FC236}">
                <a16:creationId xmlns:a16="http://schemas.microsoft.com/office/drawing/2014/main" id="{A6E39943-1BA7-4F7E-9730-3315C7967B66}"/>
              </a:ext>
            </a:extLst>
          </p:cNvPr>
          <p:cNvSpPr/>
          <p:nvPr/>
        </p:nvSpPr>
        <p:spPr>
          <a:xfrm>
            <a:off x="3032919" y="2743200"/>
            <a:ext cx="1752600" cy="3810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3EFE2BC-C04C-41AA-A780-078AC6C36DB1}"/>
              </a:ext>
            </a:extLst>
          </p:cNvPr>
          <p:cNvSpPr/>
          <p:nvPr/>
        </p:nvSpPr>
        <p:spPr>
          <a:xfrm>
            <a:off x="2969953" y="3124200"/>
            <a:ext cx="1447800" cy="3048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C2116B8-C913-4443-8227-3BCAEB9BF595}"/>
              </a:ext>
            </a:extLst>
          </p:cNvPr>
          <p:cNvSpPr/>
          <p:nvPr/>
        </p:nvSpPr>
        <p:spPr>
          <a:xfrm>
            <a:off x="2921318" y="3657600"/>
            <a:ext cx="1524000" cy="3810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AB9A2AE-1EB9-4DAC-BC2E-189C7F4234B8}"/>
              </a:ext>
            </a:extLst>
          </p:cNvPr>
          <p:cNvSpPr/>
          <p:nvPr/>
        </p:nvSpPr>
        <p:spPr>
          <a:xfrm>
            <a:off x="2499519" y="4191000"/>
            <a:ext cx="1371600" cy="4572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E2AAAE3-40D2-415A-85FF-0F563FF9D818}"/>
              </a:ext>
            </a:extLst>
          </p:cNvPr>
          <p:cNvSpPr/>
          <p:nvPr/>
        </p:nvSpPr>
        <p:spPr>
          <a:xfrm>
            <a:off x="2499519" y="4648200"/>
            <a:ext cx="1524000" cy="5334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E6C44D4-25E5-4F90-8A9E-FA154D28E6ED}"/>
              </a:ext>
            </a:extLst>
          </p:cNvPr>
          <p:cNvSpPr/>
          <p:nvPr/>
        </p:nvSpPr>
        <p:spPr>
          <a:xfrm>
            <a:off x="4785519" y="3276600"/>
            <a:ext cx="1524000" cy="5334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73D825C-B342-42B9-9AD3-9C40E227D8DC}"/>
              </a:ext>
            </a:extLst>
          </p:cNvPr>
          <p:cNvSpPr/>
          <p:nvPr/>
        </p:nvSpPr>
        <p:spPr>
          <a:xfrm>
            <a:off x="6995319" y="3276600"/>
            <a:ext cx="1524000" cy="5334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93615C5-680E-4B37-A324-948931687E9C}"/>
              </a:ext>
            </a:extLst>
          </p:cNvPr>
          <p:cNvSpPr/>
          <p:nvPr/>
        </p:nvSpPr>
        <p:spPr>
          <a:xfrm>
            <a:off x="6842919" y="5334000"/>
            <a:ext cx="1524000" cy="7620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3422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3" name="Straight Connector 152"/>
          <p:cNvCxnSpPr/>
          <p:nvPr/>
        </p:nvCxnSpPr>
        <p:spPr>
          <a:xfrm>
            <a:off x="940951" y="3597027"/>
            <a:ext cx="6788289" cy="0"/>
          </a:xfrm>
          <a:prstGeom prst="line">
            <a:avLst/>
          </a:prstGeom>
          <a:ln w="15875">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940951" y="4269135"/>
            <a:ext cx="6788289" cy="0"/>
          </a:xfrm>
          <a:prstGeom prst="line">
            <a:avLst/>
          </a:prstGeom>
          <a:ln w="15875">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1008162" y="4000292"/>
            <a:ext cx="6721078" cy="0"/>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1008162" y="4470767"/>
            <a:ext cx="6721078" cy="0"/>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008162" y="2588865"/>
            <a:ext cx="14002" cy="2352377"/>
          </a:xfrm>
          <a:prstGeom prst="line">
            <a:avLst/>
          </a:prstGeom>
          <a:ln w="158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555459" y="1448701"/>
            <a:ext cx="5810565" cy="363818"/>
          </a:xfrm>
          <a:prstGeom prst="rect">
            <a:avLst/>
          </a:prstGeom>
          <a:noFill/>
        </p:spPr>
        <p:txBody>
          <a:bodyPr wrap="none" rtlCol="0">
            <a:spAutoFit/>
          </a:bodyPr>
          <a:lstStyle/>
          <a:p>
            <a:pPr algn="ctr"/>
            <a:r>
              <a:rPr lang="en-US" sz="1764" b="1" dirty="0"/>
              <a:t>Rates of Diagnosis by Competing Algorithms in Two Studies:</a:t>
            </a:r>
          </a:p>
        </p:txBody>
      </p:sp>
      <p:sp>
        <p:nvSpPr>
          <p:cNvPr id="2" name="TextBox 1"/>
          <p:cNvSpPr txBox="1"/>
          <p:nvPr/>
        </p:nvSpPr>
        <p:spPr>
          <a:xfrm>
            <a:off x="932168" y="1814618"/>
            <a:ext cx="7118808" cy="318549"/>
          </a:xfrm>
          <a:prstGeom prst="rect">
            <a:avLst/>
          </a:prstGeom>
          <a:noFill/>
        </p:spPr>
        <p:txBody>
          <a:bodyPr wrap="none" rtlCol="0">
            <a:spAutoFit/>
          </a:bodyPr>
          <a:lstStyle/>
          <a:p>
            <a:r>
              <a:rPr lang="en-US" sz="1470" b="1" dirty="0"/>
              <a:t>Yale Bereavement Study (YBS) and National Military Family Bereavement Study (NMFBS)</a:t>
            </a:r>
          </a:p>
        </p:txBody>
      </p:sp>
      <p:grpSp>
        <p:nvGrpSpPr>
          <p:cNvPr id="130" name="Group 129"/>
          <p:cNvGrpSpPr/>
          <p:nvPr/>
        </p:nvGrpSpPr>
        <p:grpSpPr>
          <a:xfrm>
            <a:off x="3059856" y="2924919"/>
            <a:ext cx="1179470" cy="2898369"/>
            <a:chOff x="2424480" y="2409825"/>
            <a:chExt cx="1604665" cy="3943220"/>
          </a:xfrm>
        </p:grpSpPr>
        <p:sp>
          <p:nvSpPr>
            <p:cNvPr id="131" name="TextBox 130"/>
            <p:cNvSpPr txBox="1"/>
            <p:nvPr/>
          </p:nvSpPr>
          <p:spPr>
            <a:xfrm>
              <a:off x="3077845" y="5267989"/>
              <a:ext cx="951300" cy="402591"/>
            </a:xfrm>
            <a:prstGeom prst="rect">
              <a:avLst/>
            </a:prstGeom>
            <a:noFill/>
          </p:spPr>
          <p:txBody>
            <a:bodyPr wrap="none" rtlCol="0">
              <a:spAutoFit/>
            </a:bodyPr>
            <a:lstStyle/>
            <a:p>
              <a:pPr algn="ctr"/>
              <a:r>
                <a:rPr lang="en-US" sz="1323" b="1" dirty="0"/>
                <a:t>NMFBS</a:t>
              </a:r>
            </a:p>
          </p:txBody>
        </p:sp>
        <p:sp>
          <p:nvSpPr>
            <p:cNvPr id="132" name="TextBox 131"/>
            <p:cNvSpPr txBox="1"/>
            <p:nvPr/>
          </p:nvSpPr>
          <p:spPr>
            <a:xfrm>
              <a:off x="2521791" y="5673483"/>
              <a:ext cx="1446534" cy="679562"/>
            </a:xfrm>
            <a:prstGeom prst="rect">
              <a:avLst/>
            </a:prstGeom>
            <a:noFill/>
          </p:spPr>
          <p:txBody>
            <a:bodyPr wrap="none" rtlCol="0">
              <a:spAutoFit/>
            </a:bodyPr>
            <a:lstStyle/>
            <a:p>
              <a:pPr algn="ctr"/>
              <a:r>
                <a:rPr lang="en-US" sz="1323" b="1" dirty="0"/>
                <a:t>Complicated</a:t>
              </a:r>
            </a:p>
            <a:p>
              <a:pPr algn="ctr"/>
              <a:r>
                <a:rPr lang="en-US" sz="1323" b="1" dirty="0"/>
                <a:t>Grief (CG)</a:t>
              </a:r>
            </a:p>
          </p:txBody>
        </p:sp>
        <p:sp>
          <p:nvSpPr>
            <p:cNvPr id="133" name="TextBox 132"/>
            <p:cNvSpPr txBox="1"/>
            <p:nvPr/>
          </p:nvSpPr>
          <p:spPr>
            <a:xfrm>
              <a:off x="2424480" y="5248243"/>
              <a:ext cx="608901" cy="402591"/>
            </a:xfrm>
            <a:prstGeom prst="rect">
              <a:avLst/>
            </a:prstGeom>
            <a:noFill/>
          </p:spPr>
          <p:txBody>
            <a:bodyPr wrap="none" rtlCol="0">
              <a:spAutoFit/>
            </a:bodyPr>
            <a:lstStyle/>
            <a:p>
              <a:pPr algn="ctr"/>
              <a:r>
                <a:rPr lang="en-US" sz="1323" b="1" dirty="0"/>
                <a:t>YBS</a:t>
              </a:r>
            </a:p>
          </p:txBody>
        </p:sp>
        <p:sp>
          <p:nvSpPr>
            <p:cNvPr id="134" name="Rectangle 133"/>
            <p:cNvSpPr/>
            <p:nvPr/>
          </p:nvSpPr>
          <p:spPr>
            <a:xfrm>
              <a:off x="2519380" y="2409825"/>
              <a:ext cx="457200" cy="27432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3"/>
            </a:p>
          </p:txBody>
        </p:sp>
        <p:sp>
          <p:nvSpPr>
            <p:cNvPr id="135" name="Rectangle 134"/>
            <p:cNvSpPr/>
            <p:nvPr/>
          </p:nvSpPr>
          <p:spPr>
            <a:xfrm>
              <a:off x="3324895" y="3049905"/>
              <a:ext cx="457200" cy="210312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3"/>
            </a:p>
          </p:txBody>
        </p:sp>
      </p:grpSp>
      <p:grpSp>
        <p:nvGrpSpPr>
          <p:cNvPr id="136" name="Group 135"/>
          <p:cNvGrpSpPr/>
          <p:nvPr/>
        </p:nvGrpSpPr>
        <p:grpSpPr>
          <a:xfrm>
            <a:off x="4740126" y="4000291"/>
            <a:ext cx="1179470" cy="1820196"/>
            <a:chOff x="2424480" y="3876675"/>
            <a:chExt cx="1604665" cy="2476370"/>
          </a:xfrm>
        </p:grpSpPr>
        <p:sp>
          <p:nvSpPr>
            <p:cNvPr id="137" name="TextBox 136"/>
            <p:cNvSpPr txBox="1"/>
            <p:nvPr/>
          </p:nvSpPr>
          <p:spPr>
            <a:xfrm>
              <a:off x="3077845" y="5267989"/>
              <a:ext cx="951300" cy="402591"/>
            </a:xfrm>
            <a:prstGeom prst="rect">
              <a:avLst/>
            </a:prstGeom>
            <a:noFill/>
          </p:spPr>
          <p:txBody>
            <a:bodyPr wrap="none" rtlCol="0">
              <a:spAutoFit/>
            </a:bodyPr>
            <a:lstStyle/>
            <a:p>
              <a:pPr algn="ctr"/>
              <a:r>
                <a:rPr lang="en-US" sz="1323" b="1" dirty="0"/>
                <a:t>NMFBS</a:t>
              </a:r>
            </a:p>
          </p:txBody>
        </p:sp>
        <p:sp>
          <p:nvSpPr>
            <p:cNvPr id="138" name="TextBox 137"/>
            <p:cNvSpPr txBox="1"/>
            <p:nvPr/>
          </p:nvSpPr>
          <p:spPr>
            <a:xfrm>
              <a:off x="2787945" y="5673483"/>
              <a:ext cx="914225" cy="679562"/>
            </a:xfrm>
            <a:prstGeom prst="rect">
              <a:avLst/>
            </a:prstGeom>
            <a:noFill/>
          </p:spPr>
          <p:txBody>
            <a:bodyPr wrap="none" rtlCol="0">
              <a:spAutoFit/>
            </a:bodyPr>
            <a:lstStyle/>
            <a:p>
              <a:pPr algn="ctr"/>
              <a:r>
                <a:rPr lang="en-US" sz="1323" b="1" dirty="0"/>
                <a:t>DSM-5</a:t>
              </a:r>
            </a:p>
            <a:p>
              <a:pPr algn="ctr"/>
              <a:r>
                <a:rPr lang="en-US" sz="1323" b="1" dirty="0"/>
                <a:t>(PCBD)</a:t>
              </a:r>
            </a:p>
          </p:txBody>
        </p:sp>
        <p:sp>
          <p:nvSpPr>
            <p:cNvPr id="139" name="TextBox 138"/>
            <p:cNvSpPr txBox="1"/>
            <p:nvPr/>
          </p:nvSpPr>
          <p:spPr>
            <a:xfrm>
              <a:off x="2424480" y="5248243"/>
              <a:ext cx="608901" cy="402591"/>
            </a:xfrm>
            <a:prstGeom prst="rect">
              <a:avLst/>
            </a:prstGeom>
            <a:noFill/>
          </p:spPr>
          <p:txBody>
            <a:bodyPr wrap="none" rtlCol="0">
              <a:spAutoFit/>
            </a:bodyPr>
            <a:lstStyle/>
            <a:p>
              <a:pPr algn="ctr"/>
              <a:r>
                <a:rPr lang="en-US" sz="1323" b="1" dirty="0"/>
                <a:t>YBS</a:t>
              </a:r>
            </a:p>
          </p:txBody>
        </p:sp>
        <p:sp>
          <p:nvSpPr>
            <p:cNvPr id="140" name="Rectangle 139"/>
            <p:cNvSpPr/>
            <p:nvPr/>
          </p:nvSpPr>
          <p:spPr>
            <a:xfrm>
              <a:off x="2519380" y="3876675"/>
              <a:ext cx="457200" cy="128016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3"/>
            </a:p>
          </p:txBody>
        </p:sp>
        <p:sp>
          <p:nvSpPr>
            <p:cNvPr id="141" name="Rectangle 140"/>
            <p:cNvSpPr/>
            <p:nvPr/>
          </p:nvSpPr>
          <p:spPr>
            <a:xfrm>
              <a:off x="3324895" y="4150995"/>
              <a:ext cx="457200" cy="10058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3"/>
            </a:p>
          </p:txBody>
        </p:sp>
      </p:grpSp>
      <p:grpSp>
        <p:nvGrpSpPr>
          <p:cNvPr id="142" name="Group 141"/>
          <p:cNvGrpSpPr/>
          <p:nvPr/>
        </p:nvGrpSpPr>
        <p:grpSpPr>
          <a:xfrm>
            <a:off x="6420395" y="3260973"/>
            <a:ext cx="1179470" cy="2562315"/>
            <a:chOff x="2424480" y="2867025"/>
            <a:chExt cx="1604665" cy="3486020"/>
          </a:xfrm>
        </p:grpSpPr>
        <p:sp>
          <p:nvSpPr>
            <p:cNvPr id="143" name="TextBox 142"/>
            <p:cNvSpPr txBox="1"/>
            <p:nvPr/>
          </p:nvSpPr>
          <p:spPr>
            <a:xfrm>
              <a:off x="3077845" y="5267989"/>
              <a:ext cx="951300" cy="402591"/>
            </a:xfrm>
            <a:prstGeom prst="rect">
              <a:avLst/>
            </a:prstGeom>
            <a:noFill/>
          </p:spPr>
          <p:txBody>
            <a:bodyPr wrap="none" rtlCol="0">
              <a:spAutoFit/>
            </a:bodyPr>
            <a:lstStyle/>
            <a:p>
              <a:pPr algn="ctr"/>
              <a:r>
                <a:rPr lang="en-US" sz="1323" b="1" dirty="0"/>
                <a:t>NMFBS</a:t>
              </a:r>
            </a:p>
          </p:txBody>
        </p:sp>
        <p:sp>
          <p:nvSpPr>
            <p:cNvPr id="144" name="TextBox 143"/>
            <p:cNvSpPr txBox="1"/>
            <p:nvPr/>
          </p:nvSpPr>
          <p:spPr>
            <a:xfrm>
              <a:off x="2802122" y="5673483"/>
              <a:ext cx="885874" cy="679562"/>
            </a:xfrm>
            <a:prstGeom prst="rect">
              <a:avLst/>
            </a:prstGeom>
            <a:noFill/>
          </p:spPr>
          <p:txBody>
            <a:bodyPr wrap="none" rtlCol="0">
              <a:spAutoFit/>
            </a:bodyPr>
            <a:lstStyle/>
            <a:p>
              <a:pPr algn="ctr"/>
              <a:r>
                <a:rPr lang="en-US" sz="1323" b="1" dirty="0"/>
                <a:t>ICD-11</a:t>
              </a:r>
            </a:p>
            <a:p>
              <a:pPr algn="ctr"/>
              <a:r>
                <a:rPr lang="en-US" sz="1323" b="1" dirty="0"/>
                <a:t>(PGD)</a:t>
              </a:r>
            </a:p>
          </p:txBody>
        </p:sp>
        <p:sp>
          <p:nvSpPr>
            <p:cNvPr id="145" name="TextBox 144"/>
            <p:cNvSpPr txBox="1"/>
            <p:nvPr/>
          </p:nvSpPr>
          <p:spPr>
            <a:xfrm>
              <a:off x="2424480" y="5248243"/>
              <a:ext cx="608901" cy="402591"/>
            </a:xfrm>
            <a:prstGeom prst="rect">
              <a:avLst/>
            </a:prstGeom>
            <a:noFill/>
          </p:spPr>
          <p:txBody>
            <a:bodyPr wrap="none" rtlCol="0">
              <a:spAutoFit/>
            </a:bodyPr>
            <a:lstStyle/>
            <a:p>
              <a:pPr algn="ctr"/>
              <a:r>
                <a:rPr lang="en-US" sz="1323" b="1" dirty="0"/>
                <a:t>YBS</a:t>
              </a:r>
            </a:p>
          </p:txBody>
        </p:sp>
        <p:sp>
          <p:nvSpPr>
            <p:cNvPr id="146" name="Rectangle 145"/>
            <p:cNvSpPr/>
            <p:nvPr/>
          </p:nvSpPr>
          <p:spPr>
            <a:xfrm>
              <a:off x="2519380" y="3964305"/>
              <a:ext cx="457200" cy="118872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3"/>
            </a:p>
          </p:txBody>
        </p:sp>
        <p:sp>
          <p:nvSpPr>
            <p:cNvPr id="147" name="Rectangle 146"/>
            <p:cNvSpPr/>
            <p:nvPr/>
          </p:nvSpPr>
          <p:spPr>
            <a:xfrm>
              <a:off x="3324895" y="2867025"/>
              <a:ext cx="457200" cy="2286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3"/>
            </a:p>
          </p:txBody>
        </p:sp>
      </p:grpSp>
      <p:sp>
        <p:nvSpPr>
          <p:cNvPr id="10" name="TextBox 9"/>
          <p:cNvSpPr txBox="1"/>
          <p:nvPr/>
        </p:nvSpPr>
        <p:spPr>
          <a:xfrm>
            <a:off x="504399" y="4134714"/>
            <a:ext cx="444092" cy="499496"/>
          </a:xfrm>
          <a:prstGeom prst="rect">
            <a:avLst/>
          </a:prstGeom>
          <a:noFill/>
        </p:spPr>
        <p:txBody>
          <a:bodyPr wrap="square" rtlCol="0">
            <a:spAutoFit/>
          </a:bodyPr>
          <a:lstStyle/>
          <a:p>
            <a:r>
              <a:rPr lang="en-US" sz="1323" b="1" dirty="0"/>
              <a:t>10%</a:t>
            </a:r>
          </a:p>
        </p:txBody>
      </p:sp>
      <p:sp>
        <p:nvSpPr>
          <p:cNvPr id="151" name="TextBox 150"/>
          <p:cNvSpPr txBox="1"/>
          <p:nvPr/>
        </p:nvSpPr>
        <p:spPr>
          <a:xfrm>
            <a:off x="504081" y="3462606"/>
            <a:ext cx="444092" cy="499496"/>
          </a:xfrm>
          <a:prstGeom prst="rect">
            <a:avLst/>
          </a:prstGeom>
          <a:noFill/>
        </p:spPr>
        <p:txBody>
          <a:bodyPr wrap="square" rtlCol="0">
            <a:spAutoFit/>
          </a:bodyPr>
          <a:lstStyle/>
          <a:p>
            <a:r>
              <a:rPr lang="en-US" sz="1323" b="1" dirty="0"/>
              <a:t>20%</a:t>
            </a:r>
          </a:p>
        </p:txBody>
      </p:sp>
      <p:sp>
        <p:nvSpPr>
          <p:cNvPr id="13" name="Right Brace 12"/>
          <p:cNvSpPr/>
          <p:nvPr/>
        </p:nvSpPr>
        <p:spPr>
          <a:xfrm>
            <a:off x="7863662" y="4000292"/>
            <a:ext cx="236838" cy="470475"/>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23"/>
          </a:p>
        </p:txBody>
      </p:sp>
      <p:sp>
        <p:nvSpPr>
          <p:cNvPr id="152" name="TextBox 151"/>
          <p:cNvSpPr txBox="1"/>
          <p:nvPr/>
        </p:nvSpPr>
        <p:spPr>
          <a:xfrm rot="-5400000">
            <a:off x="7501573" y="3383170"/>
            <a:ext cx="1836080" cy="544765"/>
          </a:xfrm>
          <a:prstGeom prst="rect">
            <a:avLst/>
          </a:prstGeom>
          <a:noFill/>
        </p:spPr>
        <p:txBody>
          <a:bodyPr wrap="none" rtlCol="0">
            <a:spAutoFit/>
          </a:bodyPr>
          <a:lstStyle/>
          <a:p>
            <a:r>
              <a:rPr lang="en-US" sz="1470" b="1" dirty="0"/>
              <a:t>95% CI</a:t>
            </a:r>
          </a:p>
          <a:p>
            <a:r>
              <a:rPr lang="en-US" sz="1470" b="1" dirty="0" err="1"/>
              <a:t>Lundorff</a:t>
            </a:r>
            <a:r>
              <a:rPr lang="en-US" sz="1470" b="1" dirty="0"/>
              <a:t> et al. (2018)</a:t>
            </a:r>
          </a:p>
        </p:txBody>
      </p:sp>
      <p:grpSp>
        <p:nvGrpSpPr>
          <p:cNvPr id="4" name="Group 3"/>
          <p:cNvGrpSpPr/>
          <p:nvPr/>
        </p:nvGrpSpPr>
        <p:grpSpPr>
          <a:xfrm>
            <a:off x="1319057" y="4134713"/>
            <a:ext cx="1327351" cy="1688575"/>
            <a:chOff x="2342130" y="4055745"/>
            <a:chExt cx="1805855" cy="2297300"/>
          </a:xfrm>
        </p:grpSpPr>
        <p:sp>
          <p:nvSpPr>
            <p:cNvPr id="65" name="TextBox 64"/>
            <p:cNvSpPr txBox="1"/>
            <p:nvPr/>
          </p:nvSpPr>
          <p:spPr>
            <a:xfrm>
              <a:off x="3077845" y="5267989"/>
              <a:ext cx="951299" cy="402591"/>
            </a:xfrm>
            <a:prstGeom prst="rect">
              <a:avLst/>
            </a:prstGeom>
            <a:noFill/>
          </p:spPr>
          <p:txBody>
            <a:bodyPr wrap="none" rtlCol="0">
              <a:spAutoFit/>
            </a:bodyPr>
            <a:lstStyle/>
            <a:p>
              <a:pPr algn="ctr"/>
              <a:r>
                <a:rPr lang="en-US" sz="1323" b="1" dirty="0"/>
                <a:t>NMFBS</a:t>
              </a:r>
            </a:p>
          </p:txBody>
        </p:sp>
        <p:sp>
          <p:nvSpPr>
            <p:cNvPr id="66" name="TextBox 65"/>
            <p:cNvSpPr txBox="1"/>
            <p:nvPr/>
          </p:nvSpPr>
          <p:spPr>
            <a:xfrm>
              <a:off x="2342130" y="5673483"/>
              <a:ext cx="1805855" cy="679562"/>
            </a:xfrm>
            <a:prstGeom prst="rect">
              <a:avLst/>
            </a:prstGeom>
            <a:noFill/>
          </p:spPr>
          <p:txBody>
            <a:bodyPr wrap="none" rtlCol="0">
              <a:spAutoFit/>
            </a:bodyPr>
            <a:lstStyle/>
            <a:p>
              <a:pPr algn="ctr"/>
              <a:r>
                <a:rPr lang="en-US" sz="1323" b="1" dirty="0"/>
                <a:t>Prolonged Grief </a:t>
              </a:r>
            </a:p>
            <a:p>
              <a:pPr algn="ctr"/>
              <a:r>
                <a:rPr lang="en-US" sz="1323" b="1" dirty="0"/>
                <a:t>Disorder (</a:t>
              </a:r>
              <a:r>
                <a:rPr lang="en-US" sz="1323" b="1" dirty="0">
                  <a:solidFill>
                    <a:srgbClr val="C00000"/>
                  </a:solidFill>
                </a:rPr>
                <a:t>PGD</a:t>
              </a:r>
              <a:r>
                <a:rPr lang="en-US" sz="1323" b="1" dirty="0"/>
                <a:t>)</a:t>
              </a:r>
            </a:p>
          </p:txBody>
        </p:sp>
        <p:sp>
          <p:nvSpPr>
            <p:cNvPr id="68" name="TextBox 67"/>
            <p:cNvSpPr txBox="1"/>
            <p:nvPr/>
          </p:nvSpPr>
          <p:spPr>
            <a:xfrm>
              <a:off x="2424481" y="5248243"/>
              <a:ext cx="608901" cy="402591"/>
            </a:xfrm>
            <a:prstGeom prst="rect">
              <a:avLst/>
            </a:prstGeom>
            <a:noFill/>
          </p:spPr>
          <p:txBody>
            <a:bodyPr wrap="none" rtlCol="0">
              <a:spAutoFit/>
            </a:bodyPr>
            <a:lstStyle/>
            <a:p>
              <a:pPr algn="ctr"/>
              <a:r>
                <a:rPr lang="en-US" sz="1323" b="1" dirty="0"/>
                <a:t>YBS</a:t>
              </a:r>
            </a:p>
          </p:txBody>
        </p:sp>
        <p:sp>
          <p:nvSpPr>
            <p:cNvPr id="3" name="Rectangle 2"/>
            <p:cNvSpPr/>
            <p:nvPr/>
          </p:nvSpPr>
          <p:spPr>
            <a:xfrm>
              <a:off x="2519380" y="4055745"/>
              <a:ext cx="457200" cy="109728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3"/>
            </a:p>
          </p:txBody>
        </p:sp>
        <p:sp>
          <p:nvSpPr>
            <p:cNvPr id="70" name="Rectangle 69"/>
            <p:cNvSpPr/>
            <p:nvPr/>
          </p:nvSpPr>
          <p:spPr>
            <a:xfrm>
              <a:off x="3324895" y="4055745"/>
              <a:ext cx="457200" cy="10972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3"/>
            </a:p>
          </p:txBody>
        </p:sp>
      </p:grpSp>
      <p:cxnSp>
        <p:nvCxnSpPr>
          <p:cNvPr id="150" name="Straight Connector 149"/>
          <p:cNvCxnSpPr/>
          <p:nvPr/>
        </p:nvCxnSpPr>
        <p:spPr>
          <a:xfrm>
            <a:off x="1008162" y="4941243"/>
            <a:ext cx="6721078" cy="0"/>
          </a:xfrm>
          <a:prstGeom prst="line">
            <a:avLst/>
          </a:prstGeom>
          <a:ln w="15875">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9961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B3C0912-E3BD-46CF-AD6F-E50170420F87}"/>
              </a:ext>
            </a:extLst>
          </p:cNvPr>
          <p:cNvPicPr>
            <a:picLocks noGrp="1" noChangeAspect="1"/>
          </p:cNvPicPr>
          <p:nvPr>
            <p:ph idx="1"/>
          </p:nvPr>
        </p:nvPicPr>
        <p:blipFill rotWithShape="1">
          <a:blip r:embed="rId2"/>
          <a:srcRect l="4469" t="40350" r="21981" b="28129"/>
          <a:stretch/>
        </p:blipFill>
        <p:spPr>
          <a:xfrm>
            <a:off x="61119" y="1752600"/>
            <a:ext cx="8948402" cy="3810000"/>
          </a:xfrm>
          <a:prstGeom prst="rect">
            <a:avLst/>
          </a:prstGeom>
        </p:spPr>
      </p:pic>
      <p:sp>
        <p:nvSpPr>
          <p:cNvPr id="2" name="Slide Number Placeholder 1"/>
          <p:cNvSpPr>
            <a:spLocks noGrp="1"/>
          </p:cNvSpPr>
          <p:nvPr>
            <p:ph type="sldNum" sz="quarter" idx="12"/>
          </p:nvPr>
        </p:nvSpPr>
        <p:spPr/>
        <p:txBody>
          <a:bodyPr/>
          <a:lstStyle/>
          <a:p>
            <a:pPr>
              <a:defRPr/>
            </a:pPr>
            <a:fld id="{140AE32F-D0D5-42F4-AB5F-F9AADA5CED88}" type="slidenum">
              <a:rPr lang="en-US" smtClean="0">
                <a:solidFill>
                  <a:prstClr val="black">
                    <a:tint val="95000"/>
                  </a:prstClr>
                </a:solidFill>
              </a:rPr>
              <a:pPr>
                <a:defRPr/>
              </a:pPr>
              <a:t>53</a:t>
            </a:fld>
            <a:endParaRPr lang="en-US">
              <a:solidFill>
                <a:prstClr val="black">
                  <a:tint val="95000"/>
                </a:prstClr>
              </a:solidFill>
            </a:endParaRPr>
          </a:p>
        </p:txBody>
      </p:sp>
      <p:sp>
        <p:nvSpPr>
          <p:cNvPr id="3" name="Rectangle 2">
            <a:extLst>
              <a:ext uri="{FF2B5EF4-FFF2-40B4-BE49-F238E27FC236}">
                <a16:creationId xmlns:a16="http://schemas.microsoft.com/office/drawing/2014/main" id="{ACC6334B-C11E-4C91-A92D-A54BD41F149D}"/>
              </a:ext>
            </a:extLst>
          </p:cNvPr>
          <p:cNvSpPr/>
          <p:nvPr/>
        </p:nvSpPr>
        <p:spPr>
          <a:xfrm>
            <a:off x="2118519" y="894537"/>
            <a:ext cx="5504007" cy="584775"/>
          </a:xfrm>
          <a:prstGeom prst="rect">
            <a:avLst/>
          </a:prstGeom>
        </p:spPr>
        <p:txBody>
          <a:bodyPr wrap="none">
            <a:spAutoFit/>
          </a:bodyPr>
          <a:lstStyle/>
          <a:p>
            <a:r>
              <a:rPr lang="en-US" sz="3200" b="1" dirty="0" err="1"/>
              <a:t>II.b</a:t>
            </a:r>
            <a:r>
              <a:rPr lang="en-US" sz="3200" b="1" dirty="0"/>
              <a:t>) </a:t>
            </a:r>
            <a:r>
              <a:rPr lang="en-US" sz="3200" b="1" dirty="0">
                <a:solidFill>
                  <a:srgbClr val="C00000"/>
                </a:solidFill>
              </a:rPr>
              <a:t>Psychometric Performance</a:t>
            </a:r>
            <a:endParaRPr lang="en-US" sz="3200" b="1" dirty="0"/>
          </a:p>
        </p:txBody>
      </p:sp>
      <p:sp>
        <p:nvSpPr>
          <p:cNvPr id="5" name="TextBox 4">
            <a:extLst>
              <a:ext uri="{FF2B5EF4-FFF2-40B4-BE49-F238E27FC236}">
                <a16:creationId xmlns:a16="http://schemas.microsoft.com/office/drawing/2014/main" id="{4619EF55-A7E3-4941-A863-5AABA89FA1FE}"/>
              </a:ext>
            </a:extLst>
          </p:cNvPr>
          <p:cNvSpPr txBox="1"/>
          <p:nvPr/>
        </p:nvSpPr>
        <p:spPr>
          <a:xfrm>
            <a:off x="5395119" y="6340586"/>
            <a:ext cx="2667000" cy="369332"/>
          </a:xfrm>
          <a:prstGeom prst="rect">
            <a:avLst/>
          </a:prstGeom>
          <a:noFill/>
        </p:spPr>
        <p:txBody>
          <a:bodyPr wrap="square" rtlCol="0">
            <a:spAutoFit/>
          </a:bodyPr>
          <a:lstStyle/>
          <a:p>
            <a:r>
              <a:rPr lang="en-US" i="1" dirty="0"/>
              <a:t>psychometric performance</a:t>
            </a:r>
          </a:p>
        </p:txBody>
      </p:sp>
      <p:sp>
        <p:nvSpPr>
          <p:cNvPr id="6" name="Oval 5">
            <a:extLst>
              <a:ext uri="{FF2B5EF4-FFF2-40B4-BE49-F238E27FC236}">
                <a16:creationId xmlns:a16="http://schemas.microsoft.com/office/drawing/2014/main" id="{12E1F35C-A44B-4E35-9A88-A998D5240661}"/>
              </a:ext>
            </a:extLst>
          </p:cNvPr>
          <p:cNvSpPr/>
          <p:nvPr/>
        </p:nvSpPr>
        <p:spPr>
          <a:xfrm>
            <a:off x="7909719" y="3200400"/>
            <a:ext cx="609600" cy="3810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9EC2B54-7445-40BC-9ECD-0FFC673F5B56}"/>
              </a:ext>
            </a:extLst>
          </p:cNvPr>
          <p:cNvSpPr/>
          <p:nvPr/>
        </p:nvSpPr>
        <p:spPr>
          <a:xfrm>
            <a:off x="7900497" y="3827190"/>
            <a:ext cx="609600" cy="3810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D77C9A7-1A19-435B-8ED7-CBC07431712E}"/>
              </a:ext>
            </a:extLst>
          </p:cNvPr>
          <p:cNvSpPr/>
          <p:nvPr/>
        </p:nvSpPr>
        <p:spPr>
          <a:xfrm>
            <a:off x="2042319" y="3200400"/>
            <a:ext cx="609600" cy="3810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0B7FC2D-418A-4EA7-9356-858B072AA82A}"/>
              </a:ext>
            </a:extLst>
          </p:cNvPr>
          <p:cNvSpPr/>
          <p:nvPr/>
        </p:nvSpPr>
        <p:spPr>
          <a:xfrm>
            <a:off x="1966119" y="3886200"/>
            <a:ext cx="609600" cy="3810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716FF00-606D-4384-9246-7A65D63AB13B}"/>
              </a:ext>
            </a:extLst>
          </p:cNvPr>
          <p:cNvSpPr/>
          <p:nvPr/>
        </p:nvSpPr>
        <p:spPr>
          <a:xfrm>
            <a:off x="4633119" y="3200400"/>
            <a:ext cx="609600" cy="3810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49BACBC-46B1-44C0-8825-319BE0AE07E0}"/>
              </a:ext>
            </a:extLst>
          </p:cNvPr>
          <p:cNvSpPr/>
          <p:nvPr/>
        </p:nvSpPr>
        <p:spPr>
          <a:xfrm>
            <a:off x="4633119" y="3886200"/>
            <a:ext cx="609600" cy="3810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41A149F-C2A1-4F7A-BF40-58F62188BB7C}"/>
              </a:ext>
            </a:extLst>
          </p:cNvPr>
          <p:cNvSpPr txBox="1"/>
          <p:nvPr/>
        </p:nvSpPr>
        <p:spPr>
          <a:xfrm>
            <a:off x="495355" y="6248400"/>
            <a:ext cx="3962400" cy="369332"/>
          </a:xfrm>
          <a:prstGeom prst="rect">
            <a:avLst/>
          </a:prstGeom>
          <a:noFill/>
        </p:spPr>
        <p:txBody>
          <a:bodyPr wrap="square" rtlCol="0">
            <a:spAutoFit/>
          </a:bodyPr>
          <a:lstStyle/>
          <a:p>
            <a:r>
              <a:rPr lang="en-US" dirty="0"/>
              <a:t>Maciejewski et al. </a:t>
            </a:r>
            <a:r>
              <a:rPr lang="en-US" i="1" dirty="0"/>
              <a:t>World Psychiatry </a:t>
            </a:r>
            <a:r>
              <a:rPr lang="en-US" dirty="0"/>
              <a:t>2016</a:t>
            </a:r>
          </a:p>
        </p:txBody>
      </p:sp>
    </p:spTree>
    <p:extLst>
      <p:ext uri="{BB962C8B-B14F-4D97-AF65-F5344CB8AC3E}">
        <p14:creationId xmlns:p14="http://schemas.microsoft.com/office/powerpoint/2010/main" val="2579840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730B1D7F-F5C8-4FF5-9F88-1ED4829B62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484" y="762000"/>
            <a:ext cx="6219265" cy="484094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340D194-EB78-4B05-9164-4E690F5A9ED8}"/>
              </a:ext>
            </a:extLst>
          </p:cNvPr>
          <p:cNvSpPr>
            <a:spLocks noGrp="1"/>
          </p:cNvSpPr>
          <p:nvPr>
            <p:ph type="sldNum" sz="quarter" idx="12"/>
          </p:nvPr>
        </p:nvSpPr>
        <p:spPr/>
        <p:txBody>
          <a:bodyPr/>
          <a:lstStyle/>
          <a:p>
            <a:pPr>
              <a:defRPr/>
            </a:pPr>
            <a:fld id="{77E80802-ABCE-47AE-B170-A7E01CFB02B5}" type="slidenum">
              <a:rPr lang="en-US" smtClean="0">
                <a:solidFill>
                  <a:prstClr val="black">
                    <a:tint val="95000"/>
                  </a:prstClr>
                </a:solidFill>
              </a:rPr>
              <a:pPr>
                <a:defRPr/>
              </a:pPr>
              <a:t>54</a:t>
            </a:fld>
            <a:endParaRPr lang="en-US">
              <a:solidFill>
                <a:prstClr val="black">
                  <a:tint val="95000"/>
                </a:prstClr>
              </a:solidFill>
            </a:endParaRPr>
          </a:p>
        </p:txBody>
      </p:sp>
      <p:sp>
        <p:nvSpPr>
          <p:cNvPr id="4099" name="Rectangle 3">
            <a:extLst>
              <a:ext uri="{FF2B5EF4-FFF2-40B4-BE49-F238E27FC236}">
                <a16:creationId xmlns:a16="http://schemas.microsoft.com/office/drawing/2014/main" id="{AACE2878-4727-4709-83F3-716DE04D9D3A}"/>
              </a:ext>
            </a:extLst>
          </p:cNvPr>
          <p:cNvSpPr>
            <a:spLocks noGrp="1" noChangeArrowheads="1"/>
          </p:cNvSpPr>
          <p:nvPr>
            <p:ph type="body" idx="4294967295"/>
          </p:nvPr>
        </p:nvSpPr>
        <p:spPr>
          <a:xfrm>
            <a:off x="703263" y="246063"/>
            <a:ext cx="8258175" cy="288925"/>
          </a:xfrm>
          <a:noFill/>
          <a:ln/>
        </p:spPr>
        <p:txBody>
          <a:bodyPr>
            <a:spAutoFit/>
          </a:bodyPr>
          <a:lstStyle/>
          <a:p>
            <a:pPr marL="0" indent="0" algn="ctr">
              <a:spcBef>
                <a:spcPct val="0"/>
              </a:spcBef>
              <a:buNone/>
            </a:pPr>
            <a:r>
              <a:rPr lang="en-US" altLang="en-US" sz="1412" b="1">
                <a:solidFill>
                  <a:schemeClr val="tx2"/>
                </a:solidFill>
              </a:rPr>
              <a:t>Figure 4. Alternative diagnostic algorithms for meeting symptom criteria for PGD.</a:t>
            </a:r>
          </a:p>
        </p:txBody>
      </p:sp>
      <p:sp>
        <p:nvSpPr>
          <p:cNvPr id="4100" name="Text Box 4">
            <a:extLst>
              <a:ext uri="{FF2B5EF4-FFF2-40B4-BE49-F238E27FC236}">
                <a16:creationId xmlns:a16="http://schemas.microsoft.com/office/drawing/2014/main" id="{296C12BC-34D1-4234-84CB-D771CCA7AE37}"/>
              </a:ext>
            </a:extLst>
          </p:cNvPr>
          <p:cNvSpPr txBox="1">
            <a:spLocks noChangeArrowheads="1"/>
          </p:cNvSpPr>
          <p:nvPr/>
        </p:nvSpPr>
        <p:spPr bwMode="auto">
          <a:xfrm>
            <a:off x="435395" y="5748618"/>
            <a:ext cx="8101853" cy="5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059"/>
              <a:t>Prigerson HG, Horowitz MJ, Jacobs SC, Parkes CM, Aslan M, et al. (2009) Prolonged Grief Disorder: Psychometric Validation of Criteria Proposed for DSM-V and ICD-11. PLOS Medicine 6(8): e1000121. https://doi.org/10.1371/journal.pmed.1000121</a:t>
            </a:r>
          </a:p>
          <a:p>
            <a:pPr eaLnBrk="1" hangingPunct="1"/>
            <a:r>
              <a:rPr lang="en-US" altLang="en-US" sz="1059">
                <a:hlinkClick r:id="rId3"/>
              </a:rPr>
              <a:t>https://journals.plos.org/plosmedicine/article?id=10.1371/journal.pmed.1000121</a:t>
            </a:r>
            <a:endParaRPr lang="en-US" altLang="en-US" sz="1059"/>
          </a:p>
        </p:txBody>
      </p:sp>
      <p:pic>
        <p:nvPicPr>
          <p:cNvPr id="4101" name="Picture 5">
            <a:extLst>
              <a:ext uri="{FF2B5EF4-FFF2-40B4-BE49-F238E27FC236}">
                <a16:creationId xmlns:a16="http://schemas.microsoft.com/office/drawing/2014/main" id="{4835234A-B814-4671-87CC-C9E7B82766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319" y="5289177"/>
            <a:ext cx="3630706" cy="4594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408961-CAA7-49C9-A9A7-F2AE6366E7EC}"/>
              </a:ext>
            </a:extLst>
          </p:cNvPr>
          <p:cNvSpPr txBox="1"/>
          <p:nvPr/>
        </p:nvSpPr>
        <p:spPr>
          <a:xfrm>
            <a:off x="5547519" y="6351477"/>
            <a:ext cx="2667000" cy="369332"/>
          </a:xfrm>
          <a:prstGeom prst="rect">
            <a:avLst/>
          </a:prstGeom>
          <a:noFill/>
        </p:spPr>
        <p:txBody>
          <a:bodyPr wrap="square" rtlCol="0">
            <a:spAutoFit/>
          </a:bodyPr>
          <a:lstStyle/>
          <a:p>
            <a:r>
              <a:rPr lang="en-US" i="1" dirty="0"/>
              <a:t>psychometric evaluation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p:cNvSpPr>
            <a:spLocks noGrp="1" noChangeArrowheads="1"/>
          </p:cNvSpPr>
          <p:nvPr>
            <p:ph idx="1"/>
          </p:nvPr>
        </p:nvSpPr>
        <p:spPr>
          <a:xfrm>
            <a:off x="2368493" y="847161"/>
            <a:ext cx="5001228" cy="5972739"/>
          </a:xfrm>
        </p:spPr>
        <p:txBody>
          <a:bodyPr>
            <a:normAutofit fontScale="85000" lnSpcReduction="20000"/>
          </a:bodyPr>
          <a:lstStyle/>
          <a:p>
            <a:pPr>
              <a:lnSpc>
                <a:spcPct val="90000"/>
              </a:lnSpc>
              <a:buFont typeface="Wingdings" pitchFamily="2" charset="2"/>
              <a:buNone/>
            </a:pPr>
            <a:endParaRPr lang="en-US" u="sng" dirty="0"/>
          </a:p>
          <a:p>
            <a:pPr>
              <a:lnSpc>
                <a:spcPct val="90000"/>
              </a:lnSpc>
              <a:buFont typeface="Wingdings" pitchFamily="2" charset="2"/>
              <a:buNone/>
            </a:pPr>
            <a:r>
              <a:rPr lang="en-US" sz="2400" u="sng" dirty="0">
                <a:latin typeface="+mj-lt"/>
                <a:cs typeface="Arial" charset="0"/>
              </a:rPr>
              <a:t>Symptoms	</a:t>
            </a:r>
            <a:r>
              <a:rPr lang="en-US" sz="2400" b="1" u="sng" dirty="0">
                <a:solidFill>
                  <a:srgbClr val="FFC000"/>
                </a:solidFill>
                <a:latin typeface="+mj-lt"/>
                <a:cs typeface="Arial" charset="0"/>
              </a:rPr>
              <a:t>PGD</a:t>
            </a:r>
            <a:r>
              <a:rPr lang="en-US" sz="2400" b="1" u="sng" dirty="0">
                <a:latin typeface="+mj-lt"/>
                <a:cs typeface="Arial" charset="0"/>
              </a:rPr>
              <a:t>	</a:t>
            </a:r>
            <a:r>
              <a:rPr lang="en-US" sz="2400" u="sng" dirty="0">
                <a:latin typeface="+mj-lt"/>
                <a:cs typeface="Arial" charset="0"/>
              </a:rPr>
              <a:t>Dep	</a:t>
            </a:r>
            <a:r>
              <a:rPr lang="en-US" sz="2400" u="sng" dirty="0" err="1">
                <a:latin typeface="+mj-lt"/>
                <a:cs typeface="Arial" charset="0"/>
              </a:rPr>
              <a:t>Anx</a:t>
            </a:r>
            <a:endParaRPr lang="en-US" sz="2400" u="sng" dirty="0">
              <a:latin typeface="+mj-lt"/>
              <a:cs typeface="Arial" charset="0"/>
            </a:endParaRPr>
          </a:p>
          <a:p>
            <a:pPr>
              <a:lnSpc>
                <a:spcPct val="90000"/>
              </a:lnSpc>
              <a:buFont typeface="Wingdings" pitchFamily="2" charset="2"/>
              <a:buNone/>
            </a:pPr>
            <a:endParaRPr lang="en-US" sz="2400" dirty="0">
              <a:latin typeface="+mj-lt"/>
              <a:cs typeface="Arial" charset="0"/>
            </a:endParaRPr>
          </a:p>
          <a:p>
            <a:pPr>
              <a:lnSpc>
                <a:spcPct val="90000"/>
              </a:lnSpc>
              <a:buFont typeface="Wingdings" pitchFamily="2" charset="2"/>
              <a:buNone/>
            </a:pPr>
            <a:r>
              <a:rPr lang="en-US" sz="2400" dirty="0">
                <a:latin typeface="+mj-lt"/>
                <a:cs typeface="Arial" charset="0"/>
              </a:rPr>
              <a:t>depressed	    .10	</a:t>
            </a:r>
            <a:r>
              <a:rPr lang="en-US" sz="2400" b="1" i="1" u="sng" dirty="0">
                <a:latin typeface="+mj-lt"/>
                <a:cs typeface="Arial" charset="0"/>
              </a:rPr>
              <a:t>.71</a:t>
            </a:r>
            <a:r>
              <a:rPr lang="en-US" sz="2400" dirty="0">
                <a:latin typeface="+mj-lt"/>
                <a:cs typeface="Arial" charset="0"/>
              </a:rPr>
              <a:t>	-.31</a:t>
            </a:r>
          </a:p>
          <a:p>
            <a:pPr>
              <a:lnSpc>
                <a:spcPct val="90000"/>
              </a:lnSpc>
              <a:buFont typeface="Wingdings" pitchFamily="2" charset="2"/>
              <a:buNone/>
            </a:pPr>
            <a:r>
              <a:rPr lang="en-US" sz="2400" dirty="0">
                <a:latin typeface="+mj-lt"/>
                <a:cs typeface="Arial" charset="0"/>
              </a:rPr>
              <a:t>blues		    .07	</a:t>
            </a:r>
            <a:r>
              <a:rPr lang="en-US" sz="2400" b="1" i="1" u="sng" dirty="0">
                <a:latin typeface="+mj-lt"/>
                <a:cs typeface="Arial" charset="0"/>
              </a:rPr>
              <a:t>.66</a:t>
            </a:r>
            <a:r>
              <a:rPr lang="en-US" sz="2400" dirty="0">
                <a:latin typeface="+mj-lt"/>
                <a:cs typeface="Arial" charset="0"/>
              </a:rPr>
              <a:t>	-.16</a:t>
            </a:r>
          </a:p>
          <a:p>
            <a:pPr>
              <a:lnSpc>
                <a:spcPct val="90000"/>
              </a:lnSpc>
              <a:buFont typeface="Wingdings" pitchFamily="2" charset="2"/>
              <a:buNone/>
            </a:pPr>
            <a:r>
              <a:rPr lang="en-US" sz="2400" dirty="0">
                <a:latin typeface="+mj-lt"/>
                <a:cs typeface="Arial" charset="0"/>
              </a:rPr>
              <a:t>anxious		   -.18	-.22	 </a:t>
            </a:r>
            <a:r>
              <a:rPr lang="en-US" sz="2400" b="1" i="1" u="sng" dirty="0">
                <a:latin typeface="+mj-lt"/>
                <a:cs typeface="Arial" charset="0"/>
              </a:rPr>
              <a:t>.52</a:t>
            </a:r>
          </a:p>
          <a:p>
            <a:pPr>
              <a:lnSpc>
                <a:spcPct val="90000"/>
              </a:lnSpc>
              <a:buFont typeface="Wingdings" pitchFamily="2" charset="2"/>
              <a:buNone/>
            </a:pPr>
            <a:r>
              <a:rPr lang="en-US" sz="2400" dirty="0">
                <a:latin typeface="+mj-lt"/>
                <a:cs typeface="Arial" charset="0"/>
              </a:rPr>
              <a:t>nervous	  	   -.13	-.22	 </a:t>
            </a:r>
            <a:r>
              <a:rPr lang="en-US" sz="2400" b="1" i="1" u="sng" dirty="0">
                <a:latin typeface="+mj-lt"/>
                <a:cs typeface="Arial" charset="0"/>
              </a:rPr>
              <a:t>.88</a:t>
            </a:r>
          </a:p>
          <a:p>
            <a:pPr>
              <a:lnSpc>
                <a:spcPct val="90000"/>
              </a:lnSpc>
              <a:buFont typeface="Wingdings" pitchFamily="2" charset="2"/>
              <a:buNone/>
            </a:pPr>
            <a:r>
              <a:rPr lang="en-US" sz="2400" i="1" dirty="0">
                <a:latin typeface="+mj-lt"/>
                <a:cs typeface="Arial" charset="0"/>
              </a:rPr>
              <a:t>Yearn</a:t>
            </a:r>
            <a:r>
              <a:rPr lang="en-US" sz="2400" dirty="0">
                <a:latin typeface="+mj-lt"/>
                <a:cs typeface="Arial" charset="0"/>
              </a:rPr>
              <a:t>		</a:t>
            </a:r>
            <a:r>
              <a:rPr lang="en-US" sz="2400" dirty="0">
                <a:solidFill>
                  <a:schemeClr val="accent4">
                    <a:lumMod val="60000"/>
                    <a:lumOff val="40000"/>
                  </a:schemeClr>
                </a:solidFill>
                <a:latin typeface="+mj-lt"/>
                <a:cs typeface="Arial" charset="0"/>
              </a:rPr>
              <a:t>    </a:t>
            </a:r>
            <a:r>
              <a:rPr lang="en-US" sz="2400" b="1" i="1" u="sng" dirty="0">
                <a:solidFill>
                  <a:srgbClr val="FFC000"/>
                </a:solidFill>
                <a:latin typeface="+mj-lt"/>
                <a:cs typeface="Arial" charset="0"/>
              </a:rPr>
              <a:t>.62</a:t>
            </a:r>
            <a:r>
              <a:rPr lang="en-US" sz="2400" dirty="0">
                <a:solidFill>
                  <a:schemeClr val="accent4">
                    <a:lumMod val="60000"/>
                    <a:lumOff val="40000"/>
                  </a:schemeClr>
                </a:solidFill>
                <a:latin typeface="+mj-lt"/>
                <a:cs typeface="Arial" charset="0"/>
              </a:rPr>
              <a:t>	</a:t>
            </a:r>
            <a:r>
              <a:rPr lang="en-US" sz="2400" dirty="0">
                <a:latin typeface="+mj-lt"/>
                <a:cs typeface="Arial" charset="0"/>
              </a:rPr>
              <a:t> .21	 .02</a:t>
            </a:r>
          </a:p>
          <a:p>
            <a:pPr>
              <a:lnSpc>
                <a:spcPct val="90000"/>
              </a:lnSpc>
              <a:buFont typeface="Wingdings" pitchFamily="2" charset="2"/>
              <a:buNone/>
            </a:pPr>
            <a:r>
              <a:rPr lang="en-US" sz="2400" i="1" dirty="0">
                <a:latin typeface="+mj-lt"/>
                <a:cs typeface="Arial" charset="0"/>
              </a:rPr>
              <a:t>Intrusive thoughts   </a:t>
            </a:r>
            <a:r>
              <a:rPr lang="en-US" sz="2400" b="1" i="1" u="sng" dirty="0">
                <a:solidFill>
                  <a:srgbClr val="FFC000"/>
                </a:solidFill>
                <a:latin typeface="+mj-lt"/>
                <a:cs typeface="Arial" charset="0"/>
              </a:rPr>
              <a:t>.68</a:t>
            </a:r>
            <a:r>
              <a:rPr lang="en-US" sz="2400" dirty="0">
                <a:latin typeface="+mj-lt"/>
                <a:cs typeface="Arial" charset="0"/>
              </a:rPr>
              <a:t>	 .26	-.10</a:t>
            </a:r>
          </a:p>
          <a:p>
            <a:pPr>
              <a:lnSpc>
                <a:spcPct val="90000"/>
              </a:lnSpc>
              <a:buFont typeface="Wingdings" pitchFamily="2" charset="2"/>
              <a:buNone/>
            </a:pPr>
            <a:r>
              <a:rPr lang="en-US" sz="2400" i="1" dirty="0">
                <a:latin typeface="+mj-lt"/>
                <a:cs typeface="Arial" charset="0"/>
              </a:rPr>
              <a:t>ID symptoms</a:t>
            </a:r>
            <a:r>
              <a:rPr lang="en-US" sz="2400" dirty="0">
                <a:latin typeface="+mj-lt"/>
                <a:cs typeface="Arial" charset="0"/>
              </a:rPr>
              <a:t>	    </a:t>
            </a:r>
            <a:r>
              <a:rPr lang="en-US" sz="2400" b="1" i="1" u="sng" dirty="0">
                <a:solidFill>
                  <a:srgbClr val="FFC000"/>
                </a:solidFill>
                <a:latin typeface="+mj-lt"/>
                <a:cs typeface="Arial" charset="0"/>
              </a:rPr>
              <a:t>.77</a:t>
            </a:r>
            <a:r>
              <a:rPr lang="en-US" sz="2400" dirty="0">
                <a:latin typeface="+mj-lt"/>
                <a:cs typeface="Arial" charset="0"/>
              </a:rPr>
              <a:t>	-.03	 .02</a:t>
            </a:r>
          </a:p>
          <a:p>
            <a:pPr>
              <a:lnSpc>
                <a:spcPct val="90000"/>
              </a:lnSpc>
              <a:buFont typeface="Wingdings" pitchFamily="2" charset="2"/>
              <a:buNone/>
            </a:pPr>
            <a:r>
              <a:rPr lang="en-US" sz="2400" i="1" dirty="0">
                <a:latin typeface="+mj-lt"/>
                <a:cs typeface="Arial" charset="0"/>
              </a:rPr>
              <a:t>Drawn reminders    </a:t>
            </a:r>
            <a:r>
              <a:rPr lang="en-US" sz="2400" b="1" i="1" u="sng" dirty="0">
                <a:solidFill>
                  <a:srgbClr val="FFC000"/>
                </a:solidFill>
                <a:latin typeface="+mj-lt"/>
                <a:cs typeface="Arial" charset="0"/>
              </a:rPr>
              <a:t>.71</a:t>
            </a:r>
            <a:r>
              <a:rPr lang="en-US" sz="2400" b="1" dirty="0">
                <a:latin typeface="+mj-lt"/>
                <a:cs typeface="Arial" charset="0"/>
              </a:rPr>
              <a:t>	 </a:t>
            </a:r>
            <a:r>
              <a:rPr lang="en-US" sz="2400" dirty="0">
                <a:latin typeface="+mj-lt"/>
                <a:cs typeface="Arial" charset="0"/>
              </a:rPr>
              <a:t>.15	-.12</a:t>
            </a:r>
          </a:p>
          <a:p>
            <a:pPr>
              <a:lnSpc>
                <a:spcPct val="90000"/>
              </a:lnSpc>
              <a:buFont typeface="Wingdings" pitchFamily="2" charset="2"/>
              <a:buNone/>
            </a:pPr>
            <a:r>
              <a:rPr lang="en-US" sz="2400" i="1" dirty="0">
                <a:latin typeface="+mj-lt"/>
                <a:cs typeface="Arial" charset="0"/>
              </a:rPr>
              <a:t>Feel presence </a:t>
            </a:r>
            <a:r>
              <a:rPr lang="en-US" sz="2400" dirty="0">
                <a:latin typeface="+mj-lt"/>
                <a:cs typeface="Arial" charset="0"/>
              </a:rPr>
              <a:t>	</a:t>
            </a:r>
            <a:r>
              <a:rPr lang="en-US" sz="2400" dirty="0">
                <a:solidFill>
                  <a:srgbClr val="FFC000"/>
                </a:solidFill>
                <a:latin typeface="+mj-lt"/>
                <a:cs typeface="Arial" charset="0"/>
              </a:rPr>
              <a:t>    </a:t>
            </a:r>
            <a:r>
              <a:rPr lang="en-US" sz="2400" b="1" i="1" u="sng" dirty="0">
                <a:solidFill>
                  <a:srgbClr val="FFC000"/>
                </a:solidFill>
                <a:latin typeface="+mj-lt"/>
                <a:cs typeface="Arial" charset="0"/>
              </a:rPr>
              <a:t>.82</a:t>
            </a:r>
            <a:r>
              <a:rPr lang="en-US" sz="2400" dirty="0">
                <a:latin typeface="+mj-lt"/>
                <a:cs typeface="Arial" charset="0"/>
              </a:rPr>
              <a:t>	-.02	-.08</a:t>
            </a:r>
          </a:p>
          <a:p>
            <a:pPr>
              <a:lnSpc>
                <a:spcPct val="90000"/>
              </a:lnSpc>
              <a:buFont typeface="Wingdings" pitchFamily="2" charset="2"/>
              <a:buNone/>
            </a:pPr>
            <a:r>
              <a:rPr lang="en-US" sz="3000" dirty="0">
                <a:latin typeface="+mj-lt"/>
                <a:cs typeface="Arial" charset="0"/>
              </a:rPr>
              <a:t>_______________________</a:t>
            </a:r>
            <a:endParaRPr lang="en-US" sz="3000" b="1" dirty="0">
              <a:latin typeface="+mj-lt"/>
              <a:cs typeface="Arial" charset="0"/>
            </a:endParaRPr>
          </a:p>
          <a:p>
            <a:pPr>
              <a:buNone/>
            </a:pPr>
            <a:r>
              <a:rPr lang="en-US" sz="1800" dirty="0">
                <a:cs typeface="Arial" charset="0"/>
              </a:rPr>
              <a:t>Examples: Prigerson et al. </a:t>
            </a:r>
            <a:r>
              <a:rPr lang="en-US" sz="1800" i="1" dirty="0">
                <a:cs typeface="Arial" charset="0"/>
              </a:rPr>
              <a:t>AJP</a:t>
            </a:r>
            <a:r>
              <a:rPr lang="en-US" sz="1800" dirty="0">
                <a:cs typeface="Arial" charset="0"/>
              </a:rPr>
              <a:t>, 1995, </a:t>
            </a:r>
            <a:r>
              <a:rPr lang="en-US" sz="1800" i="1" dirty="0">
                <a:cs typeface="Arial" charset="0"/>
              </a:rPr>
              <a:t>AJP</a:t>
            </a:r>
            <a:r>
              <a:rPr lang="en-US" sz="1800" dirty="0">
                <a:cs typeface="Arial" charset="0"/>
              </a:rPr>
              <a:t> 1996; </a:t>
            </a:r>
          </a:p>
          <a:p>
            <a:pPr>
              <a:buNone/>
            </a:pPr>
            <a:r>
              <a:rPr lang="en-US" sz="1800" dirty="0">
                <a:cs typeface="Arial" charset="0"/>
              </a:rPr>
              <a:t>Boelen et al. </a:t>
            </a:r>
            <a:r>
              <a:rPr lang="en-US" sz="1800" i="1" dirty="0">
                <a:cs typeface="Arial" charset="0"/>
              </a:rPr>
              <a:t>AJP</a:t>
            </a:r>
            <a:r>
              <a:rPr lang="en-US" sz="1800" dirty="0">
                <a:cs typeface="Arial" charset="0"/>
              </a:rPr>
              <a:t> 2003, 2005; </a:t>
            </a:r>
            <a:r>
              <a:rPr lang="en-US" sz="1800" dirty="0" err="1">
                <a:cs typeface="Arial" charset="0"/>
              </a:rPr>
              <a:t>Schakowski</a:t>
            </a:r>
            <a:r>
              <a:rPr lang="en-US" sz="1800" dirty="0">
                <a:cs typeface="Arial" charset="0"/>
              </a:rPr>
              <a:t> et al. </a:t>
            </a:r>
            <a:r>
              <a:rPr lang="en-US" sz="1800" i="1" dirty="0">
                <a:cs typeface="Arial" charset="0"/>
              </a:rPr>
              <a:t>Assessment </a:t>
            </a:r>
          </a:p>
          <a:p>
            <a:pPr>
              <a:buNone/>
            </a:pPr>
            <a:r>
              <a:rPr lang="en-US" sz="1800" dirty="0">
                <a:cs typeface="Arial" charset="0"/>
              </a:rPr>
              <a:t>2022; </a:t>
            </a:r>
            <a:r>
              <a:rPr lang="en-US" sz="1800" dirty="0" err="1">
                <a:cs typeface="Arial" charset="0"/>
              </a:rPr>
              <a:t>Geronazzo</a:t>
            </a:r>
            <a:r>
              <a:rPr lang="en-US" sz="1800" dirty="0">
                <a:cs typeface="Arial" charset="0"/>
              </a:rPr>
              <a:t>-Alman et al. </a:t>
            </a:r>
            <a:r>
              <a:rPr lang="en-US" sz="1800" i="1" dirty="0"/>
              <a:t>J Am Acc Child Adolescent </a:t>
            </a:r>
          </a:p>
          <a:p>
            <a:pPr>
              <a:buNone/>
            </a:pPr>
            <a:r>
              <a:rPr lang="en-US" sz="1800" i="1" dirty="0"/>
              <a:t>Psychiatry</a:t>
            </a:r>
            <a:r>
              <a:rPr lang="en-US" sz="1800" dirty="0"/>
              <a:t> 2019</a:t>
            </a:r>
            <a:r>
              <a:rPr lang="en-US" sz="1800" dirty="0">
                <a:cs typeface="Arial" charset="0"/>
              </a:rPr>
              <a:t> </a:t>
            </a:r>
          </a:p>
        </p:txBody>
      </p:sp>
      <p:sp>
        <p:nvSpPr>
          <p:cNvPr id="2" name="Slide Number Placeholder 1">
            <a:extLst>
              <a:ext uri="{FF2B5EF4-FFF2-40B4-BE49-F238E27FC236}">
                <a16:creationId xmlns:a16="http://schemas.microsoft.com/office/drawing/2014/main" id="{CE0E33E2-90F9-4DD6-B48A-C16E5954B955}"/>
              </a:ext>
            </a:extLst>
          </p:cNvPr>
          <p:cNvSpPr>
            <a:spLocks noGrp="1"/>
          </p:cNvSpPr>
          <p:nvPr>
            <p:ph type="sldNum" sz="quarter" idx="12"/>
          </p:nvPr>
        </p:nvSpPr>
        <p:spPr/>
        <p:txBody>
          <a:bodyPr/>
          <a:lstStyle/>
          <a:p>
            <a:pPr>
              <a:defRPr/>
            </a:pPr>
            <a:fld id="{140AE32F-D0D5-42F4-AB5F-F9AADA5CED88}" type="slidenum">
              <a:rPr lang="en-US" smtClean="0">
                <a:solidFill>
                  <a:prstClr val="black">
                    <a:tint val="95000"/>
                  </a:prstClr>
                </a:solidFill>
              </a:rPr>
              <a:pPr>
                <a:defRPr/>
              </a:pPr>
              <a:t>6</a:t>
            </a:fld>
            <a:endParaRPr lang="en-US">
              <a:solidFill>
                <a:prstClr val="black">
                  <a:tint val="95000"/>
                </a:prstClr>
              </a:solidFill>
            </a:endParaRPr>
          </a:p>
        </p:txBody>
      </p:sp>
      <p:sp>
        <p:nvSpPr>
          <p:cNvPr id="5" name="TextBox 4">
            <a:extLst>
              <a:ext uri="{FF2B5EF4-FFF2-40B4-BE49-F238E27FC236}">
                <a16:creationId xmlns:a16="http://schemas.microsoft.com/office/drawing/2014/main" id="{991646B9-4E90-4385-923B-8A90F348A9BD}"/>
              </a:ext>
            </a:extLst>
          </p:cNvPr>
          <p:cNvSpPr txBox="1"/>
          <p:nvPr/>
        </p:nvSpPr>
        <p:spPr>
          <a:xfrm>
            <a:off x="761198" y="155573"/>
            <a:ext cx="7715869" cy="954107"/>
          </a:xfrm>
          <a:prstGeom prst="rect">
            <a:avLst/>
          </a:prstGeom>
          <a:noFill/>
        </p:spPr>
        <p:txBody>
          <a:bodyPr wrap="square" rtlCol="0">
            <a:spAutoFit/>
          </a:bodyPr>
          <a:lstStyle/>
          <a:p>
            <a:pPr algn="ctr"/>
            <a:r>
              <a:rPr lang="en-US" sz="2800" b="1" dirty="0">
                <a:solidFill>
                  <a:srgbClr val="FFC000"/>
                </a:solidFill>
              </a:rPr>
              <a:t>PGD symptoms </a:t>
            </a:r>
            <a:r>
              <a:rPr lang="en-US" sz="2800" dirty="0">
                <a:solidFill>
                  <a:srgbClr val="FFC000"/>
                </a:solidFill>
              </a:rPr>
              <a:t>are</a:t>
            </a:r>
            <a:r>
              <a:rPr lang="en-US" sz="2800" b="1" dirty="0">
                <a:solidFill>
                  <a:srgbClr val="FFC000"/>
                </a:solidFill>
              </a:rPr>
              <a:t> </a:t>
            </a:r>
            <a:r>
              <a:rPr lang="en-US" sz="2800" dirty="0">
                <a:solidFill>
                  <a:srgbClr val="FFC000"/>
                </a:solidFill>
              </a:rPr>
              <a:t>internally consistent </a:t>
            </a:r>
            <a:r>
              <a:rPr lang="en-US" sz="2800" b="1" dirty="0">
                <a:solidFill>
                  <a:srgbClr val="FFC000"/>
                </a:solidFill>
              </a:rPr>
              <a:t>(reliable) </a:t>
            </a:r>
            <a:r>
              <a:rPr lang="en-US" sz="2800" dirty="0">
                <a:solidFill>
                  <a:srgbClr val="FFC000"/>
                </a:solidFill>
              </a:rPr>
              <a:t>&amp; form a </a:t>
            </a:r>
            <a:r>
              <a:rPr lang="en-US" sz="2800" dirty="0" err="1">
                <a:solidFill>
                  <a:srgbClr val="FFC000"/>
                </a:solidFill>
              </a:rPr>
              <a:t>sx</a:t>
            </a:r>
            <a:r>
              <a:rPr lang="en-US" sz="2800" dirty="0">
                <a:solidFill>
                  <a:srgbClr val="FFC000"/>
                </a:solidFill>
              </a:rPr>
              <a:t> cluster </a:t>
            </a:r>
            <a:r>
              <a:rPr lang="en-US" sz="2800" b="1" dirty="0">
                <a:solidFill>
                  <a:srgbClr val="FFC000"/>
                </a:solidFill>
              </a:rPr>
              <a:t>distinct</a:t>
            </a:r>
            <a:r>
              <a:rPr lang="en-US" sz="2800" dirty="0">
                <a:solidFill>
                  <a:srgbClr val="FFC000"/>
                </a:solidFill>
              </a:rPr>
              <a:t> symptom cluster</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2987" name="Group 59"/>
          <p:cNvGraphicFramePr>
            <a:graphicFrameLocks noGrp="1"/>
          </p:cNvGraphicFramePr>
          <p:nvPr>
            <p:ph type="tbl" idx="1"/>
            <p:extLst>
              <p:ext uri="{D42A27DB-BD31-4B8C-83A1-F6EECF244321}">
                <p14:modId xmlns:p14="http://schemas.microsoft.com/office/powerpoint/2010/main" val="2498537004"/>
              </p:ext>
            </p:extLst>
          </p:nvPr>
        </p:nvGraphicFramePr>
        <p:xfrm>
          <a:off x="324579" y="812006"/>
          <a:ext cx="8301368" cy="5316283"/>
        </p:xfrm>
        <a:graphic>
          <a:graphicData uri="http://schemas.openxmlformats.org/drawingml/2006/table">
            <a:tbl>
              <a:tblPr/>
              <a:tblGrid>
                <a:gridCol w="4338968">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116811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2700" b="1" i="0" u="none" strike="noStrike" cap="none" normalizeH="0" baseline="0" dirty="0">
                          <a:ln>
                            <a:noFill/>
                          </a:ln>
                          <a:solidFill>
                            <a:srgbClr val="FFC000"/>
                          </a:solidFill>
                          <a:effectLst/>
                          <a:latin typeface="+mj-lt"/>
                        </a:rPr>
                        <a:t>PGD </a:t>
                      </a:r>
                      <a:r>
                        <a:rPr kumimoji="0" lang="en-US" sz="2700" b="1" i="0" u="none" strike="noStrike" cap="none" normalizeH="0" baseline="0" dirty="0" err="1">
                          <a:ln>
                            <a:noFill/>
                          </a:ln>
                          <a:solidFill>
                            <a:srgbClr val="FFC000"/>
                          </a:solidFill>
                          <a:effectLst/>
                          <a:latin typeface="+mj-lt"/>
                        </a:rPr>
                        <a:t>Dx</a:t>
                      </a:r>
                      <a:endParaRPr kumimoji="0" lang="en-US" sz="2700" b="1" i="0" u="none" strike="noStrike" cap="none" normalizeH="0" baseline="0" dirty="0">
                        <a:ln>
                          <a:noFill/>
                        </a:ln>
                        <a:solidFill>
                          <a:srgbClr val="FFC000"/>
                        </a:solidFill>
                        <a:effectLst/>
                        <a:latin typeface="+mj-lt"/>
                      </a:endParaRPr>
                    </a:p>
                  </a:txBody>
                  <a:tcPr marL="89614" marR="89614"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2700" b="1" i="0" u="none" strike="noStrike" cap="none" normalizeH="0" baseline="0" dirty="0">
                          <a:ln>
                            <a:noFill/>
                          </a:ln>
                          <a:solidFill>
                            <a:schemeClr val="tx1"/>
                          </a:solidFill>
                          <a:effectLst/>
                          <a:latin typeface="+mj-lt"/>
                        </a:rPr>
                        <a:t>Cronbach’s</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l-GR" sz="2700" b="1" i="0" u="none" strike="noStrike" cap="none" normalizeH="0" baseline="0" dirty="0">
                          <a:ln>
                            <a:noFill/>
                          </a:ln>
                          <a:solidFill>
                            <a:schemeClr val="tx1"/>
                          </a:solidFill>
                          <a:effectLst/>
                          <a:latin typeface="+mj-lt"/>
                        </a:rPr>
                        <a:t>α</a:t>
                      </a:r>
                      <a:endParaRPr kumimoji="0" lang="en-US" sz="2700" b="1" i="0" u="none" strike="noStrike" cap="none" normalizeH="0" baseline="0" dirty="0">
                        <a:ln>
                          <a:noFill/>
                        </a:ln>
                        <a:solidFill>
                          <a:schemeClr val="tx1"/>
                        </a:solidFill>
                        <a:effectLst/>
                        <a:latin typeface="+mj-lt"/>
                      </a:endParaRPr>
                    </a:p>
                  </a:txBody>
                  <a:tcPr marL="89614" marR="8961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2700" b="1" i="0" u="none" strike="noStrike" cap="none" normalizeH="0" baseline="0" dirty="0">
                          <a:ln>
                            <a:noFill/>
                          </a:ln>
                          <a:solidFill>
                            <a:schemeClr val="tx1"/>
                          </a:solidFill>
                          <a:effectLst/>
                          <a:latin typeface="+mj-lt"/>
                        </a:rPr>
                        <a:t>PGD </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l-GR" sz="2700" b="1" i="0" u="none" strike="noStrike" cap="none" normalizeH="0" baseline="0" dirty="0">
                          <a:ln>
                            <a:noFill/>
                          </a:ln>
                          <a:solidFill>
                            <a:schemeClr val="tx1"/>
                          </a:solidFill>
                          <a:effectLst/>
                          <a:latin typeface="+mj-lt"/>
                        </a:rPr>
                        <a:t>Φ</a:t>
                      </a:r>
                      <a:endParaRPr kumimoji="0" lang="en-US" sz="2700" b="1" i="0" u="none" strike="noStrike" cap="none" normalizeH="0" baseline="0" dirty="0">
                        <a:ln>
                          <a:noFill/>
                        </a:ln>
                        <a:solidFill>
                          <a:schemeClr val="tx1"/>
                        </a:solidFill>
                        <a:effectLst/>
                        <a:latin typeface="+mj-lt"/>
                      </a:endParaRPr>
                    </a:p>
                  </a:txBody>
                  <a:tcPr marL="89614" marR="89614"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526259">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2700" b="0" i="1" u="none" strike="noStrike" cap="none" normalizeH="0" baseline="0" dirty="0">
                          <a:ln>
                            <a:noFill/>
                          </a:ln>
                          <a:solidFill>
                            <a:schemeClr val="tx1"/>
                          </a:solidFill>
                          <a:effectLst/>
                          <a:latin typeface="+mj-lt"/>
                        </a:rPr>
                        <a:t>Internal Consistency/</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2700" b="0" i="1" u="none" strike="noStrike" cap="none" normalizeH="0" baseline="0" dirty="0">
                          <a:ln>
                            <a:noFill/>
                          </a:ln>
                          <a:solidFill>
                            <a:schemeClr val="tx1"/>
                          </a:solidFill>
                          <a:effectLst/>
                          <a:latin typeface="+mj-lt"/>
                        </a:rPr>
                        <a:t>6-week test re-test</a:t>
                      </a:r>
                    </a:p>
                  </a:txBody>
                  <a:tcPr marL="89614" marR="89614"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2700" b="0" i="0" u="none" strike="noStrike" cap="none" normalizeH="0" baseline="0" dirty="0">
                          <a:ln>
                            <a:noFill/>
                          </a:ln>
                          <a:solidFill>
                            <a:schemeClr val="tx1"/>
                          </a:solidFill>
                          <a:effectLst/>
                          <a:latin typeface="+mj-lt"/>
                        </a:rPr>
                        <a:t>0.94/</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2700" b="0" i="0" u="none" strike="noStrike" cap="none" normalizeH="0" baseline="0" dirty="0">
                          <a:ln>
                            <a:noFill/>
                          </a:ln>
                          <a:solidFill>
                            <a:schemeClr val="tx1"/>
                          </a:solidFill>
                          <a:effectLst/>
                          <a:latin typeface="+mj-lt"/>
                        </a:rPr>
                        <a:t>0.89</a:t>
                      </a:r>
                    </a:p>
                  </a:txBody>
                  <a:tcPr marL="89614" marR="8961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en-US" sz="2700" b="0" i="0" u="none" strike="noStrike" cap="none" normalizeH="0" baseline="0" dirty="0">
                        <a:ln>
                          <a:noFill/>
                        </a:ln>
                        <a:solidFill>
                          <a:schemeClr val="tx1"/>
                        </a:solidFill>
                        <a:effectLst/>
                        <a:latin typeface="+mj-lt"/>
                      </a:endParaRPr>
                    </a:p>
                  </a:txBody>
                  <a:tcPr marL="89614" marR="89614"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52473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2300" b="0" i="0" u="none" strike="noStrike" cap="none" normalizeH="0" baseline="0" dirty="0">
                          <a:ln>
                            <a:noFill/>
                          </a:ln>
                          <a:solidFill>
                            <a:schemeClr val="tx1"/>
                          </a:solidFill>
                          <a:effectLst/>
                          <a:latin typeface="+mj-lt"/>
                        </a:rPr>
                        <a:t>MDD</a:t>
                      </a:r>
                    </a:p>
                  </a:txBody>
                  <a:tcPr marL="89614" marR="89614"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en-US" sz="2700" b="0" i="0" u="none" strike="noStrike" cap="none" normalizeH="0" baseline="0" dirty="0">
                        <a:ln>
                          <a:noFill/>
                        </a:ln>
                        <a:solidFill>
                          <a:srgbClr val="C00000"/>
                        </a:solidFill>
                        <a:effectLst/>
                        <a:latin typeface="+mj-lt"/>
                      </a:endParaRPr>
                    </a:p>
                  </a:txBody>
                  <a:tcPr marL="89614" marR="8961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2700" b="0" i="0" u="none" strike="noStrike" cap="none" normalizeH="0" baseline="0" dirty="0">
                          <a:ln>
                            <a:noFill/>
                          </a:ln>
                          <a:solidFill>
                            <a:srgbClr val="FFC000"/>
                          </a:solidFill>
                          <a:effectLst/>
                          <a:latin typeface="+mj-lt"/>
                        </a:rPr>
                        <a:t>0.36</a:t>
                      </a:r>
                    </a:p>
                  </a:txBody>
                  <a:tcPr marL="89614" marR="89614"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52473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2300" b="0" i="0" u="none" strike="noStrike" cap="none" normalizeH="0" baseline="0" dirty="0">
                          <a:ln>
                            <a:noFill/>
                          </a:ln>
                          <a:solidFill>
                            <a:schemeClr val="tx1"/>
                          </a:solidFill>
                          <a:effectLst/>
                          <a:latin typeface="+mj-lt"/>
                        </a:rPr>
                        <a:t>PTSD</a:t>
                      </a:r>
                    </a:p>
                  </a:txBody>
                  <a:tcPr marL="89614" marR="89614"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en-US" sz="2700" b="0" i="0" u="none" strike="noStrike" cap="none" normalizeH="0" baseline="0" dirty="0">
                        <a:ln>
                          <a:noFill/>
                        </a:ln>
                        <a:solidFill>
                          <a:srgbClr val="C00000"/>
                        </a:solidFill>
                        <a:effectLst/>
                        <a:latin typeface="+mj-lt"/>
                      </a:endParaRPr>
                    </a:p>
                  </a:txBody>
                  <a:tcPr marL="89614" marR="8961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2700" b="0" i="0" u="none" strike="noStrike" cap="none" normalizeH="0" baseline="0" dirty="0">
                          <a:ln>
                            <a:noFill/>
                          </a:ln>
                          <a:solidFill>
                            <a:srgbClr val="FFC000"/>
                          </a:solidFill>
                          <a:effectLst/>
                          <a:latin typeface="+mj-lt"/>
                        </a:rPr>
                        <a:t>0.31</a:t>
                      </a:r>
                    </a:p>
                  </a:txBody>
                  <a:tcPr marL="89614" marR="89614"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52473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2300" b="0" i="0" u="none" strike="noStrike" cap="none" normalizeH="0" baseline="0" dirty="0">
                          <a:ln>
                            <a:noFill/>
                          </a:ln>
                          <a:solidFill>
                            <a:schemeClr val="tx1"/>
                          </a:solidFill>
                          <a:effectLst/>
                          <a:latin typeface="+mj-lt"/>
                        </a:rPr>
                        <a:t>GAD</a:t>
                      </a:r>
                    </a:p>
                  </a:txBody>
                  <a:tcPr marL="89614" marR="89614"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en-US" sz="2700" b="0" i="0" u="none" strike="noStrike" cap="none" normalizeH="0" baseline="0" dirty="0">
                        <a:ln>
                          <a:noFill/>
                        </a:ln>
                        <a:solidFill>
                          <a:srgbClr val="C00000"/>
                        </a:solidFill>
                        <a:effectLst/>
                        <a:latin typeface="+mj-lt"/>
                      </a:endParaRPr>
                    </a:p>
                  </a:txBody>
                  <a:tcPr marL="89614" marR="8961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2700" b="0" i="0" u="none" strike="noStrike" cap="none" normalizeH="0" baseline="0" dirty="0">
                          <a:ln>
                            <a:noFill/>
                          </a:ln>
                          <a:solidFill>
                            <a:srgbClr val="FFC000"/>
                          </a:solidFill>
                          <a:effectLst/>
                          <a:latin typeface="+mj-lt"/>
                        </a:rPr>
                        <a:t>0.17</a:t>
                      </a:r>
                    </a:p>
                  </a:txBody>
                  <a:tcPr marL="89614" marR="89614"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526259">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2700" b="0" i="0" u="none" strike="noStrike" cap="none" normalizeH="0" baseline="0" dirty="0">
                          <a:ln>
                            <a:noFill/>
                          </a:ln>
                          <a:solidFill>
                            <a:schemeClr val="tx1"/>
                          </a:solidFill>
                          <a:effectLst/>
                          <a:latin typeface="+mj-lt"/>
                        </a:rPr>
                        <a:t>PGD </a:t>
                      </a:r>
                      <a:r>
                        <a:rPr kumimoji="0" lang="en-US" sz="2700" b="0" i="0" u="none" strike="noStrike" cap="none" normalizeH="0" baseline="0" dirty="0" err="1">
                          <a:ln>
                            <a:noFill/>
                          </a:ln>
                          <a:solidFill>
                            <a:schemeClr val="tx1"/>
                          </a:solidFill>
                          <a:effectLst/>
                          <a:latin typeface="+mj-lt"/>
                        </a:rPr>
                        <a:t>Dx</a:t>
                      </a:r>
                      <a:endParaRPr kumimoji="0" lang="en-US" sz="2300" b="0" i="1" u="none" strike="noStrike" cap="none" normalizeH="0" baseline="0" dirty="0">
                        <a:ln>
                          <a:noFill/>
                        </a:ln>
                        <a:solidFill>
                          <a:schemeClr val="tx1"/>
                        </a:solidFill>
                        <a:effectLst/>
                        <a:latin typeface="+mj-lt"/>
                      </a:endParaRPr>
                    </a:p>
                  </a:txBody>
                  <a:tcPr marL="89614" marR="89614"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en-US" sz="2300" b="1" i="0" u="none" strike="noStrike" cap="none" normalizeH="0" baseline="0" dirty="0">
                        <a:ln>
                          <a:noFill/>
                        </a:ln>
                        <a:solidFill>
                          <a:srgbClr val="C00000"/>
                        </a:solidFill>
                        <a:effectLst/>
                        <a:latin typeface="+mj-lt"/>
                      </a:endParaRPr>
                    </a:p>
                  </a:txBody>
                  <a:tcPr marL="89614" marR="8961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en-US" sz="2700" b="0" i="0" u="none" strike="noStrike" cap="none" normalizeH="0" baseline="0" dirty="0">
                        <a:ln>
                          <a:noFill/>
                        </a:ln>
                        <a:solidFill>
                          <a:schemeClr val="tx1"/>
                        </a:solidFill>
                        <a:effectLst/>
                        <a:latin typeface="+mj-lt"/>
                      </a:endParaRPr>
                    </a:p>
                  </a:txBody>
                  <a:tcPr marL="89614" marR="89614"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52625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2300" b="0" i="0" u="none" strike="noStrike" cap="none" normalizeH="0" baseline="0" dirty="0">
                          <a:ln>
                            <a:noFill/>
                          </a:ln>
                          <a:solidFill>
                            <a:srgbClr val="FFC000"/>
                          </a:solidFill>
                          <a:effectLst/>
                          <a:latin typeface="+mj-lt"/>
                        </a:rPr>
                        <a:t>MDD, PTSD, GAD </a:t>
                      </a:r>
                      <a:r>
                        <a:rPr kumimoji="0" lang="en-US" sz="2300" b="1" i="0" u="none" strike="noStrike" cap="none" normalizeH="0" baseline="0" dirty="0">
                          <a:ln>
                            <a:noFill/>
                          </a:ln>
                          <a:solidFill>
                            <a:srgbClr val="FFC000"/>
                          </a:solidFill>
                          <a:effectLst/>
                          <a:latin typeface="+mj-lt"/>
                        </a:rPr>
                        <a:t>w/ </a:t>
                      </a:r>
                      <a:r>
                        <a:rPr kumimoji="0" lang="en-US" sz="2300" b="0" i="0" u="none" strike="noStrike" cap="none" normalizeH="0" baseline="0" dirty="0">
                          <a:ln>
                            <a:noFill/>
                          </a:ln>
                          <a:solidFill>
                            <a:srgbClr val="FFC000"/>
                          </a:solidFill>
                          <a:effectLst/>
                          <a:latin typeface="+mj-lt"/>
                        </a:rPr>
                        <a:t>PGD</a:t>
                      </a:r>
                    </a:p>
                  </a:txBody>
                  <a:tcPr marL="89614" marR="89614"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2300" b="1" i="1" u="none" strike="noStrike" cap="none" normalizeH="0" baseline="0" dirty="0">
                          <a:ln>
                            <a:noFill/>
                          </a:ln>
                          <a:solidFill>
                            <a:srgbClr val="FFC000"/>
                          </a:solidFill>
                          <a:effectLst/>
                          <a:latin typeface="+mj-lt"/>
                        </a:rPr>
                        <a:t>15/34 (44%)</a:t>
                      </a:r>
                    </a:p>
                  </a:txBody>
                  <a:tcPr marL="89614" marR="8961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2400" b="1" i="1" u="none" strike="noStrike" cap="none" normalizeH="0" baseline="0" dirty="0">
                          <a:ln>
                            <a:noFill/>
                          </a:ln>
                          <a:solidFill>
                            <a:srgbClr val="FFC000"/>
                          </a:solidFill>
                          <a:effectLst/>
                          <a:latin typeface="+mj-lt"/>
                        </a:rPr>
                        <a:t>misdiagnosed</a:t>
                      </a:r>
                    </a:p>
                  </a:txBody>
                  <a:tcPr marL="89614" marR="89614"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52473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defRPr/>
                      </a:pPr>
                      <a:r>
                        <a:rPr kumimoji="0" lang="en-US" sz="2400" b="0" i="1" u="none" strike="noStrike" cap="none" normalizeH="0" baseline="0" dirty="0">
                          <a:ln>
                            <a:noFill/>
                          </a:ln>
                          <a:solidFill>
                            <a:srgbClr val="FFC000"/>
                          </a:solidFill>
                          <a:effectLst/>
                          <a:latin typeface="+mn-lt"/>
                        </a:rPr>
                        <a:t>PGD w/o MDD, PTSD, GAD</a:t>
                      </a:r>
                      <a:endParaRPr kumimoji="0" lang="en-US" sz="2400" b="0" i="0" u="none" strike="noStrike" cap="none" normalizeH="0" baseline="0" dirty="0">
                        <a:ln>
                          <a:noFill/>
                        </a:ln>
                        <a:solidFill>
                          <a:srgbClr val="FFC000"/>
                        </a:solidFill>
                        <a:effectLst/>
                        <a:latin typeface="+mn-lt"/>
                      </a:endParaRPr>
                    </a:p>
                  </a:txBody>
                  <a:tcPr marL="89614" marR="89614"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defRPr/>
                      </a:pPr>
                      <a:r>
                        <a:rPr kumimoji="0" lang="en-US" sz="2400" b="1" i="1" u="none" strike="noStrike" cap="none" normalizeH="0" baseline="0" dirty="0">
                          <a:ln>
                            <a:noFill/>
                          </a:ln>
                          <a:solidFill>
                            <a:srgbClr val="FFC000"/>
                          </a:solidFill>
                          <a:effectLst/>
                          <a:latin typeface="+mn-lt"/>
                        </a:rPr>
                        <a:t>7/22 (32%)</a:t>
                      </a:r>
                      <a:endParaRPr kumimoji="0" lang="en-US" sz="2400" b="1" i="0" u="none" strike="noStrike" cap="none" normalizeH="0" baseline="0" dirty="0">
                        <a:ln>
                          <a:noFill/>
                        </a:ln>
                        <a:solidFill>
                          <a:srgbClr val="FFC000"/>
                        </a:solidFill>
                        <a:effectLst/>
                        <a:latin typeface="+mn-lt"/>
                      </a:endParaRPr>
                    </a:p>
                  </a:txBody>
                  <a:tcPr marL="89614" marR="8961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2400" b="1" i="1" u="none" strike="noStrike" kern="1200" cap="none" normalizeH="0" baseline="0" dirty="0">
                          <a:ln>
                            <a:noFill/>
                          </a:ln>
                          <a:solidFill>
                            <a:srgbClr val="FFC000"/>
                          </a:solidFill>
                          <a:effectLst/>
                          <a:latin typeface="+mn-lt"/>
                          <a:ea typeface="+mn-ea"/>
                          <a:cs typeface="+mn-cs"/>
                        </a:rPr>
                        <a:t>missed</a:t>
                      </a:r>
                      <a:endParaRPr kumimoji="0" lang="en-US" sz="2400" b="1" i="1" u="none" strike="noStrike" cap="none" normalizeH="0" baseline="0" dirty="0">
                        <a:ln>
                          <a:noFill/>
                        </a:ln>
                        <a:solidFill>
                          <a:srgbClr val="FFC000"/>
                        </a:solidFill>
                        <a:effectLst/>
                        <a:latin typeface="+mn-lt"/>
                      </a:endParaRPr>
                    </a:p>
                  </a:txBody>
                  <a:tcPr marL="89614" marR="89614"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bl>
          </a:graphicData>
        </a:graphic>
      </p:graphicFrame>
      <p:sp>
        <p:nvSpPr>
          <p:cNvPr id="4" name="Slide Number Placeholder 3">
            <a:extLst>
              <a:ext uri="{FF2B5EF4-FFF2-40B4-BE49-F238E27FC236}">
                <a16:creationId xmlns:a16="http://schemas.microsoft.com/office/drawing/2014/main" id="{363CAA9F-C2E6-4667-92E2-9B59D427BAB5}"/>
              </a:ext>
            </a:extLst>
          </p:cNvPr>
          <p:cNvSpPr>
            <a:spLocks noGrp="1"/>
          </p:cNvSpPr>
          <p:nvPr>
            <p:ph type="sldNum" sz="quarter" idx="12"/>
          </p:nvPr>
        </p:nvSpPr>
        <p:spPr/>
        <p:txBody>
          <a:bodyPr/>
          <a:lstStyle/>
          <a:p>
            <a:pPr>
              <a:defRPr/>
            </a:pPr>
            <a:fld id="{CD2F3ABB-6846-4368-886D-45EB51FF9E23}" type="slidenum">
              <a:rPr lang="en-US" smtClean="0">
                <a:solidFill>
                  <a:prstClr val="black">
                    <a:tint val="95000"/>
                  </a:prstClr>
                </a:solidFill>
              </a:rPr>
              <a:pPr>
                <a:defRPr/>
              </a:pPr>
              <a:t>7</a:t>
            </a:fld>
            <a:endParaRPr lang="en-US">
              <a:solidFill>
                <a:prstClr val="black">
                  <a:tint val="95000"/>
                </a:prstClr>
              </a:solidFill>
            </a:endParaRPr>
          </a:p>
        </p:txBody>
      </p:sp>
      <p:sp>
        <p:nvSpPr>
          <p:cNvPr id="39980" name="Text Box 44"/>
          <p:cNvSpPr txBox="1">
            <a:spLocks noChangeArrowheads="1"/>
          </p:cNvSpPr>
          <p:nvPr/>
        </p:nvSpPr>
        <p:spPr bwMode="auto">
          <a:xfrm>
            <a:off x="324580" y="141290"/>
            <a:ext cx="8301368" cy="523220"/>
          </a:xfrm>
          <a:prstGeom prst="rect">
            <a:avLst/>
          </a:prstGeom>
          <a:noFill/>
          <a:ln w="12700" cap="sq">
            <a:noFill/>
            <a:miter lim="800000"/>
            <a:headEnd type="none" w="sm" len="sm"/>
            <a:tailEnd type="none" w="sm" len="sm"/>
          </a:ln>
        </p:spPr>
        <p:txBody>
          <a:bodyPr wrap="square">
            <a:spAutoFit/>
          </a:bodyPr>
          <a:lstStyle/>
          <a:p>
            <a:pPr algn="ctr" eaLnBrk="1" hangingPunct="1">
              <a:spcBef>
                <a:spcPct val="50000"/>
              </a:spcBef>
            </a:pPr>
            <a:r>
              <a:rPr lang="en-US" sz="2800" b="1" dirty="0">
                <a:solidFill>
                  <a:srgbClr val="FFC000"/>
                </a:solidFill>
                <a:latin typeface="+mj-lt"/>
              </a:rPr>
              <a:t>Question #2.  </a:t>
            </a:r>
            <a:r>
              <a:rPr lang="en-US" sz="2800" b="1" dirty="0">
                <a:latin typeface="+mj-lt"/>
              </a:rPr>
              <a:t>Reliability &amp; Discriminant Validity </a:t>
            </a:r>
            <a:r>
              <a:rPr lang="en-US" sz="2800" b="1" dirty="0">
                <a:solidFill>
                  <a:srgbClr val="FFC000"/>
                </a:solidFill>
                <a:latin typeface="+mj-lt"/>
              </a:rPr>
              <a:t>(N=291)</a:t>
            </a:r>
          </a:p>
        </p:txBody>
      </p:sp>
      <p:sp>
        <p:nvSpPr>
          <p:cNvPr id="2" name="TextBox 1">
            <a:extLst>
              <a:ext uri="{FF2B5EF4-FFF2-40B4-BE49-F238E27FC236}">
                <a16:creationId xmlns:a16="http://schemas.microsoft.com/office/drawing/2014/main" id="{F18AA9A6-2AF0-45E6-981C-7BB979BCC3A6}"/>
              </a:ext>
            </a:extLst>
          </p:cNvPr>
          <p:cNvSpPr txBox="1"/>
          <p:nvPr/>
        </p:nvSpPr>
        <p:spPr>
          <a:xfrm>
            <a:off x="518319" y="6171686"/>
            <a:ext cx="3810000" cy="369332"/>
          </a:xfrm>
          <a:prstGeom prst="rect">
            <a:avLst/>
          </a:prstGeom>
          <a:noFill/>
        </p:spPr>
        <p:txBody>
          <a:bodyPr wrap="square" rtlCol="0">
            <a:spAutoFit/>
          </a:bodyPr>
          <a:lstStyle/>
          <a:p>
            <a:r>
              <a:rPr lang="en-US" dirty="0"/>
              <a:t>Prigerson et al., </a:t>
            </a:r>
            <a:r>
              <a:rPr lang="en-US" i="1" dirty="0" err="1"/>
              <a:t>PLoS</a:t>
            </a:r>
            <a:r>
              <a:rPr lang="en-US" i="1" dirty="0"/>
              <a:t> Med </a:t>
            </a:r>
            <a:r>
              <a:rPr lang="en-US" dirty="0"/>
              <a:t>2009</a:t>
            </a:r>
          </a:p>
        </p:txBody>
      </p:sp>
      <p:sp>
        <p:nvSpPr>
          <p:cNvPr id="5" name="Rectangle 4">
            <a:extLst>
              <a:ext uri="{FF2B5EF4-FFF2-40B4-BE49-F238E27FC236}">
                <a16:creationId xmlns:a16="http://schemas.microsoft.com/office/drawing/2014/main" id="{18E031A4-1611-40E3-90F0-4E1C1A16D3F9}"/>
              </a:ext>
            </a:extLst>
          </p:cNvPr>
          <p:cNvSpPr/>
          <p:nvPr/>
        </p:nvSpPr>
        <p:spPr>
          <a:xfrm>
            <a:off x="4861719" y="6356352"/>
            <a:ext cx="3221651" cy="369332"/>
          </a:xfrm>
          <a:prstGeom prst="rect">
            <a:avLst/>
          </a:prstGeom>
        </p:spPr>
        <p:txBody>
          <a:bodyPr wrap="none">
            <a:spAutoFit/>
          </a:bodyPr>
          <a:lstStyle/>
          <a:p>
            <a:r>
              <a:rPr lang="en-US" i="1" dirty="0"/>
              <a:t>reliability &amp; discriminant Validity</a:t>
            </a:r>
          </a:p>
        </p:txBody>
      </p:sp>
    </p:spTree>
    <p:extLst>
      <p:ext uri="{BB962C8B-B14F-4D97-AF65-F5344CB8AC3E}">
        <p14:creationId xmlns:p14="http://schemas.microsoft.com/office/powerpoint/2010/main" val="3009083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1A877C-3F31-4C4A-90FE-E4F4CEA6E54E}"/>
              </a:ext>
            </a:extLst>
          </p:cNvPr>
          <p:cNvPicPr>
            <a:picLocks noChangeAspect="1"/>
          </p:cNvPicPr>
          <p:nvPr/>
        </p:nvPicPr>
        <p:blipFill rotWithShape="1">
          <a:blip r:embed="rId3"/>
          <a:srcRect l="8334" t="17650" r="44797" b="50463"/>
          <a:stretch/>
        </p:blipFill>
        <p:spPr>
          <a:xfrm>
            <a:off x="4785519" y="998163"/>
            <a:ext cx="4052363" cy="1711391"/>
          </a:xfrm>
          <a:prstGeom prst="rect">
            <a:avLst/>
          </a:prstGeom>
        </p:spPr>
      </p:pic>
      <p:sp>
        <p:nvSpPr>
          <p:cNvPr id="3" name="TextBox 2">
            <a:extLst>
              <a:ext uri="{FF2B5EF4-FFF2-40B4-BE49-F238E27FC236}">
                <a16:creationId xmlns:a16="http://schemas.microsoft.com/office/drawing/2014/main" id="{6159BE24-BFFE-484C-AF64-2AAC0F6B5EA1}"/>
              </a:ext>
            </a:extLst>
          </p:cNvPr>
          <p:cNvSpPr txBox="1"/>
          <p:nvPr/>
        </p:nvSpPr>
        <p:spPr>
          <a:xfrm>
            <a:off x="97504" y="189388"/>
            <a:ext cx="8740378" cy="461665"/>
          </a:xfrm>
          <a:prstGeom prst="rect">
            <a:avLst/>
          </a:prstGeom>
          <a:noFill/>
        </p:spPr>
        <p:txBody>
          <a:bodyPr wrap="square" rtlCol="0">
            <a:spAutoFit/>
          </a:bodyPr>
          <a:lstStyle/>
          <a:p>
            <a:pPr algn="ctr"/>
            <a:r>
              <a:rPr lang="en-US" sz="2400" b="1" dirty="0">
                <a:solidFill>
                  <a:srgbClr val="FFC000"/>
                </a:solidFill>
                <a:cs typeface="Arial" panose="020B0604020202020204" pitchFamily="34" charset="0"/>
              </a:rPr>
              <a:t>Question #2</a:t>
            </a:r>
            <a:r>
              <a:rPr lang="en-US" sz="2400" dirty="0">
                <a:solidFill>
                  <a:srgbClr val="FFC000"/>
                </a:solidFill>
                <a:cs typeface="Arial" panose="020B0604020202020204" pitchFamily="34" charset="0"/>
              </a:rPr>
              <a:t>:</a:t>
            </a:r>
            <a:r>
              <a:rPr lang="en-US" sz="2400" dirty="0">
                <a:cs typeface="Arial" panose="020B0604020202020204" pitchFamily="34" charset="0"/>
              </a:rPr>
              <a:t>  </a:t>
            </a:r>
            <a:r>
              <a:rPr lang="en-US" sz="2400" i="1" dirty="0">
                <a:cs typeface="Arial" panose="020B0604020202020204" pitchFamily="34" charset="0"/>
              </a:rPr>
              <a:t>Are symptoms of grief internally consistent (</a:t>
            </a:r>
            <a:r>
              <a:rPr lang="en-US" sz="2400" b="1" i="1" u="sng" dirty="0">
                <a:solidFill>
                  <a:schemeClr val="accent4"/>
                </a:solidFill>
                <a:cs typeface="Arial" panose="020B0604020202020204" pitchFamily="34" charset="0"/>
              </a:rPr>
              <a:t>reliable</a:t>
            </a:r>
            <a:r>
              <a:rPr lang="en-US" sz="2400" i="1" dirty="0">
                <a:cs typeface="Arial" panose="020B0604020202020204" pitchFamily="34" charset="0"/>
              </a:rPr>
              <a:t>)?</a:t>
            </a:r>
            <a:endParaRPr lang="en-US" sz="2400" b="1" dirty="0"/>
          </a:p>
        </p:txBody>
      </p:sp>
      <p:pic>
        <p:nvPicPr>
          <p:cNvPr id="5" name="Picture 4">
            <a:extLst>
              <a:ext uri="{FF2B5EF4-FFF2-40B4-BE49-F238E27FC236}">
                <a16:creationId xmlns:a16="http://schemas.microsoft.com/office/drawing/2014/main" id="{CEF7A98C-B078-4505-A249-21775BCC73F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93000"/>
                    </a14:imgEffect>
                    <a14:imgEffect>
                      <a14:brightnessContrast bright="88000" contrast="87000"/>
                    </a14:imgEffect>
                  </a14:imgLayer>
                </a14:imgProps>
              </a:ext>
            </a:extLst>
          </a:blip>
          <a:srcRect l="25685" t="42348" r="48631" b="13011"/>
          <a:stretch/>
        </p:blipFill>
        <p:spPr>
          <a:xfrm>
            <a:off x="5469808" y="3628662"/>
            <a:ext cx="2862735" cy="3135300"/>
          </a:xfrm>
          <a:prstGeom prst="rect">
            <a:avLst/>
          </a:prstGeom>
          <a:solidFill>
            <a:srgbClr val="FFC000"/>
          </a:solidFill>
        </p:spPr>
      </p:pic>
      <p:pic>
        <p:nvPicPr>
          <p:cNvPr id="8" name="Picture 7">
            <a:extLst>
              <a:ext uri="{FF2B5EF4-FFF2-40B4-BE49-F238E27FC236}">
                <a16:creationId xmlns:a16="http://schemas.microsoft.com/office/drawing/2014/main" id="{C2462D76-19EB-42BA-AACE-D4582CEF22BF}"/>
              </a:ext>
            </a:extLst>
          </p:cNvPr>
          <p:cNvPicPr>
            <a:picLocks noChangeAspect="1"/>
          </p:cNvPicPr>
          <p:nvPr/>
        </p:nvPicPr>
        <p:blipFill rotWithShape="1">
          <a:blip r:embed="rId6"/>
          <a:srcRect l="9185" t="33061" r="46494" b="23777"/>
          <a:stretch/>
        </p:blipFill>
        <p:spPr>
          <a:xfrm>
            <a:off x="-22168" y="2209800"/>
            <a:ext cx="4960087" cy="4685607"/>
          </a:xfrm>
          <a:prstGeom prst="rect">
            <a:avLst/>
          </a:prstGeom>
        </p:spPr>
      </p:pic>
      <p:pic>
        <p:nvPicPr>
          <p:cNvPr id="9" name="Picture 8">
            <a:extLst>
              <a:ext uri="{FF2B5EF4-FFF2-40B4-BE49-F238E27FC236}">
                <a16:creationId xmlns:a16="http://schemas.microsoft.com/office/drawing/2014/main" id="{FA1CEC5B-3A7F-4BBF-980F-414544CEC96F}"/>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97000"/>
                    </a14:imgEffect>
                    <a14:imgEffect>
                      <a14:brightnessContrast bright="71000" contrast="83000"/>
                    </a14:imgEffect>
                  </a14:imgLayer>
                </a14:imgProps>
              </a:ext>
            </a:extLst>
          </a:blip>
          <a:srcRect l="9185" t="41072" r="67856" b="18114"/>
          <a:stretch/>
        </p:blipFill>
        <p:spPr>
          <a:xfrm>
            <a:off x="5706800" y="3810000"/>
            <a:ext cx="2362200" cy="2627779"/>
          </a:xfrm>
          <a:prstGeom prst="rect">
            <a:avLst/>
          </a:prstGeom>
        </p:spPr>
      </p:pic>
      <p:pic>
        <p:nvPicPr>
          <p:cNvPr id="10" name="Picture 9">
            <a:extLst>
              <a:ext uri="{FF2B5EF4-FFF2-40B4-BE49-F238E27FC236}">
                <a16:creationId xmlns:a16="http://schemas.microsoft.com/office/drawing/2014/main" id="{D784F2C9-ECB5-4F80-AC3F-8177CD1F3095}"/>
              </a:ext>
            </a:extLst>
          </p:cNvPr>
          <p:cNvPicPr>
            <a:picLocks noChangeAspect="1"/>
          </p:cNvPicPr>
          <p:nvPr/>
        </p:nvPicPr>
        <p:blipFill rotWithShape="1">
          <a:blip r:embed="rId9"/>
          <a:srcRect l="33875" t="65118" r="44705" b="30046"/>
          <a:stretch/>
        </p:blipFill>
        <p:spPr>
          <a:xfrm>
            <a:off x="1170037" y="1143000"/>
            <a:ext cx="2839795" cy="742473"/>
          </a:xfrm>
          <a:prstGeom prst="rect">
            <a:avLst/>
          </a:prstGeom>
        </p:spPr>
      </p:pic>
      <p:pic>
        <p:nvPicPr>
          <p:cNvPr id="11" name="Picture 10">
            <a:extLst>
              <a:ext uri="{FF2B5EF4-FFF2-40B4-BE49-F238E27FC236}">
                <a16:creationId xmlns:a16="http://schemas.microsoft.com/office/drawing/2014/main" id="{96110F47-1966-4322-B89E-5B44A50E651D}"/>
              </a:ext>
            </a:extLst>
          </p:cNvPr>
          <p:cNvPicPr>
            <a:picLocks noChangeAspect="1"/>
          </p:cNvPicPr>
          <p:nvPr/>
        </p:nvPicPr>
        <p:blipFill rotWithShape="1">
          <a:blip r:embed="rId10"/>
          <a:srcRect l="32144" t="53643" r="45748" b="38981"/>
          <a:stretch/>
        </p:blipFill>
        <p:spPr>
          <a:xfrm>
            <a:off x="5319422" y="2759986"/>
            <a:ext cx="3089861" cy="747371"/>
          </a:xfrm>
          <a:prstGeom prst="rect">
            <a:avLst/>
          </a:prstGeom>
        </p:spPr>
      </p:pic>
      <p:sp>
        <p:nvSpPr>
          <p:cNvPr id="2" name="Slide Number Placeholder 1">
            <a:extLst>
              <a:ext uri="{FF2B5EF4-FFF2-40B4-BE49-F238E27FC236}">
                <a16:creationId xmlns:a16="http://schemas.microsoft.com/office/drawing/2014/main" id="{A51F61C1-01D0-44E9-BB54-68ABA3CBC307}"/>
              </a:ext>
            </a:extLst>
          </p:cNvPr>
          <p:cNvSpPr>
            <a:spLocks noGrp="1"/>
          </p:cNvSpPr>
          <p:nvPr>
            <p:ph type="sldNum" sz="quarter" idx="12"/>
          </p:nvPr>
        </p:nvSpPr>
        <p:spPr/>
        <p:txBody>
          <a:bodyPr/>
          <a:lstStyle/>
          <a:p>
            <a:pPr>
              <a:defRPr/>
            </a:pPr>
            <a:fld id="{77E80802-ABCE-47AE-B170-A7E01CFB02B5}" type="slidenum">
              <a:rPr lang="en-US" smtClean="0">
                <a:solidFill>
                  <a:prstClr val="black">
                    <a:tint val="95000"/>
                  </a:prstClr>
                </a:solidFill>
              </a:rPr>
              <a:pPr>
                <a:defRPr/>
              </a:pPr>
              <a:t>8</a:t>
            </a:fld>
            <a:endParaRPr lang="en-US">
              <a:solidFill>
                <a:prstClr val="black">
                  <a:tint val="95000"/>
                </a:prstClr>
              </a:solidFill>
            </a:endParaRPr>
          </a:p>
        </p:txBody>
      </p:sp>
      <p:sp>
        <p:nvSpPr>
          <p:cNvPr id="4" name="TextBox 3">
            <a:extLst>
              <a:ext uri="{FF2B5EF4-FFF2-40B4-BE49-F238E27FC236}">
                <a16:creationId xmlns:a16="http://schemas.microsoft.com/office/drawing/2014/main" id="{D4C0D78D-A863-4A6C-879F-58793C505CAA}"/>
              </a:ext>
            </a:extLst>
          </p:cNvPr>
          <p:cNvSpPr txBox="1"/>
          <p:nvPr/>
        </p:nvSpPr>
        <p:spPr>
          <a:xfrm>
            <a:off x="5830286" y="6411176"/>
            <a:ext cx="2245112" cy="369332"/>
          </a:xfrm>
          <a:prstGeom prst="rect">
            <a:avLst/>
          </a:prstGeom>
          <a:noFill/>
        </p:spPr>
        <p:txBody>
          <a:bodyPr wrap="square" rtlCol="0">
            <a:spAutoFit/>
          </a:bodyPr>
          <a:lstStyle/>
          <a:p>
            <a:r>
              <a:rPr lang="en-US" i="1" dirty="0">
                <a:solidFill>
                  <a:schemeClr val="bg1"/>
                </a:solidFill>
              </a:rPr>
              <a:t>internal consistency</a:t>
            </a:r>
          </a:p>
        </p:txBody>
      </p:sp>
    </p:spTree>
    <p:extLst>
      <p:ext uri="{BB962C8B-B14F-4D97-AF65-F5344CB8AC3E}">
        <p14:creationId xmlns:p14="http://schemas.microsoft.com/office/powerpoint/2010/main" val="6613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A9BF-D0BC-94DC-C1DE-A3B0074216AE}"/>
              </a:ext>
            </a:extLst>
          </p:cNvPr>
          <p:cNvSpPr>
            <a:spLocks noGrp="1"/>
          </p:cNvSpPr>
          <p:nvPr>
            <p:ph type="sldNum" sz="quarter" idx="12"/>
          </p:nvPr>
        </p:nvSpPr>
        <p:spPr/>
        <p:txBody>
          <a:bodyPr/>
          <a:lstStyle/>
          <a:p>
            <a:pPr>
              <a:defRPr/>
            </a:pPr>
            <a:fld id="{CD2F3ABB-6846-4368-886D-45EB51FF9E23}" type="slidenum">
              <a:rPr lang="en-US" smtClean="0">
                <a:solidFill>
                  <a:prstClr val="black">
                    <a:tint val="95000"/>
                  </a:prstClr>
                </a:solidFill>
              </a:rPr>
              <a:pPr>
                <a:defRPr/>
              </a:pPr>
              <a:t>9</a:t>
            </a:fld>
            <a:endParaRPr lang="en-US">
              <a:solidFill>
                <a:prstClr val="black">
                  <a:tint val="95000"/>
                </a:prstClr>
              </a:solidFill>
            </a:endParaRPr>
          </a:p>
        </p:txBody>
      </p:sp>
      <p:pic>
        <p:nvPicPr>
          <p:cNvPr id="6" name="Picture 5">
            <a:extLst>
              <a:ext uri="{FF2B5EF4-FFF2-40B4-BE49-F238E27FC236}">
                <a16:creationId xmlns:a16="http://schemas.microsoft.com/office/drawing/2014/main" id="{56F10F16-74D2-2CA6-1B94-600EE48D3498}"/>
              </a:ext>
            </a:extLst>
          </p:cNvPr>
          <p:cNvPicPr>
            <a:picLocks noChangeAspect="1"/>
          </p:cNvPicPr>
          <p:nvPr/>
        </p:nvPicPr>
        <p:blipFill rotWithShape="1">
          <a:blip r:embed="rId2"/>
          <a:srcRect l="5102" t="46257" r="6209" b="684"/>
          <a:stretch/>
        </p:blipFill>
        <p:spPr>
          <a:xfrm>
            <a:off x="613568" y="1943100"/>
            <a:ext cx="7947818" cy="2971800"/>
          </a:xfrm>
          <a:prstGeom prst="rect">
            <a:avLst/>
          </a:prstGeom>
        </p:spPr>
      </p:pic>
      <p:sp>
        <p:nvSpPr>
          <p:cNvPr id="2" name="TextBox 1">
            <a:extLst>
              <a:ext uri="{FF2B5EF4-FFF2-40B4-BE49-F238E27FC236}">
                <a16:creationId xmlns:a16="http://schemas.microsoft.com/office/drawing/2014/main" id="{723B4A60-8C71-87C4-663E-20BB2D7511B5}"/>
              </a:ext>
            </a:extLst>
          </p:cNvPr>
          <p:cNvSpPr txBox="1"/>
          <p:nvPr/>
        </p:nvSpPr>
        <p:spPr>
          <a:xfrm>
            <a:off x="1013618" y="353658"/>
            <a:ext cx="7147719" cy="954107"/>
          </a:xfrm>
          <a:prstGeom prst="rect">
            <a:avLst/>
          </a:prstGeom>
          <a:noFill/>
        </p:spPr>
        <p:txBody>
          <a:bodyPr wrap="square" rtlCol="0">
            <a:spAutoFit/>
          </a:bodyPr>
          <a:lstStyle/>
          <a:p>
            <a:pPr algn="ctr"/>
            <a:r>
              <a:rPr lang="en-US" sz="2800" dirty="0">
                <a:solidFill>
                  <a:srgbClr val="FFC000"/>
                </a:solidFill>
              </a:rPr>
              <a:t>Across studies in the USA, UK, &amp; Netherlands, items form primarily one factor</a:t>
            </a:r>
          </a:p>
        </p:txBody>
      </p:sp>
      <p:sp>
        <p:nvSpPr>
          <p:cNvPr id="3" name="TextBox 2">
            <a:extLst>
              <a:ext uri="{FF2B5EF4-FFF2-40B4-BE49-F238E27FC236}">
                <a16:creationId xmlns:a16="http://schemas.microsoft.com/office/drawing/2014/main" id="{3F19DF91-70B3-EBE6-B500-D610A5875DC7}"/>
              </a:ext>
            </a:extLst>
          </p:cNvPr>
          <p:cNvSpPr txBox="1"/>
          <p:nvPr/>
        </p:nvSpPr>
        <p:spPr>
          <a:xfrm>
            <a:off x="1280319" y="5715000"/>
            <a:ext cx="6248400" cy="369332"/>
          </a:xfrm>
          <a:prstGeom prst="rect">
            <a:avLst/>
          </a:prstGeom>
          <a:noFill/>
        </p:spPr>
        <p:txBody>
          <a:bodyPr wrap="square" rtlCol="0">
            <a:spAutoFit/>
          </a:bodyPr>
          <a:lstStyle/>
          <a:p>
            <a:r>
              <a:rPr lang="en-US" dirty="0"/>
              <a:t>Prigerson, Xu, Smith, </a:t>
            </a:r>
            <a:r>
              <a:rPr lang="en-US" dirty="0" err="1"/>
              <a:t>Boelen</a:t>
            </a:r>
            <a:r>
              <a:rPr lang="en-US" dirty="0"/>
              <a:t>, Maciejewski, </a:t>
            </a:r>
            <a:r>
              <a:rPr lang="en-US" i="1" dirty="0"/>
              <a:t>World Psychiatry </a:t>
            </a:r>
            <a:r>
              <a:rPr lang="en-US" dirty="0"/>
              <a:t>2021</a:t>
            </a:r>
          </a:p>
        </p:txBody>
      </p:sp>
    </p:spTree>
    <p:extLst>
      <p:ext uri="{BB962C8B-B14F-4D97-AF65-F5344CB8AC3E}">
        <p14:creationId xmlns:p14="http://schemas.microsoft.com/office/powerpoint/2010/main" val="2764610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5325D5DE4FC5B4FA207A6F8639A76B0" ma:contentTypeVersion="5" ma:contentTypeDescription="Create a new document." ma:contentTypeScope="" ma:versionID="4a42d63a226abad991fecd3457900c20">
  <xsd:schema xmlns:xsd="http://www.w3.org/2001/XMLSchema" xmlns:xs="http://www.w3.org/2001/XMLSchema" xmlns:p="http://schemas.microsoft.com/office/2006/metadata/properties" xmlns:ns3="3f62f445-b58d-4799-81e7-e2bbc359d2a8" targetNamespace="http://schemas.microsoft.com/office/2006/metadata/properties" ma:root="true" ma:fieldsID="e5f03817715adf993008d0227ea7e973" ns3:_="">
    <xsd:import namespace="3f62f445-b58d-4799-81e7-e2bbc359d2a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62f445-b58d-4799-81e7-e2bbc359d2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D9BC37-FD03-4DDD-B193-40D5F5D7CBFA}">
  <ds:schemaRefs>
    <ds:schemaRef ds:uri="http://schemas.microsoft.com/office/2006/metadata/properties"/>
    <ds:schemaRef ds:uri="http://purl.org/dc/dcmitype/"/>
    <ds:schemaRef ds:uri="http://purl.org/dc/elements/1.1/"/>
    <ds:schemaRef ds:uri="http://schemas.microsoft.com/office/2006/documentManagement/types"/>
    <ds:schemaRef ds:uri="http://www.w3.org/XML/1998/namespace"/>
    <ds:schemaRef ds:uri="http://purl.org/dc/terms/"/>
    <ds:schemaRef ds:uri="3f62f445-b58d-4799-81e7-e2bbc359d2a8"/>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65562CCE-0CF0-46BE-B5D0-B8573FA65C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62f445-b58d-4799-81e7-e2bbc359d2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B08287-87F6-4576-830D-D0EACDFEB0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18093</TotalTime>
  <Words>3750</Words>
  <Application>Microsoft Office PowerPoint</Application>
  <PresentationFormat>Custom</PresentationFormat>
  <Paragraphs>621</Paragraphs>
  <Slides>54</Slides>
  <Notes>24</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72" baseType="lpstr">
      <vt:lpstr>AdvTT6071803a.B</vt:lpstr>
      <vt:lpstr>AdvTTa9c1b374</vt:lpstr>
      <vt:lpstr>Arial</vt:lpstr>
      <vt:lpstr>BlinkMacSystemFont</vt:lpstr>
      <vt:lpstr>Calibri</vt:lpstr>
      <vt:lpstr>Calibri Light</vt:lpstr>
      <vt:lpstr>Economica</vt:lpstr>
      <vt:lpstr>Euphemia</vt:lpstr>
      <vt:lpstr>Gotham A</vt:lpstr>
      <vt:lpstr>Helvetica</vt:lpstr>
      <vt:lpstr>Open Sans</vt:lpstr>
      <vt:lpstr>Shaker2Lancet-Regular</vt:lpstr>
      <vt:lpstr>Times</vt:lpstr>
      <vt:lpstr>Times New Roman</vt:lpstr>
      <vt:lpstr>Wingdings</vt:lpstr>
      <vt:lpstr>Wingdings 2</vt:lpstr>
      <vt:lpstr>Office Theme</vt:lpstr>
      <vt:lpstr>Document</vt:lpstr>
      <vt:lpstr>  How PGD got into DSM-5-TR, a theory of adjustment to loss, &amp; treatment implications   I4th International Intensive Course on Prolonged Grief Disorder  Brazil, November 12, 2022    Holly G. Prigerson, PhD  Irving Sherwood Wright Professor of Geriatrics Professor of Sociology in Medicine Weill Cornell Medicine Co-Director, Center for Research on End-of-Life Care Cornell University  </vt:lpstr>
      <vt:lpstr>PowerPoint Presentation</vt:lpstr>
      <vt:lpstr>PowerPoint Presentation</vt:lpstr>
      <vt:lpstr>I.b.   The evidence needed for PGD to be  included in the DSM</vt:lpstr>
      <vt:lpstr>Question #1:  Are symptoms of grief distinct from depression &amp; anxiety? </vt:lpstr>
      <vt:lpstr>PowerPoint Presentation</vt:lpstr>
      <vt:lpstr>PowerPoint Presentation</vt:lpstr>
      <vt:lpstr>PowerPoint Presentation</vt:lpstr>
      <vt:lpstr>PowerPoint Presentation</vt:lpstr>
      <vt:lpstr>Question #3:    What is the evidence of PGD’s validity? </vt:lpstr>
      <vt:lpstr>PGD – (Incremental) Predictive Validity </vt:lpstr>
      <vt:lpstr>PGD – (Incremental) Predictive Validity </vt:lpstr>
      <vt:lpstr>Comparing Temporal Subtypes to Determine       6-months Criterion for PGD</vt:lpstr>
      <vt:lpstr>I.c.  What are the DSM-5-TR criteria  for PGD?</vt:lpstr>
      <vt:lpstr>PowerPoint Presentation</vt:lpstr>
      <vt:lpstr>PowerPoint Presentation</vt:lpstr>
      <vt:lpstr>PowerPoint Presentation</vt:lpstr>
      <vt:lpstr>I.d.  Misconceptions about PGD</vt:lpstr>
      <vt:lpstr>      Misconceptions about PGD</vt:lpstr>
      <vt:lpstr>Misconceptions about PGD</vt:lpstr>
      <vt:lpstr>Psychological responses to loss over time</vt:lpstr>
      <vt:lpstr>For prototypical bereavement -- late-life widowhood after natural death …</vt:lpstr>
      <vt:lpstr>PowerPoint Presentation</vt:lpstr>
      <vt:lpstr>PowerPoint Presentation</vt:lpstr>
      <vt:lpstr>But that’s normal/typical grief resolution.    A subset of extreme cases of bereaved  individuals become stuck…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lpstr>I.b.6) Validated Cross-culturally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the DSM should adopt validated criteria for Prolonged Grief Disorder (PGD)  Holly G. Prigerson, PhD Irving Sherwood Wright Professor of Geriatrics Professor of Sociology in Medicine Weill Cornell Medicine Co-Director, Center for Research on End-of-Life Care Cornell University  Paul K. Maciejewski, PhD Associate Professor of Biostatistics in Radiology Associate Professor of Biostatistics in Medicine Weill Cornell Medicine Co-Director, Center for Research on End-of-Life Care Cornell University</dc:title>
  <dc:creator>Holly Prigerson</dc:creator>
  <cp:lastModifiedBy>Holly G. Prigerson</cp:lastModifiedBy>
  <cp:revision>11</cp:revision>
  <dcterms:created xsi:type="dcterms:W3CDTF">2019-04-30T12:53:28Z</dcterms:created>
  <dcterms:modified xsi:type="dcterms:W3CDTF">2022-11-14T14:32:16Z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0x010100C5325D5DE4FC5B4FA207A6F8639A76B0</vt:lpwstr>
  </property>
</Properties>
</file>