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908" r:id="rId1"/>
  </p:sldMasterIdLst>
  <p:notesMasterIdLst>
    <p:notesMasterId r:id="rId64"/>
  </p:notesMasterIdLst>
  <p:handoutMasterIdLst>
    <p:handoutMasterId r:id="rId65"/>
  </p:handoutMasterIdLst>
  <p:sldIdLst>
    <p:sldId id="427" r:id="rId2"/>
    <p:sldId id="1095" r:id="rId3"/>
    <p:sldId id="1156" r:id="rId4"/>
    <p:sldId id="1112" r:id="rId5"/>
    <p:sldId id="1136" r:id="rId6"/>
    <p:sldId id="1107" r:id="rId7"/>
    <p:sldId id="1109" r:id="rId8"/>
    <p:sldId id="1001" r:id="rId9"/>
    <p:sldId id="1026" r:id="rId10"/>
    <p:sldId id="1113" r:id="rId11"/>
    <p:sldId id="1115" r:id="rId12"/>
    <p:sldId id="1137" r:id="rId13"/>
    <p:sldId id="1118" r:id="rId14"/>
    <p:sldId id="1119" r:id="rId15"/>
    <p:sldId id="981" r:id="rId16"/>
    <p:sldId id="1127" r:id="rId17"/>
    <p:sldId id="1123" r:id="rId18"/>
    <p:sldId id="1126" r:id="rId19"/>
    <p:sldId id="1124" r:id="rId20"/>
    <p:sldId id="1125" r:id="rId21"/>
    <p:sldId id="1152" r:id="rId22"/>
    <p:sldId id="1081" r:id="rId23"/>
    <p:sldId id="1082" r:id="rId24"/>
    <p:sldId id="257" r:id="rId25"/>
    <p:sldId id="1039" r:id="rId26"/>
    <p:sldId id="264" r:id="rId27"/>
    <p:sldId id="1157" r:id="rId28"/>
    <p:sldId id="1120" r:id="rId29"/>
    <p:sldId id="1135" r:id="rId30"/>
    <p:sldId id="1142" r:id="rId31"/>
    <p:sldId id="1143" r:id="rId32"/>
    <p:sldId id="1144" r:id="rId33"/>
    <p:sldId id="1096" r:id="rId34"/>
    <p:sldId id="1102" r:id="rId35"/>
    <p:sldId id="1145" r:id="rId36"/>
    <p:sldId id="1079" r:id="rId37"/>
    <p:sldId id="1146" r:id="rId38"/>
    <p:sldId id="1158" r:id="rId39"/>
    <p:sldId id="1100" r:id="rId40"/>
    <p:sldId id="1147" r:id="rId41"/>
    <p:sldId id="1103" r:id="rId42"/>
    <p:sldId id="1105" r:id="rId43"/>
    <p:sldId id="1154" r:id="rId44"/>
    <p:sldId id="1141" r:id="rId45"/>
    <p:sldId id="1155" r:id="rId46"/>
    <p:sldId id="1148" r:id="rId47"/>
    <p:sldId id="1091" r:id="rId48"/>
    <p:sldId id="1138" r:id="rId49"/>
    <p:sldId id="1151" r:id="rId50"/>
    <p:sldId id="320" r:id="rId51"/>
    <p:sldId id="318" r:id="rId52"/>
    <p:sldId id="328" r:id="rId53"/>
    <p:sldId id="324" r:id="rId54"/>
    <p:sldId id="1128" r:id="rId55"/>
    <p:sldId id="1153" r:id="rId56"/>
    <p:sldId id="268" r:id="rId57"/>
    <p:sldId id="272" r:id="rId58"/>
    <p:sldId id="262" r:id="rId59"/>
    <p:sldId id="1088" r:id="rId60"/>
    <p:sldId id="1083" r:id="rId61"/>
    <p:sldId id="1149" r:id="rId62"/>
    <p:sldId id="1150" r:id="rId63"/>
  </p:sldIdLst>
  <p:sldSz cx="8961438"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2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Prigerson" initials="HP" lastIdx="1" clrIdx="0">
    <p:extLst>
      <p:ext uri="{19B8F6BF-5375-455C-9EA6-DF929625EA0E}">
        <p15:presenceInfo xmlns:p15="http://schemas.microsoft.com/office/powerpoint/2012/main" userId="f069f979c00b503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CCCC"/>
    <a:srgbClr val="32373A"/>
    <a:srgbClr val="D7DCED"/>
    <a:srgbClr val="808080"/>
    <a:srgbClr val="66FF33"/>
    <a:srgbClr val="990033"/>
    <a:srgbClr val="99CC00"/>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BA37A8-814A-4209-A115-8D338D2BFD38}" v="1" dt="2019-06-02T11:49:02.5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98" autoAdjust="0"/>
    <p:restoredTop sz="89950" autoAdjust="0"/>
  </p:normalViewPr>
  <p:slideViewPr>
    <p:cSldViewPr>
      <p:cViewPr varScale="1">
        <p:scale>
          <a:sx n="87" d="100"/>
          <a:sy n="87" d="100"/>
        </p:scale>
        <p:origin x="39" y="207"/>
      </p:cViewPr>
      <p:guideLst>
        <p:guide orient="horz" pos="2160"/>
        <p:guide pos="2823"/>
      </p:guideLst>
    </p:cSldViewPr>
  </p:slideViewPr>
  <p:outlineViewPr>
    <p:cViewPr>
      <p:scale>
        <a:sx n="20" d="100"/>
        <a:sy n="20" d="100"/>
      </p:scale>
      <p:origin x="0" y="0"/>
    </p:cViewPr>
  </p:outlineViewPr>
  <p:notesTextViewPr>
    <p:cViewPr>
      <p:scale>
        <a:sx n="3" d="2"/>
        <a:sy n="3" d="2"/>
      </p:scale>
      <p:origin x="0" y="0"/>
    </p:cViewPr>
  </p:notesTextViewPr>
  <p:sorterViewPr>
    <p:cViewPr varScale="1">
      <p:scale>
        <a:sx n="1" d="1"/>
        <a:sy n="1" d="1"/>
      </p:scale>
      <p:origin x="0" y="-11064"/>
    </p:cViewPr>
  </p:sorterViewPr>
  <p:notesViewPr>
    <p:cSldViewPr>
      <p:cViewPr varScale="1">
        <p:scale>
          <a:sx n="100" d="100"/>
          <a:sy n="100" d="100"/>
        </p:scale>
        <p:origin x="3552"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am2056\Documents\Action\Professional\DSM\Additional%20Sta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am2056\Documents\Action\Professional\DSM\Additional%20Sta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MMD among cases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'Mauro (2019)'!$H$1</c:f>
              <c:strCache>
                <c:ptCount val="1"/>
                <c:pt idx="0">
                  <c:v>MMD among cases of CG</c:v>
                </c:pt>
              </c:strCache>
            </c:strRef>
          </c:tx>
          <c:spPr>
            <a:solidFill>
              <a:schemeClr val="accent4">
                <a:lumMod val="75000"/>
              </a:schemeClr>
            </a:solidFill>
          </c:spPr>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B445-43E6-9C02-45D9C80E2046}"/>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B445-43E6-9C02-45D9C80E2046}"/>
              </c:ext>
            </c:extLst>
          </c:dPt>
          <c:cat>
            <c:strRef>
              <c:f>'Mauro (2019)'!$G$2:$G$3</c:f>
              <c:strCache>
                <c:ptCount val="2"/>
                <c:pt idx="0">
                  <c:v>Case</c:v>
                </c:pt>
                <c:pt idx="1">
                  <c:v>Non Case</c:v>
                </c:pt>
              </c:strCache>
            </c:strRef>
          </c:cat>
          <c:val>
            <c:numRef>
              <c:f>'Mauro (2019)'!$H$2:$H$3</c:f>
              <c:numCache>
                <c:formatCode>0.0%</c:formatCode>
                <c:ptCount val="2"/>
                <c:pt idx="0">
                  <c:v>0.72796934865900387</c:v>
                </c:pt>
                <c:pt idx="1">
                  <c:v>0.27203065134099613</c:v>
                </c:pt>
              </c:numCache>
            </c:numRef>
          </c:val>
          <c:extLst>
            <c:ext xmlns:c16="http://schemas.microsoft.com/office/drawing/2014/chart" uri="{C3380CC4-5D6E-409C-BE32-E72D297353CC}">
              <c16:uniqueId val="{00000004-B445-43E6-9C02-45D9C80E204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(PGD)'!$U$24</c:f>
              <c:strCache>
                <c:ptCount val="1"/>
                <c:pt idx="0">
                  <c:v>Accuracy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9A8F-4857-A050-4B6E618ACABA}"/>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9A8F-4857-A050-4B6E618ACABA}"/>
              </c:ext>
            </c:extLst>
          </c:dPt>
          <c:cat>
            <c:strRef>
              <c:f>'Comparison (PGD)'!$T$25:$T$26</c:f>
              <c:strCache>
                <c:ptCount val="2"/>
                <c:pt idx="0">
                  <c:v>Case</c:v>
                </c:pt>
                <c:pt idx="1">
                  <c:v>Non Case</c:v>
                </c:pt>
              </c:strCache>
            </c:strRef>
          </c:cat>
          <c:val>
            <c:numRef>
              <c:f>'Comparison (PGD)'!$U$25:$U$26</c:f>
              <c:numCache>
                <c:formatCode>0.0%</c:formatCode>
                <c:ptCount val="2"/>
                <c:pt idx="0">
                  <c:v>0.88507821901323702</c:v>
                </c:pt>
                <c:pt idx="1">
                  <c:v>0.11492178098676298</c:v>
                </c:pt>
              </c:numCache>
            </c:numRef>
          </c:val>
          <c:extLst>
            <c:ext xmlns:c16="http://schemas.microsoft.com/office/drawing/2014/chart" uri="{C3380CC4-5D6E-409C-BE32-E72D297353CC}">
              <c16:uniqueId val="{00000004-9A8F-4857-A050-4B6E618ACAB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(CG)'!$U$2</c:f>
              <c:strCache>
                <c:ptCount val="1"/>
                <c:pt idx="0">
                  <c:v>Sensitivity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5873-4E3A-88FA-269915AB277D}"/>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5873-4E3A-88FA-269915AB277D}"/>
              </c:ext>
            </c:extLst>
          </c:dPt>
          <c:cat>
            <c:strRef>
              <c:f>'Comparison (CG)'!$T$3:$T$4</c:f>
              <c:strCache>
                <c:ptCount val="2"/>
                <c:pt idx="0">
                  <c:v>Case</c:v>
                </c:pt>
                <c:pt idx="1">
                  <c:v>Non Case</c:v>
                </c:pt>
              </c:strCache>
            </c:strRef>
          </c:cat>
          <c:val>
            <c:numRef>
              <c:f>'Comparison (CG)'!$U$3:$U$4</c:f>
              <c:numCache>
                <c:formatCode>0.0%</c:formatCode>
                <c:ptCount val="2"/>
                <c:pt idx="0">
                  <c:v>1</c:v>
                </c:pt>
                <c:pt idx="1">
                  <c:v>0</c:v>
                </c:pt>
              </c:numCache>
            </c:numRef>
          </c:val>
          <c:extLst>
            <c:ext xmlns:c16="http://schemas.microsoft.com/office/drawing/2014/chart" uri="{C3380CC4-5D6E-409C-BE32-E72D297353CC}">
              <c16:uniqueId val="{00000004-5873-4E3A-88FA-269915AB277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(CG)'!$U$6</c:f>
              <c:strCache>
                <c:ptCount val="1"/>
                <c:pt idx="0">
                  <c:v>Specificity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6D84-4592-B569-0B06DFE91197}"/>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6D84-4592-B569-0B06DFE91197}"/>
              </c:ext>
            </c:extLst>
          </c:dPt>
          <c:cat>
            <c:strRef>
              <c:f>'Comparison (CG)'!$T$7:$T$8</c:f>
              <c:strCache>
                <c:ptCount val="2"/>
                <c:pt idx="0">
                  <c:v>Case</c:v>
                </c:pt>
                <c:pt idx="1">
                  <c:v>Non Case</c:v>
                </c:pt>
              </c:strCache>
            </c:strRef>
          </c:cat>
          <c:val>
            <c:numRef>
              <c:f>'Comparison (CG)'!$U$7:$U$8</c:f>
              <c:numCache>
                <c:formatCode>0.0%</c:formatCode>
                <c:ptCount val="2"/>
                <c:pt idx="0">
                  <c:v>0.7857142857142857</c:v>
                </c:pt>
                <c:pt idx="1">
                  <c:v>0.2142857142857143</c:v>
                </c:pt>
              </c:numCache>
            </c:numRef>
          </c:val>
          <c:extLst>
            <c:ext xmlns:c16="http://schemas.microsoft.com/office/drawing/2014/chart" uri="{C3380CC4-5D6E-409C-BE32-E72D297353CC}">
              <c16:uniqueId val="{00000004-6D84-4592-B569-0B06DFE9119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(CG)'!$U$10</c:f>
              <c:strCache>
                <c:ptCount val="1"/>
                <c:pt idx="0">
                  <c:v>Accuracy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CF48-4909-B731-5C5CADAB206B}"/>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CF48-4909-B731-5C5CADAB206B}"/>
              </c:ext>
            </c:extLst>
          </c:dPt>
          <c:cat>
            <c:strRef>
              <c:f>'Comparison (CG)'!$T$11:$T$12</c:f>
              <c:strCache>
                <c:ptCount val="2"/>
                <c:pt idx="0">
                  <c:v>Case</c:v>
                </c:pt>
                <c:pt idx="1">
                  <c:v>Non Case</c:v>
                </c:pt>
              </c:strCache>
            </c:strRef>
          </c:cat>
          <c:val>
            <c:numRef>
              <c:f>'Comparison (CG)'!$U$11:$U$12</c:f>
              <c:numCache>
                <c:formatCode>0.0%</c:formatCode>
                <c:ptCount val="2"/>
                <c:pt idx="0">
                  <c:v>0.80970149253731338</c:v>
                </c:pt>
                <c:pt idx="1">
                  <c:v>0.19029850746268662</c:v>
                </c:pt>
              </c:numCache>
            </c:numRef>
          </c:val>
          <c:extLst>
            <c:ext xmlns:c16="http://schemas.microsoft.com/office/drawing/2014/chart" uri="{C3380CC4-5D6E-409C-BE32-E72D297353CC}">
              <c16:uniqueId val="{00000004-CF48-4909-B731-5C5CADAB206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(CG)'!$U$16</c:f>
              <c:strCache>
                <c:ptCount val="1"/>
                <c:pt idx="0">
                  <c:v>Sensitivity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69C4-4771-A5E5-574A168711A8}"/>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69C4-4771-A5E5-574A168711A8}"/>
              </c:ext>
            </c:extLst>
          </c:dPt>
          <c:cat>
            <c:strRef>
              <c:f>'Comparison (CG)'!$T$17:$T$18</c:f>
              <c:strCache>
                <c:ptCount val="2"/>
                <c:pt idx="0">
                  <c:v>Case</c:v>
                </c:pt>
                <c:pt idx="1">
                  <c:v>Non Case</c:v>
                </c:pt>
              </c:strCache>
            </c:strRef>
          </c:cat>
          <c:val>
            <c:numRef>
              <c:f>'Comparison (CG)'!$U$17:$U$18</c:f>
              <c:numCache>
                <c:formatCode>0.0%</c:formatCode>
                <c:ptCount val="2"/>
                <c:pt idx="0">
                  <c:v>0.80769230769230771</c:v>
                </c:pt>
                <c:pt idx="1">
                  <c:v>0.19230769230769229</c:v>
                </c:pt>
              </c:numCache>
            </c:numRef>
          </c:val>
          <c:extLst>
            <c:ext xmlns:c16="http://schemas.microsoft.com/office/drawing/2014/chart" uri="{C3380CC4-5D6E-409C-BE32-E72D297353CC}">
              <c16:uniqueId val="{00000004-69C4-4771-A5E5-574A168711A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(CG)'!$U$20</c:f>
              <c:strCache>
                <c:ptCount val="1"/>
                <c:pt idx="0">
                  <c:v>Specificity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FC02-4A7A-8522-80B5B167E877}"/>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FC02-4A7A-8522-80B5B167E877}"/>
              </c:ext>
            </c:extLst>
          </c:dPt>
          <c:cat>
            <c:strRef>
              <c:f>'Comparison (CG)'!$T$21:$T$22</c:f>
              <c:strCache>
                <c:ptCount val="2"/>
                <c:pt idx="0">
                  <c:v>Case</c:v>
                </c:pt>
                <c:pt idx="1">
                  <c:v>Non Case</c:v>
                </c:pt>
              </c:strCache>
            </c:strRef>
          </c:cat>
          <c:val>
            <c:numRef>
              <c:f>'Comparison (CG)'!$U$21:$U$22</c:f>
              <c:numCache>
                <c:formatCode>0.0%</c:formatCode>
                <c:ptCount val="2"/>
                <c:pt idx="0">
                  <c:v>0.87660485021398005</c:v>
                </c:pt>
                <c:pt idx="1">
                  <c:v>0.12339514978601995</c:v>
                </c:pt>
              </c:numCache>
            </c:numRef>
          </c:val>
          <c:extLst>
            <c:ext xmlns:c16="http://schemas.microsoft.com/office/drawing/2014/chart" uri="{C3380CC4-5D6E-409C-BE32-E72D297353CC}">
              <c16:uniqueId val="{00000004-FC02-4A7A-8522-80B5B167E87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(CG)'!$U$24</c:f>
              <c:strCache>
                <c:ptCount val="1"/>
                <c:pt idx="0">
                  <c:v>Accuracy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4886-49CE-A377-DC796EEA5834}"/>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4886-49CE-A377-DC796EEA5834}"/>
              </c:ext>
            </c:extLst>
          </c:dPt>
          <c:cat>
            <c:strRef>
              <c:f>'Comparison (CG)'!$T$25:$T$26</c:f>
              <c:strCache>
                <c:ptCount val="2"/>
                <c:pt idx="0">
                  <c:v>Case</c:v>
                </c:pt>
                <c:pt idx="1">
                  <c:v>Non Case</c:v>
                </c:pt>
              </c:strCache>
            </c:strRef>
          </c:cat>
          <c:val>
            <c:numRef>
              <c:f>'Comparison (CG)'!$U$25:$U$26</c:f>
              <c:numCache>
                <c:formatCode>0.0%</c:formatCode>
                <c:ptCount val="2"/>
                <c:pt idx="0">
                  <c:v>0.86582430806257527</c:v>
                </c:pt>
                <c:pt idx="1">
                  <c:v>0.13417569193742473</c:v>
                </c:pt>
              </c:numCache>
            </c:numRef>
          </c:val>
          <c:extLst>
            <c:ext xmlns:c16="http://schemas.microsoft.com/office/drawing/2014/chart" uri="{C3380CC4-5D6E-409C-BE32-E72D297353CC}">
              <c16:uniqueId val="{00000004-4886-49CE-A377-DC796EEA583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(DSM-5)'!$U$2</c:f>
              <c:strCache>
                <c:ptCount val="1"/>
                <c:pt idx="0">
                  <c:v>Sensitivity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64D9-4528-B4F5-A9ED43058EC7}"/>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64D9-4528-B4F5-A9ED43058EC7}"/>
              </c:ext>
            </c:extLst>
          </c:dPt>
          <c:cat>
            <c:strRef>
              <c:f>'Comparison (DSM-5)'!$T$3:$T$4</c:f>
              <c:strCache>
                <c:ptCount val="2"/>
                <c:pt idx="0">
                  <c:v>Case</c:v>
                </c:pt>
                <c:pt idx="1">
                  <c:v>Non Case</c:v>
                </c:pt>
              </c:strCache>
            </c:strRef>
          </c:cat>
          <c:val>
            <c:numRef>
              <c:f>'Comparison (DSM-5)'!$U$3:$U$4</c:f>
              <c:numCache>
                <c:formatCode>0.0%</c:formatCode>
                <c:ptCount val="2"/>
                <c:pt idx="0">
                  <c:v>0.8666666666666667</c:v>
                </c:pt>
                <c:pt idx="1">
                  <c:v>0.1333333333333333</c:v>
                </c:pt>
              </c:numCache>
            </c:numRef>
          </c:val>
          <c:extLst>
            <c:ext xmlns:c16="http://schemas.microsoft.com/office/drawing/2014/chart" uri="{C3380CC4-5D6E-409C-BE32-E72D297353CC}">
              <c16:uniqueId val="{00000004-64D9-4528-B4F5-A9ED43058EC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(DSM-5)'!$U$6</c:f>
              <c:strCache>
                <c:ptCount val="1"/>
                <c:pt idx="0">
                  <c:v>Specificity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A2FF-420F-A06B-F36F45786FC6}"/>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A2FF-420F-A06B-F36F45786FC6}"/>
              </c:ext>
            </c:extLst>
          </c:dPt>
          <c:cat>
            <c:strRef>
              <c:f>'Comparison (DSM-5)'!$T$7:$T$8</c:f>
              <c:strCache>
                <c:ptCount val="2"/>
                <c:pt idx="0">
                  <c:v>Case</c:v>
                </c:pt>
                <c:pt idx="1">
                  <c:v>Non Case</c:v>
                </c:pt>
              </c:strCache>
            </c:strRef>
          </c:cat>
          <c:val>
            <c:numRef>
              <c:f>'Comparison (DSM-5)'!$U$7:$U$8</c:f>
              <c:numCache>
                <c:formatCode>0.0%</c:formatCode>
                <c:ptCount val="2"/>
                <c:pt idx="0">
                  <c:v>0.94957983193277307</c:v>
                </c:pt>
                <c:pt idx="1">
                  <c:v>5.0420168067226934E-2</c:v>
                </c:pt>
              </c:numCache>
            </c:numRef>
          </c:val>
          <c:extLst>
            <c:ext xmlns:c16="http://schemas.microsoft.com/office/drawing/2014/chart" uri="{C3380CC4-5D6E-409C-BE32-E72D297353CC}">
              <c16:uniqueId val="{00000004-A2FF-420F-A06B-F36F45786FC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(DSM-5)'!$U$10</c:f>
              <c:strCache>
                <c:ptCount val="1"/>
                <c:pt idx="0">
                  <c:v>Accuracy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1A1F-493E-A655-0C969E66DBDB}"/>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1A1F-493E-A655-0C969E66DBDB}"/>
              </c:ext>
            </c:extLst>
          </c:dPt>
          <c:cat>
            <c:strRef>
              <c:f>'Comparison (DSM-5)'!$T$11:$T$12</c:f>
              <c:strCache>
                <c:ptCount val="2"/>
                <c:pt idx="0">
                  <c:v>Case</c:v>
                </c:pt>
                <c:pt idx="1">
                  <c:v>Non Case</c:v>
                </c:pt>
              </c:strCache>
            </c:strRef>
          </c:cat>
          <c:val>
            <c:numRef>
              <c:f>'Comparison (DSM-5)'!$U$11:$U$12</c:f>
              <c:numCache>
                <c:formatCode>0.0%</c:formatCode>
                <c:ptCount val="2"/>
                <c:pt idx="0">
                  <c:v>0.94029850746268662</c:v>
                </c:pt>
                <c:pt idx="1">
                  <c:v>5.9701492537313383E-2</c:v>
                </c:pt>
              </c:numCache>
            </c:numRef>
          </c:val>
          <c:extLst>
            <c:ext xmlns:c16="http://schemas.microsoft.com/office/drawing/2014/chart" uri="{C3380CC4-5D6E-409C-BE32-E72D297353CC}">
              <c16:uniqueId val="{00000004-1A1F-493E-A655-0C969E66DBD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PTSD among cases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'Mauro (2019)'!$K$1</c:f>
              <c:strCache>
                <c:ptCount val="1"/>
                <c:pt idx="0">
                  <c:v>PTSD among cases of CG</c:v>
                </c:pt>
              </c:strCache>
            </c:strRef>
          </c:tx>
          <c:spPr>
            <a:solidFill>
              <a:schemeClr val="accent4">
                <a:lumMod val="75000"/>
              </a:schemeClr>
            </a:solidFill>
          </c:spPr>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2AC5-456A-92DD-69693892EAC3}"/>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2AC5-456A-92DD-69693892EAC3}"/>
              </c:ext>
            </c:extLst>
          </c:dPt>
          <c:cat>
            <c:strRef>
              <c:f>'Mauro (2019)'!$J$2:$J$3</c:f>
              <c:strCache>
                <c:ptCount val="2"/>
                <c:pt idx="0">
                  <c:v>Case</c:v>
                </c:pt>
                <c:pt idx="1">
                  <c:v>Non Case</c:v>
                </c:pt>
              </c:strCache>
            </c:strRef>
          </c:cat>
          <c:val>
            <c:numRef>
              <c:f>'Mauro (2019)'!$K$2:$K$3</c:f>
              <c:numCache>
                <c:formatCode>0.0%</c:formatCode>
                <c:ptCount val="2"/>
                <c:pt idx="0">
                  <c:v>0.40996168582375481</c:v>
                </c:pt>
                <c:pt idx="1">
                  <c:v>0.59003831417624519</c:v>
                </c:pt>
              </c:numCache>
            </c:numRef>
          </c:val>
          <c:extLst>
            <c:ext xmlns:c16="http://schemas.microsoft.com/office/drawing/2014/chart" uri="{C3380CC4-5D6E-409C-BE32-E72D297353CC}">
              <c16:uniqueId val="{00000004-2AC5-456A-92DD-69693892EAC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(DSM-5)'!$U$16</c:f>
              <c:strCache>
                <c:ptCount val="1"/>
                <c:pt idx="0">
                  <c:v>Sensitivity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3C60-4D07-8113-572C12575FC7}"/>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3C60-4D07-8113-572C12575FC7}"/>
              </c:ext>
            </c:extLst>
          </c:dPt>
          <c:cat>
            <c:strRef>
              <c:f>'Comparison (DSM-5)'!$T$17:$T$18</c:f>
              <c:strCache>
                <c:ptCount val="2"/>
                <c:pt idx="0">
                  <c:v>Case</c:v>
                </c:pt>
                <c:pt idx="1">
                  <c:v>Non Case</c:v>
                </c:pt>
              </c:strCache>
            </c:strRef>
          </c:cat>
          <c:val>
            <c:numRef>
              <c:f>'Comparison (DSM-5)'!$U$17:$U$18</c:f>
              <c:numCache>
                <c:formatCode>0.0%</c:formatCode>
                <c:ptCount val="2"/>
                <c:pt idx="0">
                  <c:v>0.46153846153846156</c:v>
                </c:pt>
                <c:pt idx="1">
                  <c:v>0.53846153846153844</c:v>
                </c:pt>
              </c:numCache>
            </c:numRef>
          </c:val>
          <c:extLst>
            <c:ext xmlns:c16="http://schemas.microsoft.com/office/drawing/2014/chart" uri="{C3380CC4-5D6E-409C-BE32-E72D297353CC}">
              <c16:uniqueId val="{00000004-3C60-4D07-8113-572C12575FC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(DSM-5)'!$U$20</c:f>
              <c:strCache>
                <c:ptCount val="1"/>
                <c:pt idx="0">
                  <c:v>Specificity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3029-4531-8D14-295753C8AEAA}"/>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3029-4531-8D14-295753C8AEAA}"/>
              </c:ext>
            </c:extLst>
          </c:dPt>
          <c:cat>
            <c:strRef>
              <c:f>'Comparison (DSM-5)'!$T$21:$T$22</c:f>
              <c:strCache>
                <c:ptCount val="2"/>
                <c:pt idx="0">
                  <c:v>Case</c:v>
                </c:pt>
                <c:pt idx="1">
                  <c:v>Non Case</c:v>
                </c:pt>
              </c:strCache>
            </c:strRef>
          </c:cat>
          <c:val>
            <c:numRef>
              <c:f>'Comparison (DSM-5)'!$U$21:$U$22</c:f>
              <c:numCache>
                <c:formatCode>0.0%</c:formatCode>
                <c:ptCount val="2"/>
                <c:pt idx="0">
                  <c:v>0.95506419400855924</c:v>
                </c:pt>
                <c:pt idx="1">
                  <c:v>4.4935805991440758E-2</c:v>
                </c:pt>
              </c:numCache>
            </c:numRef>
          </c:val>
          <c:extLst>
            <c:ext xmlns:c16="http://schemas.microsoft.com/office/drawing/2014/chart" uri="{C3380CC4-5D6E-409C-BE32-E72D297353CC}">
              <c16:uniqueId val="{00000004-3029-4531-8D14-295753C8AEA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(DSM-5)'!$U$24</c:f>
              <c:strCache>
                <c:ptCount val="1"/>
                <c:pt idx="0">
                  <c:v>Accuracy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14C6-457B-AE62-5D50D920B7DF}"/>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14C6-457B-AE62-5D50D920B7DF}"/>
              </c:ext>
            </c:extLst>
          </c:dPt>
          <c:cat>
            <c:strRef>
              <c:f>'Comparison (DSM-5)'!$T$25:$T$26</c:f>
              <c:strCache>
                <c:ptCount val="2"/>
                <c:pt idx="0">
                  <c:v>Case</c:v>
                </c:pt>
                <c:pt idx="1">
                  <c:v>Non Case</c:v>
                </c:pt>
              </c:strCache>
            </c:strRef>
          </c:cat>
          <c:val>
            <c:numRef>
              <c:f>'Comparison (DSM-5)'!$U$25:$U$26</c:f>
              <c:numCache>
                <c:formatCode>0.0%</c:formatCode>
                <c:ptCount val="2"/>
                <c:pt idx="0">
                  <c:v>0.87785800240673884</c:v>
                </c:pt>
                <c:pt idx="1">
                  <c:v>0.12214199759326116</c:v>
                </c:pt>
              </c:numCache>
            </c:numRef>
          </c:val>
          <c:extLst>
            <c:ext xmlns:c16="http://schemas.microsoft.com/office/drawing/2014/chart" uri="{C3380CC4-5D6E-409C-BE32-E72D297353CC}">
              <c16:uniqueId val="{00000004-14C6-457B-AE62-5D50D920B7D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(ICD-11)'!$U$2</c:f>
              <c:strCache>
                <c:ptCount val="1"/>
                <c:pt idx="0">
                  <c:v>Sensitivity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D9FB-4D4E-A7EE-42EA06EA382F}"/>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D9FB-4D4E-A7EE-42EA06EA382F}"/>
              </c:ext>
            </c:extLst>
          </c:dPt>
          <c:cat>
            <c:strRef>
              <c:f>'Comparison (ICD-11)'!$T$3:$T$4</c:f>
              <c:strCache>
                <c:ptCount val="2"/>
                <c:pt idx="0">
                  <c:v>Case</c:v>
                </c:pt>
                <c:pt idx="1">
                  <c:v>Non Case</c:v>
                </c:pt>
              </c:strCache>
            </c:strRef>
          </c:cat>
          <c:val>
            <c:numRef>
              <c:f>'Comparison (ICD-11)'!$U$3:$U$4</c:f>
              <c:numCache>
                <c:formatCode>0.0%</c:formatCode>
                <c:ptCount val="2"/>
                <c:pt idx="0">
                  <c:v>0.83333333333333337</c:v>
                </c:pt>
                <c:pt idx="1">
                  <c:v>0.16666666666666663</c:v>
                </c:pt>
              </c:numCache>
            </c:numRef>
          </c:val>
          <c:extLst>
            <c:ext xmlns:c16="http://schemas.microsoft.com/office/drawing/2014/chart" uri="{C3380CC4-5D6E-409C-BE32-E72D297353CC}">
              <c16:uniqueId val="{00000004-D9FB-4D4E-A7EE-42EA06EA382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(ICD-11)'!$U$6</c:f>
              <c:strCache>
                <c:ptCount val="1"/>
                <c:pt idx="0">
                  <c:v>Specificity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D4AA-498A-A3D1-317A4D089316}"/>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D4AA-498A-A3D1-317A4D089316}"/>
              </c:ext>
            </c:extLst>
          </c:dPt>
          <c:cat>
            <c:strRef>
              <c:f>'Comparison (ICD-11)'!$T$7:$T$8</c:f>
              <c:strCache>
                <c:ptCount val="2"/>
                <c:pt idx="0">
                  <c:v>Case</c:v>
                </c:pt>
                <c:pt idx="1">
                  <c:v>Non Case</c:v>
                </c:pt>
              </c:strCache>
            </c:strRef>
          </c:cat>
          <c:val>
            <c:numRef>
              <c:f>'Comparison (ICD-11)'!$U$7:$U$8</c:f>
              <c:numCache>
                <c:formatCode>0.0%</c:formatCode>
                <c:ptCount val="2"/>
                <c:pt idx="0">
                  <c:v>0.96218487394957986</c:v>
                </c:pt>
                <c:pt idx="1">
                  <c:v>3.7815126050420145E-2</c:v>
                </c:pt>
              </c:numCache>
            </c:numRef>
          </c:val>
          <c:extLst>
            <c:ext xmlns:c16="http://schemas.microsoft.com/office/drawing/2014/chart" uri="{C3380CC4-5D6E-409C-BE32-E72D297353CC}">
              <c16:uniqueId val="{00000004-D4AA-498A-A3D1-317A4D08931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(ICD-11)'!$U$10</c:f>
              <c:strCache>
                <c:ptCount val="1"/>
                <c:pt idx="0">
                  <c:v>Accuracy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028B-48D5-9C11-BE805264B9AA}"/>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028B-48D5-9C11-BE805264B9AA}"/>
              </c:ext>
            </c:extLst>
          </c:dPt>
          <c:cat>
            <c:strRef>
              <c:f>'Comparison (ICD-11)'!$T$11:$T$12</c:f>
              <c:strCache>
                <c:ptCount val="2"/>
                <c:pt idx="0">
                  <c:v>Case</c:v>
                </c:pt>
                <c:pt idx="1">
                  <c:v>Non Case</c:v>
                </c:pt>
              </c:strCache>
            </c:strRef>
          </c:cat>
          <c:val>
            <c:numRef>
              <c:f>'Comparison (ICD-11)'!$U$11:$U$12</c:f>
              <c:numCache>
                <c:formatCode>0.0%</c:formatCode>
                <c:ptCount val="2"/>
                <c:pt idx="0">
                  <c:v>0.94776119402985071</c:v>
                </c:pt>
                <c:pt idx="1">
                  <c:v>5.2238805970149294E-2</c:v>
                </c:pt>
              </c:numCache>
            </c:numRef>
          </c:val>
          <c:extLst>
            <c:ext xmlns:c16="http://schemas.microsoft.com/office/drawing/2014/chart" uri="{C3380CC4-5D6E-409C-BE32-E72D297353CC}">
              <c16:uniqueId val="{00000004-028B-48D5-9C11-BE805264B9A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(ICD-11)'!$U$16</c:f>
              <c:strCache>
                <c:ptCount val="1"/>
                <c:pt idx="0">
                  <c:v>Sensitivity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76A6-44F9-BA7B-B81545FFF227}"/>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76A6-44F9-BA7B-B81545FFF227}"/>
              </c:ext>
            </c:extLst>
          </c:dPt>
          <c:cat>
            <c:strRef>
              <c:f>'Comparison (ICD-11)'!$T$17:$T$18</c:f>
              <c:strCache>
                <c:ptCount val="2"/>
                <c:pt idx="0">
                  <c:v>Case</c:v>
                </c:pt>
                <c:pt idx="1">
                  <c:v>Non Case</c:v>
                </c:pt>
              </c:strCache>
            </c:strRef>
          </c:cat>
          <c:val>
            <c:numRef>
              <c:f>'Comparison (ICD-11)'!$U$17:$U$18</c:f>
              <c:numCache>
                <c:formatCode>0.0%</c:formatCode>
                <c:ptCount val="2"/>
                <c:pt idx="0">
                  <c:v>0.81538461538461537</c:v>
                </c:pt>
                <c:pt idx="1">
                  <c:v>0.18461538461538463</c:v>
                </c:pt>
              </c:numCache>
            </c:numRef>
          </c:val>
          <c:extLst>
            <c:ext xmlns:c16="http://schemas.microsoft.com/office/drawing/2014/chart" uri="{C3380CC4-5D6E-409C-BE32-E72D297353CC}">
              <c16:uniqueId val="{00000004-76A6-44F9-BA7B-B81545FFF22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(ICD-11)'!$U$20</c:f>
              <c:strCache>
                <c:ptCount val="1"/>
                <c:pt idx="0">
                  <c:v>Specificity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061C-484A-816C-6398200F0FCA}"/>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061C-484A-816C-6398200F0FCA}"/>
              </c:ext>
            </c:extLst>
          </c:dPt>
          <c:cat>
            <c:strRef>
              <c:f>'Comparison (ICD-11)'!$T$21:$T$22</c:f>
              <c:strCache>
                <c:ptCount val="2"/>
                <c:pt idx="0">
                  <c:v>Case</c:v>
                </c:pt>
                <c:pt idx="1">
                  <c:v>Non Case</c:v>
                </c:pt>
              </c:strCache>
            </c:strRef>
          </c:cat>
          <c:val>
            <c:numRef>
              <c:f>'Comparison (ICD-11)'!$U$21:$U$22</c:f>
              <c:numCache>
                <c:formatCode>0.0%</c:formatCode>
                <c:ptCount val="2"/>
                <c:pt idx="0">
                  <c:v>0.85306704707560632</c:v>
                </c:pt>
                <c:pt idx="1">
                  <c:v>0.14693295292439368</c:v>
                </c:pt>
              </c:numCache>
            </c:numRef>
          </c:val>
          <c:extLst>
            <c:ext xmlns:c16="http://schemas.microsoft.com/office/drawing/2014/chart" uri="{C3380CC4-5D6E-409C-BE32-E72D297353CC}">
              <c16:uniqueId val="{00000004-061C-484A-816C-6398200F0FC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(ICD-11)'!$U$24</c:f>
              <c:strCache>
                <c:ptCount val="1"/>
                <c:pt idx="0">
                  <c:v>Accuracy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EB65-49D1-92CA-F1967DAC1684}"/>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EB65-49D1-92CA-F1967DAC1684}"/>
              </c:ext>
            </c:extLst>
          </c:dPt>
          <c:cat>
            <c:strRef>
              <c:f>'Comparison (ICD-11)'!$T$25:$T$26</c:f>
              <c:strCache>
                <c:ptCount val="2"/>
                <c:pt idx="0">
                  <c:v>Case</c:v>
                </c:pt>
                <c:pt idx="1">
                  <c:v>Non Case</c:v>
                </c:pt>
              </c:strCache>
            </c:strRef>
          </c:cat>
          <c:val>
            <c:numRef>
              <c:f>'Comparison (ICD-11)'!$U$25:$U$26</c:f>
              <c:numCache>
                <c:formatCode>0.0%</c:formatCode>
                <c:ptCount val="2"/>
                <c:pt idx="0">
                  <c:v>0.84717208182912151</c:v>
                </c:pt>
                <c:pt idx="1">
                  <c:v>0.15282791817087849</c:v>
                </c:pt>
              </c:numCache>
            </c:numRef>
          </c:val>
          <c:extLst>
            <c:ext xmlns:c16="http://schemas.microsoft.com/office/drawing/2014/chart" uri="{C3380CC4-5D6E-409C-BE32-E72D297353CC}">
              <c16:uniqueId val="{00000004-EB65-49D1-92CA-F1967DAC168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Cases among those with intense grief</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'Gold Standard'!$I$1</c:f>
              <c:strCache>
                <c:ptCount val="1"/>
                <c:pt idx="0">
                  <c:v>Caseness among those with intense grief</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BE5A-41DE-A74E-F1088558B362}"/>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BE5A-41DE-A74E-F1088558B362}"/>
              </c:ext>
            </c:extLst>
          </c:dPt>
          <c:cat>
            <c:strRef>
              <c:f>'Gold Standard'!$H$2:$H$3</c:f>
              <c:strCache>
                <c:ptCount val="2"/>
                <c:pt idx="0">
                  <c:v>Case</c:v>
                </c:pt>
                <c:pt idx="1">
                  <c:v>Non Case</c:v>
                </c:pt>
              </c:strCache>
            </c:strRef>
          </c:cat>
          <c:val>
            <c:numRef>
              <c:f>'Gold Standard'!$I$2:$I$3</c:f>
              <c:numCache>
                <c:formatCode>0%</c:formatCode>
                <c:ptCount val="2"/>
                <c:pt idx="0">
                  <c:v>0.42414355628058725</c:v>
                </c:pt>
                <c:pt idx="1">
                  <c:v>0.57585644371941269</c:v>
                </c:pt>
              </c:numCache>
            </c:numRef>
          </c:val>
          <c:extLst>
            <c:ext xmlns:c16="http://schemas.microsoft.com/office/drawing/2014/chart" uri="{C3380CC4-5D6E-409C-BE32-E72D297353CC}">
              <c16:uniqueId val="{00000004-BE5A-41DE-A74E-F1088558B36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Cases among those with impairment</a:t>
            </a:r>
          </a:p>
        </c:rich>
      </c:tx>
      <c:layout>
        <c:manualLayout>
          <c:xMode val="edge"/>
          <c:yMode val="edge"/>
          <c:x val="0.20861667358244465"/>
          <c:y val="9.0979676429761319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'Gold Standard'!$L$1</c:f>
              <c:strCache>
                <c:ptCount val="1"/>
                <c:pt idx="0">
                  <c:v>Caseness among those with impairment</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EFA9-441C-98E3-988D5B145BD6}"/>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EFA9-441C-98E3-988D5B145BD6}"/>
              </c:ext>
            </c:extLst>
          </c:dPt>
          <c:cat>
            <c:strRef>
              <c:f>'Gold Standard'!$K$2:$K$3</c:f>
              <c:strCache>
                <c:ptCount val="2"/>
                <c:pt idx="0">
                  <c:v>Case</c:v>
                </c:pt>
                <c:pt idx="1">
                  <c:v>Non Case</c:v>
                </c:pt>
              </c:strCache>
            </c:strRef>
          </c:cat>
          <c:val>
            <c:numRef>
              <c:f>'Gold Standard'!$L$2:$L$3</c:f>
              <c:numCache>
                <c:formatCode>0%</c:formatCode>
                <c:ptCount val="2"/>
                <c:pt idx="0">
                  <c:v>0.82539682539682535</c:v>
                </c:pt>
                <c:pt idx="1">
                  <c:v>0.17460317460317465</c:v>
                </c:pt>
              </c:numCache>
            </c:numRef>
          </c:val>
          <c:extLst>
            <c:ext xmlns:c16="http://schemas.microsoft.com/office/drawing/2014/chart" uri="{C3380CC4-5D6E-409C-BE32-E72D297353CC}">
              <c16:uniqueId val="{00000004-EFA9-441C-98E3-988D5B145BD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(PGD)'!$U$2</c:f>
              <c:strCache>
                <c:ptCount val="1"/>
                <c:pt idx="0">
                  <c:v>Sensitivity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237C-43EF-9AC2-30003A540DF8}"/>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237C-43EF-9AC2-30003A540DF8}"/>
              </c:ext>
            </c:extLst>
          </c:dPt>
          <c:cat>
            <c:strRef>
              <c:f>'Comparison (PGD)'!$T$3:$T$4</c:f>
              <c:strCache>
                <c:ptCount val="2"/>
                <c:pt idx="0">
                  <c:v>Case</c:v>
                </c:pt>
                <c:pt idx="1">
                  <c:v>Non Case</c:v>
                </c:pt>
              </c:strCache>
            </c:strRef>
          </c:cat>
          <c:val>
            <c:numRef>
              <c:f>'Comparison (PGD)'!$U$3:$U$4</c:f>
              <c:numCache>
                <c:formatCode>0.0%</c:formatCode>
                <c:ptCount val="2"/>
                <c:pt idx="0">
                  <c:v>0.93333333333333335</c:v>
                </c:pt>
                <c:pt idx="1">
                  <c:v>6.6666666666666652E-2</c:v>
                </c:pt>
              </c:numCache>
            </c:numRef>
          </c:val>
          <c:extLst>
            <c:ext xmlns:c16="http://schemas.microsoft.com/office/drawing/2014/chart" uri="{C3380CC4-5D6E-409C-BE32-E72D297353CC}">
              <c16:uniqueId val="{00000004-237C-43EF-9AC2-30003A540DF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(PGD)'!$U$6</c:f>
              <c:strCache>
                <c:ptCount val="1"/>
                <c:pt idx="0">
                  <c:v>Specificity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D16E-4223-A616-AFB9A28C5995}"/>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D16E-4223-A616-AFB9A28C5995}"/>
              </c:ext>
            </c:extLst>
          </c:dPt>
          <c:cat>
            <c:strRef>
              <c:f>'Comparison (PGD)'!$T$7:$T$8</c:f>
              <c:strCache>
                <c:ptCount val="2"/>
                <c:pt idx="0">
                  <c:v>Case</c:v>
                </c:pt>
                <c:pt idx="1">
                  <c:v>Non Case</c:v>
                </c:pt>
              </c:strCache>
            </c:strRef>
          </c:cat>
          <c:val>
            <c:numRef>
              <c:f>'Comparison (PGD)'!$U$7:$U$8</c:f>
              <c:numCache>
                <c:formatCode>0.0%</c:formatCode>
                <c:ptCount val="2"/>
                <c:pt idx="0">
                  <c:v>0.98319327731092432</c:v>
                </c:pt>
                <c:pt idx="1">
                  <c:v>1.6806722689075682E-2</c:v>
                </c:pt>
              </c:numCache>
            </c:numRef>
          </c:val>
          <c:extLst>
            <c:ext xmlns:c16="http://schemas.microsoft.com/office/drawing/2014/chart" uri="{C3380CC4-5D6E-409C-BE32-E72D297353CC}">
              <c16:uniqueId val="{00000004-D16E-4223-A616-AFB9A28C599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(PGD)'!$U$10</c:f>
              <c:strCache>
                <c:ptCount val="1"/>
                <c:pt idx="0">
                  <c:v>Accuracy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C137-476F-8481-21C97C47ECB7}"/>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C137-476F-8481-21C97C47ECB7}"/>
              </c:ext>
            </c:extLst>
          </c:dPt>
          <c:cat>
            <c:strRef>
              <c:f>'Comparison (PGD)'!$T$11:$T$12</c:f>
              <c:strCache>
                <c:ptCount val="2"/>
                <c:pt idx="0">
                  <c:v>Case</c:v>
                </c:pt>
                <c:pt idx="1">
                  <c:v>Non Case</c:v>
                </c:pt>
              </c:strCache>
            </c:strRef>
          </c:cat>
          <c:val>
            <c:numRef>
              <c:f>'Comparison (PGD)'!$U$11:$U$12</c:f>
              <c:numCache>
                <c:formatCode>0.0%</c:formatCode>
                <c:ptCount val="2"/>
                <c:pt idx="0">
                  <c:v>0.97761194029850751</c:v>
                </c:pt>
                <c:pt idx="1">
                  <c:v>2.2388059701492491E-2</c:v>
                </c:pt>
              </c:numCache>
            </c:numRef>
          </c:val>
          <c:extLst>
            <c:ext xmlns:c16="http://schemas.microsoft.com/office/drawing/2014/chart" uri="{C3380CC4-5D6E-409C-BE32-E72D297353CC}">
              <c16:uniqueId val="{00000004-C137-476F-8481-21C97C47ECB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(PGD)'!$U$16</c:f>
              <c:strCache>
                <c:ptCount val="1"/>
                <c:pt idx="0">
                  <c:v>Sensitivity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D27C-4ECA-8152-39F6E9EA14E0}"/>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D27C-4ECA-8152-39F6E9EA14E0}"/>
              </c:ext>
            </c:extLst>
          </c:dPt>
          <c:cat>
            <c:strRef>
              <c:f>'Comparison (PGD)'!$T$17:$T$18</c:f>
              <c:strCache>
                <c:ptCount val="2"/>
                <c:pt idx="0">
                  <c:v>Case</c:v>
                </c:pt>
                <c:pt idx="1">
                  <c:v>Non Case</c:v>
                </c:pt>
              </c:strCache>
            </c:strRef>
          </c:cat>
          <c:val>
            <c:numRef>
              <c:f>'Comparison (PGD)'!$U$17:$U$18</c:f>
              <c:numCache>
                <c:formatCode>0.0%</c:formatCode>
                <c:ptCount val="2"/>
                <c:pt idx="0">
                  <c:v>0.52692307692307694</c:v>
                </c:pt>
                <c:pt idx="1">
                  <c:v>0.47307692307692306</c:v>
                </c:pt>
              </c:numCache>
            </c:numRef>
          </c:val>
          <c:extLst>
            <c:ext xmlns:c16="http://schemas.microsoft.com/office/drawing/2014/chart" uri="{C3380CC4-5D6E-409C-BE32-E72D297353CC}">
              <c16:uniqueId val="{00000004-D27C-4ECA-8152-39F6E9EA14E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'Comparison (PGD)'!$U$20</c:f>
              <c:strCache>
                <c:ptCount val="1"/>
                <c:pt idx="0">
                  <c:v>Specificity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FDD6-4064-ABE4-03665AA404B3}"/>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FDD6-4064-ABE4-03665AA404B3}"/>
              </c:ext>
            </c:extLst>
          </c:dPt>
          <c:cat>
            <c:strRef>
              <c:f>'Comparison (PGD)'!$T$21:$T$22</c:f>
              <c:strCache>
                <c:ptCount val="2"/>
                <c:pt idx="0">
                  <c:v>Case</c:v>
                </c:pt>
                <c:pt idx="1">
                  <c:v>Non Case</c:v>
                </c:pt>
              </c:strCache>
            </c:strRef>
          </c:cat>
          <c:val>
            <c:numRef>
              <c:f>'Comparison (PGD)'!$U$21:$U$22</c:f>
              <c:numCache>
                <c:formatCode>0.0%</c:formatCode>
                <c:ptCount val="2"/>
                <c:pt idx="0">
                  <c:v>0.95149786019971472</c:v>
                </c:pt>
                <c:pt idx="1">
                  <c:v>4.8502139800285282E-2</c:v>
                </c:pt>
              </c:numCache>
            </c:numRef>
          </c:val>
          <c:extLst>
            <c:ext xmlns:c16="http://schemas.microsoft.com/office/drawing/2014/chart" uri="{C3380CC4-5D6E-409C-BE32-E72D297353CC}">
              <c16:uniqueId val="{00000004-FDD6-4064-ABE4-03665AA404B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C52656-4E8E-4761-812D-D46459804D2B}" type="doc">
      <dgm:prSet loTypeId="urn:microsoft.com/office/officeart/2005/8/layout/hChevron3" loCatId="process" qsTypeId="urn:microsoft.com/office/officeart/2005/8/quickstyle/simple1" qsCatId="simple" csTypeId="urn:microsoft.com/office/officeart/2005/8/colors/colorful1" csCatId="colorful" phldr="1"/>
      <dgm:spPr/>
      <dgm:t>
        <a:bodyPr/>
        <a:lstStyle/>
        <a:p>
          <a:endParaRPr lang="en-US"/>
        </a:p>
      </dgm:t>
    </dgm:pt>
    <dgm:pt modelId="{98E7E9EB-4E3C-4754-AD9F-437E1D5889F5}">
      <dgm:prSet custT="1"/>
      <dgm:spPr>
        <a:solidFill>
          <a:srgbClr val="C00000"/>
        </a:solidFill>
      </dgm:spPr>
      <dgm:t>
        <a:bodyPr/>
        <a:lstStyle/>
        <a:p>
          <a:r>
            <a:rPr lang="en-US" sz="1800" dirty="0"/>
            <a:t>Started with candidate symptoms or “items”</a:t>
          </a:r>
        </a:p>
      </dgm:t>
    </dgm:pt>
    <dgm:pt modelId="{42FA9DED-882A-4824-A1A1-64A3C4921504}" type="parTrans" cxnId="{5270EDA2-D488-42C0-A7DF-61839A9D46A3}">
      <dgm:prSet/>
      <dgm:spPr/>
      <dgm:t>
        <a:bodyPr/>
        <a:lstStyle/>
        <a:p>
          <a:endParaRPr lang="en-US"/>
        </a:p>
      </dgm:t>
    </dgm:pt>
    <dgm:pt modelId="{5159A79C-1C61-4530-8319-8C7BFA7947F5}" type="sibTrans" cxnId="{5270EDA2-D488-42C0-A7DF-61839A9D46A3}">
      <dgm:prSet/>
      <dgm:spPr/>
      <dgm:t>
        <a:bodyPr/>
        <a:lstStyle/>
        <a:p>
          <a:endParaRPr lang="en-US"/>
        </a:p>
      </dgm:t>
    </dgm:pt>
    <dgm:pt modelId="{21F42BCB-FFF6-4CC2-B2D3-68DA488C6E00}">
      <dgm:prSet custT="1"/>
      <dgm:spPr>
        <a:solidFill>
          <a:schemeClr val="tx1">
            <a:lumMod val="65000"/>
            <a:lumOff val="35000"/>
          </a:schemeClr>
        </a:solidFill>
      </dgm:spPr>
      <dgm:t>
        <a:bodyPr/>
        <a:lstStyle/>
        <a:p>
          <a:endParaRPr lang="en-US" sz="1800" dirty="0"/>
        </a:p>
        <a:p>
          <a:r>
            <a:rPr lang="en-US" sz="1600" dirty="0"/>
            <a:t>Examined individual items with respect to:</a:t>
          </a:r>
        </a:p>
      </dgm:t>
    </dgm:pt>
    <dgm:pt modelId="{D4834374-C2C7-48CA-A571-3B2FB39A95CC}" type="parTrans" cxnId="{1625378B-B92E-4FAA-AC34-E1D14242AB5E}">
      <dgm:prSet/>
      <dgm:spPr/>
      <dgm:t>
        <a:bodyPr/>
        <a:lstStyle/>
        <a:p>
          <a:endParaRPr lang="en-US"/>
        </a:p>
      </dgm:t>
    </dgm:pt>
    <dgm:pt modelId="{B0C455E8-8C0E-4D8C-B442-B2B5E74FBD91}" type="sibTrans" cxnId="{1625378B-B92E-4FAA-AC34-E1D14242AB5E}">
      <dgm:prSet/>
      <dgm:spPr/>
      <dgm:t>
        <a:bodyPr/>
        <a:lstStyle/>
        <a:p>
          <a:endParaRPr lang="en-US"/>
        </a:p>
      </dgm:t>
    </dgm:pt>
    <dgm:pt modelId="{B57A7A93-B69C-4C6C-8C0F-E4BF8D0D2D6A}">
      <dgm:prSet/>
      <dgm:spPr>
        <a:solidFill>
          <a:schemeClr val="tx1">
            <a:lumMod val="65000"/>
            <a:lumOff val="35000"/>
          </a:schemeClr>
        </a:solidFill>
      </dgm:spPr>
      <dgm:t>
        <a:bodyPr/>
        <a:lstStyle/>
        <a:p>
          <a:r>
            <a:rPr lang="en-US" sz="1400" dirty="0"/>
            <a:t>Item Information Function (IIF)</a:t>
          </a:r>
        </a:p>
      </dgm:t>
    </dgm:pt>
    <dgm:pt modelId="{E69AF60E-412C-4193-ABA8-9F2419460E6C}" type="parTrans" cxnId="{7C6C3506-231A-4B93-AC40-D31304F45758}">
      <dgm:prSet/>
      <dgm:spPr/>
      <dgm:t>
        <a:bodyPr/>
        <a:lstStyle/>
        <a:p>
          <a:endParaRPr lang="en-US"/>
        </a:p>
      </dgm:t>
    </dgm:pt>
    <dgm:pt modelId="{D98E9F76-8B5B-4888-A233-17459D3EE132}" type="sibTrans" cxnId="{7C6C3506-231A-4B93-AC40-D31304F45758}">
      <dgm:prSet/>
      <dgm:spPr/>
      <dgm:t>
        <a:bodyPr/>
        <a:lstStyle/>
        <a:p>
          <a:endParaRPr lang="en-US"/>
        </a:p>
      </dgm:t>
    </dgm:pt>
    <dgm:pt modelId="{BAAE652F-692E-4E4D-88BA-583BF322E717}">
      <dgm:prSet/>
      <dgm:spPr>
        <a:solidFill>
          <a:schemeClr val="tx1">
            <a:lumMod val="65000"/>
            <a:lumOff val="35000"/>
          </a:schemeClr>
        </a:solidFill>
      </dgm:spPr>
      <dgm:t>
        <a:bodyPr/>
        <a:lstStyle/>
        <a:p>
          <a:r>
            <a:rPr lang="en-US" sz="1400" dirty="0"/>
            <a:t>Differential Item Functioning (DIF)</a:t>
          </a:r>
        </a:p>
      </dgm:t>
    </dgm:pt>
    <dgm:pt modelId="{D3877914-D524-4374-A20A-339B37CC82DB}" type="parTrans" cxnId="{7F2AF110-9943-4BA0-A208-2FD7782A66F9}">
      <dgm:prSet/>
      <dgm:spPr/>
      <dgm:t>
        <a:bodyPr/>
        <a:lstStyle/>
        <a:p>
          <a:endParaRPr lang="en-US"/>
        </a:p>
      </dgm:t>
    </dgm:pt>
    <dgm:pt modelId="{15B6FB2F-2FE6-4B4A-BB63-604E648AC885}" type="sibTrans" cxnId="{7F2AF110-9943-4BA0-A208-2FD7782A66F9}">
      <dgm:prSet/>
      <dgm:spPr/>
      <dgm:t>
        <a:bodyPr/>
        <a:lstStyle/>
        <a:p>
          <a:endParaRPr lang="en-US"/>
        </a:p>
      </dgm:t>
    </dgm:pt>
    <dgm:pt modelId="{2761D645-074C-48AD-BB11-BBADCCF26A2C}">
      <dgm:prSet custT="1"/>
      <dgm:spPr>
        <a:solidFill>
          <a:schemeClr val="bg1">
            <a:lumMod val="65000"/>
          </a:schemeClr>
        </a:solidFill>
      </dgm:spPr>
      <dgm:t>
        <a:bodyPr/>
        <a:lstStyle/>
        <a:p>
          <a:r>
            <a:rPr lang="en-US" sz="1600" dirty="0"/>
            <a:t>Constructed continuous measure of grief symptoms based on a reduced set of items that proved </a:t>
          </a:r>
          <a:r>
            <a:rPr lang="en-US" sz="1600" b="1" dirty="0"/>
            <a:t>informative </a:t>
          </a:r>
          <a:r>
            <a:rPr lang="en-US" sz="1600" dirty="0"/>
            <a:t>and </a:t>
          </a:r>
          <a:r>
            <a:rPr lang="en-US" sz="1600" b="1" dirty="0"/>
            <a:t>unbiased</a:t>
          </a:r>
        </a:p>
      </dgm:t>
    </dgm:pt>
    <dgm:pt modelId="{65F51848-E26D-4E1C-98DD-4F64B54B8484}" type="parTrans" cxnId="{675D94DF-B002-46EC-A5BC-BCF114919490}">
      <dgm:prSet/>
      <dgm:spPr/>
      <dgm:t>
        <a:bodyPr/>
        <a:lstStyle/>
        <a:p>
          <a:endParaRPr lang="en-US"/>
        </a:p>
      </dgm:t>
    </dgm:pt>
    <dgm:pt modelId="{E36F6AF4-F070-4A79-B0EC-F1659F8E5A3C}" type="sibTrans" cxnId="{675D94DF-B002-46EC-A5BC-BCF114919490}">
      <dgm:prSet/>
      <dgm:spPr/>
      <dgm:t>
        <a:bodyPr/>
        <a:lstStyle/>
        <a:p>
          <a:endParaRPr lang="en-US"/>
        </a:p>
      </dgm:t>
    </dgm:pt>
    <dgm:pt modelId="{9BA78816-2D5B-48DD-898D-9B4422EC181F}" type="pres">
      <dgm:prSet presAssocID="{15C52656-4E8E-4761-812D-D46459804D2B}" presName="Name0" presStyleCnt="0">
        <dgm:presLayoutVars>
          <dgm:dir/>
          <dgm:resizeHandles val="exact"/>
        </dgm:presLayoutVars>
      </dgm:prSet>
      <dgm:spPr/>
    </dgm:pt>
    <dgm:pt modelId="{BF429613-D8AA-40DE-83C4-EDC14D72003E}" type="pres">
      <dgm:prSet presAssocID="{98E7E9EB-4E3C-4754-AD9F-437E1D5889F5}" presName="parAndChTx" presStyleLbl="node1" presStyleIdx="0" presStyleCnt="3">
        <dgm:presLayoutVars>
          <dgm:bulletEnabled val="1"/>
        </dgm:presLayoutVars>
      </dgm:prSet>
      <dgm:spPr/>
    </dgm:pt>
    <dgm:pt modelId="{FEFAE064-CD79-4D45-B654-D6BBBB4218BA}" type="pres">
      <dgm:prSet presAssocID="{5159A79C-1C61-4530-8319-8C7BFA7947F5}" presName="parAndChSpace" presStyleCnt="0"/>
      <dgm:spPr/>
    </dgm:pt>
    <dgm:pt modelId="{F1F242F0-2DDF-40A1-AD46-410CC7AE241B}" type="pres">
      <dgm:prSet presAssocID="{21F42BCB-FFF6-4CC2-B2D3-68DA488C6E00}" presName="parAndChTx" presStyleLbl="node1" presStyleIdx="1" presStyleCnt="3" custLinFactNeighborX="0" custLinFactNeighborY="217">
        <dgm:presLayoutVars>
          <dgm:bulletEnabled val="1"/>
        </dgm:presLayoutVars>
      </dgm:prSet>
      <dgm:spPr/>
    </dgm:pt>
    <dgm:pt modelId="{1C62EED5-AF8E-4960-9939-DFEAAAF4D472}" type="pres">
      <dgm:prSet presAssocID="{B0C455E8-8C0E-4D8C-B442-B2B5E74FBD91}" presName="parAndChSpace" presStyleCnt="0"/>
      <dgm:spPr/>
    </dgm:pt>
    <dgm:pt modelId="{EA5B036E-5DA9-4405-92DF-3C63C580E098}" type="pres">
      <dgm:prSet presAssocID="{2761D645-074C-48AD-BB11-BBADCCF26A2C}" presName="parAndChTx" presStyleLbl="node1" presStyleIdx="2" presStyleCnt="3">
        <dgm:presLayoutVars>
          <dgm:bulletEnabled val="1"/>
        </dgm:presLayoutVars>
      </dgm:prSet>
      <dgm:spPr/>
    </dgm:pt>
  </dgm:ptLst>
  <dgm:cxnLst>
    <dgm:cxn modelId="{7C6C3506-231A-4B93-AC40-D31304F45758}" srcId="{21F42BCB-FFF6-4CC2-B2D3-68DA488C6E00}" destId="{B57A7A93-B69C-4C6C-8C0F-E4BF8D0D2D6A}" srcOrd="0" destOrd="0" parTransId="{E69AF60E-412C-4193-ABA8-9F2419460E6C}" sibTransId="{D98E9F76-8B5B-4888-A233-17459D3EE132}"/>
    <dgm:cxn modelId="{1F4A960B-45E8-43DA-B6A0-75BAF3888AF1}" type="presOf" srcId="{B57A7A93-B69C-4C6C-8C0F-E4BF8D0D2D6A}" destId="{F1F242F0-2DDF-40A1-AD46-410CC7AE241B}" srcOrd="0" destOrd="1" presId="urn:microsoft.com/office/officeart/2005/8/layout/hChevron3"/>
    <dgm:cxn modelId="{7F2AF110-9943-4BA0-A208-2FD7782A66F9}" srcId="{21F42BCB-FFF6-4CC2-B2D3-68DA488C6E00}" destId="{BAAE652F-692E-4E4D-88BA-583BF322E717}" srcOrd="1" destOrd="0" parTransId="{D3877914-D524-4374-A20A-339B37CC82DB}" sibTransId="{15B6FB2F-2FE6-4B4A-BB63-604E648AC885}"/>
    <dgm:cxn modelId="{5542AA13-93E9-4CDA-AF94-72870A940C1E}" type="presOf" srcId="{98E7E9EB-4E3C-4754-AD9F-437E1D5889F5}" destId="{BF429613-D8AA-40DE-83C4-EDC14D72003E}" srcOrd="0" destOrd="0" presId="urn:microsoft.com/office/officeart/2005/8/layout/hChevron3"/>
    <dgm:cxn modelId="{CF42D42D-01CF-4300-9793-470EB9CE5BFA}" type="presOf" srcId="{BAAE652F-692E-4E4D-88BA-583BF322E717}" destId="{F1F242F0-2DDF-40A1-AD46-410CC7AE241B}" srcOrd="0" destOrd="2" presId="urn:microsoft.com/office/officeart/2005/8/layout/hChevron3"/>
    <dgm:cxn modelId="{0D44E05C-FCF5-4F4F-B981-C4C7D07814A0}" type="presOf" srcId="{15C52656-4E8E-4761-812D-D46459804D2B}" destId="{9BA78816-2D5B-48DD-898D-9B4422EC181F}" srcOrd="0" destOrd="0" presId="urn:microsoft.com/office/officeart/2005/8/layout/hChevron3"/>
    <dgm:cxn modelId="{1625378B-B92E-4FAA-AC34-E1D14242AB5E}" srcId="{15C52656-4E8E-4761-812D-D46459804D2B}" destId="{21F42BCB-FFF6-4CC2-B2D3-68DA488C6E00}" srcOrd="1" destOrd="0" parTransId="{D4834374-C2C7-48CA-A571-3B2FB39A95CC}" sibTransId="{B0C455E8-8C0E-4D8C-B442-B2B5E74FBD91}"/>
    <dgm:cxn modelId="{5270EDA2-D488-42C0-A7DF-61839A9D46A3}" srcId="{15C52656-4E8E-4761-812D-D46459804D2B}" destId="{98E7E9EB-4E3C-4754-AD9F-437E1D5889F5}" srcOrd="0" destOrd="0" parTransId="{42FA9DED-882A-4824-A1A1-64A3C4921504}" sibTransId="{5159A79C-1C61-4530-8319-8C7BFA7947F5}"/>
    <dgm:cxn modelId="{E9BA87AD-F761-42D4-A3F0-F48B965C200A}" type="presOf" srcId="{2761D645-074C-48AD-BB11-BBADCCF26A2C}" destId="{EA5B036E-5DA9-4405-92DF-3C63C580E098}" srcOrd="0" destOrd="0" presId="urn:microsoft.com/office/officeart/2005/8/layout/hChevron3"/>
    <dgm:cxn modelId="{687074C6-3FDE-4113-8E86-651A6B1B3D09}" type="presOf" srcId="{21F42BCB-FFF6-4CC2-B2D3-68DA488C6E00}" destId="{F1F242F0-2DDF-40A1-AD46-410CC7AE241B}" srcOrd="0" destOrd="0" presId="urn:microsoft.com/office/officeart/2005/8/layout/hChevron3"/>
    <dgm:cxn modelId="{675D94DF-B002-46EC-A5BC-BCF114919490}" srcId="{15C52656-4E8E-4761-812D-D46459804D2B}" destId="{2761D645-074C-48AD-BB11-BBADCCF26A2C}" srcOrd="2" destOrd="0" parTransId="{65F51848-E26D-4E1C-98DD-4F64B54B8484}" sibTransId="{E36F6AF4-F070-4A79-B0EC-F1659F8E5A3C}"/>
    <dgm:cxn modelId="{4458C103-77D9-4A72-A2FD-8EBCD69960D6}" type="presParOf" srcId="{9BA78816-2D5B-48DD-898D-9B4422EC181F}" destId="{BF429613-D8AA-40DE-83C4-EDC14D72003E}" srcOrd="0" destOrd="0" presId="urn:microsoft.com/office/officeart/2005/8/layout/hChevron3"/>
    <dgm:cxn modelId="{BA93B1DE-E76D-4A8A-B847-FDB244F61B82}" type="presParOf" srcId="{9BA78816-2D5B-48DD-898D-9B4422EC181F}" destId="{FEFAE064-CD79-4D45-B654-D6BBBB4218BA}" srcOrd="1" destOrd="0" presId="urn:microsoft.com/office/officeart/2005/8/layout/hChevron3"/>
    <dgm:cxn modelId="{00D7681B-5F79-4CFF-A0AC-77A042826827}" type="presParOf" srcId="{9BA78816-2D5B-48DD-898D-9B4422EC181F}" destId="{F1F242F0-2DDF-40A1-AD46-410CC7AE241B}" srcOrd="2" destOrd="0" presId="urn:microsoft.com/office/officeart/2005/8/layout/hChevron3"/>
    <dgm:cxn modelId="{4FA5B874-A1C3-4977-8BED-23D6DC29467B}" type="presParOf" srcId="{9BA78816-2D5B-48DD-898D-9B4422EC181F}" destId="{1C62EED5-AF8E-4960-9939-DFEAAAF4D472}" srcOrd="3" destOrd="0" presId="urn:microsoft.com/office/officeart/2005/8/layout/hChevron3"/>
    <dgm:cxn modelId="{7A677B1B-B0B9-4A80-9580-757337EC26CA}" type="presParOf" srcId="{9BA78816-2D5B-48DD-898D-9B4422EC181F}" destId="{EA5B036E-5DA9-4405-92DF-3C63C580E09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29613-D8AA-40DE-83C4-EDC14D72003E}">
      <dsp:nvSpPr>
        <dsp:cNvPr id="0" name=""/>
        <dsp:cNvSpPr/>
      </dsp:nvSpPr>
      <dsp:spPr>
        <a:xfrm>
          <a:off x="3291" y="657612"/>
          <a:ext cx="2878276" cy="2302620"/>
        </a:xfrm>
        <a:prstGeom prst="homePlate">
          <a:avLst>
            <a:gd name="adj" fmla="val 25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539" tIns="45720" rIns="406157" bIns="45720" numCol="1" spcCol="1270" anchor="ctr" anchorCtr="0">
          <a:noAutofit/>
        </a:bodyPr>
        <a:lstStyle/>
        <a:p>
          <a:pPr marL="0" lvl="0" indent="0" algn="ctr" defTabSz="800100">
            <a:lnSpc>
              <a:spcPct val="90000"/>
            </a:lnSpc>
            <a:spcBef>
              <a:spcPct val="0"/>
            </a:spcBef>
            <a:spcAft>
              <a:spcPct val="35000"/>
            </a:spcAft>
            <a:buNone/>
          </a:pPr>
          <a:r>
            <a:rPr lang="en-US" sz="1800" kern="1200" dirty="0"/>
            <a:t>Started with candidate symptoms or “items”</a:t>
          </a:r>
        </a:p>
      </dsp:txBody>
      <dsp:txXfrm>
        <a:off x="3291" y="657612"/>
        <a:ext cx="2590449" cy="2302620"/>
      </dsp:txXfrm>
    </dsp:sp>
    <dsp:sp modelId="{F1F242F0-2DDF-40A1-AD46-410CC7AE241B}">
      <dsp:nvSpPr>
        <dsp:cNvPr id="0" name=""/>
        <dsp:cNvSpPr/>
      </dsp:nvSpPr>
      <dsp:spPr>
        <a:xfrm>
          <a:off x="2305912" y="662608"/>
          <a:ext cx="2878276" cy="2302620"/>
        </a:xfrm>
        <a:prstGeom prst="chevron">
          <a:avLst>
            <a:gd name="adj" fmla="val 25000"/>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539" tIns="45720" rIns="101539" bIns="45720" numCol="1" spcCol="1270" anchor="t" anchorCtr="0">
          <a:noAutofit/>
        </a:bodyPr>
        <a:lstStyle/>
        <a:p>
          <a:pPr marL="0" lvl="0" indent="0" algn="l" defTabSz="800100">
            <a:lnSpc>
              <a:spcPct val="90000"/>
            </a:lnSpc>
            <a:spcBef>
              <a:spcPct val="0"/>
            </a:spcBef>
            <a:spcAft>
              <a:spcPct val="35000"/>
            </a:spcAft>
            <a:buNone/>
          </a:pPr>
          <a:endParaRPr lang="en-US" sz="1800" kern="1200" dirty="0"/>
        </a:p>
        <a:p>
          <a:pPr marL="0" lvl="0" indent="0" algn="l" defTabSz="800100">
            <a:lnSpc>
              <a:spcPct val="90000"/>
            </a:lnSpc>
            <a:spcBef>
              <a:spcPct val="0"/>
            </a:spcBef>
            <a:spcAft>
              <a:spcPct val="35000"/>
            </a:spcAft>
            <a:buNone/>
          </a:pPr>
          <a:r>
            <a:rPr lang="en-US" sz="1600" kern="1200" dirty="0"/>
            <a:t>Examined individual items with respect to:</a:t>
          </a:r>
        </a:p>
        <a:p>
          <a:pPr marL="114300" lvl="1" indent="-114300" algn="l" defTabSz="622300">
            <a:lnSpc>
              <a:spcPct val="90000"/>
            </a:lnSpc>
            <a:spcBef>
              <a:spcPct val="0"/>
            </a:spcBef>
            <a:spcAft>
              <a:spcPct val="15000"/>
            </a:spcAft>
            <a:buChar char="•"/>
          </a:pPr>
          <a:r>
            <a:rPr lang="en-US" sz="1400" kern="1200" dirty="0"/>
            <a:t>Item Information Function (IIF)</a:t>
          </a:r>
        </a:p>
        <a:p>
          <a:pPr marL="114300" lvl="1" indent="-114300" algn="l" defTabSz="622300">
            <a:lnSpc>
              <a:spcPct val="90000"/>
            </a:lnSpc>
            <a:spcBef>
              <a:spcPct val="0"/>
            </a:spcBef>
            <a:spcAft>
              <a:spcPct val="15000"/>
            </a:spcAft>
            <a:buChar char="•"/>
          </a:pPr>
          <a:r>
            <a:rPr lang="en-US" sz="1400" kern="1200" dirty="0"/>
            <a:t>Differential Item Functioning (DIF)</a:t>
          </a:r>
        </a:p>
      </dsp:txBody>
      <dsp:txXfrm>
        <a:off x="2881567" y="662608"/>
        <a:ext cx="1726966" cy="2302620"/>
      </dsp:txXfrm>
    </dsp:sp>
    <dsp:sp modelId="{EA5B036E-5DA9-4405-92DF-3C63C580E098}">
      <dsp:nvSpPr>
        <dsp:cNvPr id="0" name=""/>
        <dsp:cNvSpPr/>
      </dsp:nvSpPr>
      <dsp:spPr>
        <a:xfrm>
          <a:off x="4608533" y="657612"/>
          <a:ext cx="2878276" cy="2302620"/>
        </a:xfrm>
        <a:prstGeom prst="chevron">
          <a:avLst>
            <a:gd name="adj" fmla="val 25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539" tIns="40640" rIns="101539" bIns="40640" numCol="1" spcCol="1270" anchor="ctr" anchorCtr="0">
          <a:noAutofit/>
        </a:bodyPr>
        <a:lstStyle/>
        <a:p>
          <a:pPr marL="0" lvl="0" indent="0" algn="ctr" defTabSz="711200">
            <a:lnSpc>
              <a:spcPct val="90000"/>
            </a:lnSpc>
            <a:spcBef>
              <a:spcPct val="0"/>
            </a:spcBef>
            <a:spcAft>
              <a:spcPct val="35000"/>
            </a:spcAft>
            <a:buNone/>
          </a:pPr>
          <a:r>
            <a:rPr lang="en-US" sz="1600" kern="1200" dirty="0"/>
            <a:t>Constructed continuous measure of grief symptoms based on a reduced set of items that proved </a:t>
          </a:r>
          <a:r>
            <a:rPr lang="en-US" sz="1600" b="1" kern="1200" dirty="0"/>
            <a:t>informative </a:t>
          </a:r>
          <a:r>
            <a:rPr lang="en-US" sz="1600" kern="1200" dirty="0"/>
            <a:t>and </a:t>
          </a:r>
          <a:r>
            <a:rPr lang="en-US" sz="1600" b="1" kern="1200" dirty="0"/>
            <a:t>unbiased</a:t>
          </a:r>
        </a:p>
      </dsp:txBody>
      <dsp:txXfrm>
        <a:off x="5184188" y="657612"/>
        <a:ext cx="1726966" cy="230262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7987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7987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r>
              <a:rPr lang="en-US"/>
              <a:t>Internal consistency</a:t>
            </a:r>
          </a:p>
        </p:txBody>
      </p:sp>
      <p:sp>
        <p:nvSpPr>
          <p:cNvPr id="7987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DF2B30AB-B716-4744-88ED-86853EAE2960}" type="slidenum">
              <a:rPr lang="en-US"/>
              <a:pPr>
                <a:defRPr/>
              </a:pPr>
              <a:t>‹#›</a:t>
            </a:fld>
            <a:endParaRPr lang="en-US"/>
          </a:p>
        </p:txBody>
      </p:sp>
    </p:spTree>
    <p:extLst>
      <p:ext uri="{BB962C8B-B14F-4D97-AF65-F5344CB8AC3E}">
        <p14:creationId xmlns:p14="http://schemas.microsoft.com/office/powerpoint/2010/main" val="294187158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757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131076" name="Rectangle 4"/>
          <p:cNvSpPr>
            <a:spLocks noGrp="1" noRot="1" noChangeAspect="1" noChangeArrowheads="1" noTextEdit="1"/>
          </p:cNvSpPr>
          <p:nvPr>
            <p:ph type="sldImg" idx="2"/>
          </p:nvPr>
        </p:nvSpPr>
        <p:spPr bwMode="auto">
          <a:xfrm>
            <a:off x="1189038" y="685800"/>
            <a:ext cx="4479925" cy="3429000"/>
          </a:xfrm>
          <a:prstGeom prst="rect">
            <a:avLst/>
          </a:prstGeom>
          <a:noFill/>
          <a:ln w="9525">
            <a:solidFill>
              <a:srgbClr val="000000"/>
            </a:solidFill>
            <a:miter lim="800000"/>
            <a:headEnd/>
            <a:tailEnd/>
          </a:ln>
        </p:spPr>
      </p:sp>
      <p:sp>
        <p:nvSpPr>
          <p:cNvPr id="757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57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r>
              <a:rPr lang="en-US"/>
              <a:t>Internal consistency</a:t>
            </a:r>
          </a:p>
        </p:txBody>
      </p:sp>
      <p:sp>
        <p:nvSpPr>
          <p:cNvPr id="757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4B509B60-56F0-4916-A8F9-711B1F7DEC90}" type="slidenum">
              <a:rPr lang="en-US"/>
              <a:pPr>
                <a:defRPr/>
              </a:pPr>
              <a:t>‹#›</a:t>
            </a:fld>
            <a:endParaRPr lang="en-US"/>
          </a:p>
        </p:txBody>
      </p:sp>
    </p:spTree>
    <p:extLst>
      <p:ext uri="{BB962C8B-B14F-4D97-AF65-F5344CB8AC3E}">
        <p14:creationId xmlns:p14="http://schemas.microsoft.com/office/powerpoint/2010/main" val="365731801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6EEC5CBB-5CAE-4D6F-8ABC-61E05BEC2330}" type="slidenum">
              <a:rPr lang="en-US" smtClean="0"/>
              <a:pPr/>
              <a:t>1</a:t>
            </a:fld>
            <a:endParaRPr lang="en-US" dirty="0"/>
          </a:p>
        </p:txBody>
      </p:sp>
      <p:sp>
        <p:nvSpPr>
          <p:cNvPr id="132099" name="Rectangle 2"/>
          <p:cNvSpPr>
            <a:spLocks noGrp="1" noRot="1" noChangeAspect="1" noChangeArrowheads="1" noTextEdit="1"/>
          </p:cNvSpPr>
          <p:nvPr>
            <p:ph type="sldImg"/>
          </p:nvPr>
        </p:nvSpPr>
        <p:spPr>
          <a:xfrm>
            <a:off x="1189038" y="609600"/>
            <a:ext cx="4479925" cy="3429000"/>
          </a:xfrm>
          <a:ln/>
        </p:spPr>
      </p:sp>
      <p:sp>
        <p:nvSpPr>
          <p:cNvPr id="3" name="Notes Placeholder 2"/>
          <p:cNvSpPr>
            <a:spLocks noGrp="1"/>
          </p:cNvSpPr>
          <p:nvPr>
            <p:ph type="body" sz="quarter" idx="10"/>
          </p:nvPr>
        </p:nvSpPr>
        <p:spPr/>
        <p:txBody>
          <a:bodyPr/>
          <a:lstStyle/>
          <a:p>
            <a:endParaRPr lang="en-US"/>
          </a:p>
        </p:txBody>
      </p:sp>
      <p:sp>
        <p:nvSpPr>
          <p:cNvPr id="2" name="Footer Placeholder 1">
            <a:extLst>
              <a:ext uri="{FF2B5EF4-FFF2-40B4-BE49-F238E27FC236}">
                <a16:creationId xmlns:a16="http://schemas.microsoft.com/office/drawing/2014/main" id="{060014C1-5FF2-47D9-B4C3-B39D3D1CF007}"/>
              </a:ext>
            </a:extLst>
          </p:cNvPr>
          <p:cNvSpPr>
            <a:spLocks noGrp="1"/>
          </p:cNvSpPr>
          <p:nvPr>
            <p:ph type="ftr" sz="quarter" idx="4"/>
          </p:nvPr>
        </p:nvSpPr>
        <p:spPr/>
        <p:txBody>
          <a:bodyPr/>
          <a:lstStyle/>
          <a:p>
            <a:pPr>
              <a:defRPr/>
            </a:pPr>
            <a:r>
              <a:rPr lang="en-US"/>
              <a:t>Internal consistency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Internal consistency</a:t>
            </a:r>
          </a:p>
        </p:txBody>
      </p:sp>
      <p:sp>
        <p:nvSpPr>
          <p:cNvPr id="5" name="Slide Number Placeholder 4"/>
          <p:cNvSpPr>
            <a:spLocks noGrp="1"/>
          </p:cNvSpPr>
          <p:nvPr>
            <p:ph type="sldNum" sz="quarter" idx="5"/>
          </p:nvPr>
        </p:nvSpPr>
        <p:spPr/>
        <p:txBody>
          <a:bodyPr/>
          <a:lstStyle/>
          <a:p>
            <a:pPr>
              <a:defRPr/>
            </a:pPr>
            <a:fld id="{4B509B60-56F0-4916-A8F9-711B1F7DEC90}" type="slidenum">
              <a:rPr lang="en-US" smtClean="0"/>
              <a:pPr>
                <a:defRPr/>
              </a:pPr>
              <a:t>21</a:t>
            </a:fld>
            <a:endParaRPr lang="en-US"/>
          </a:p>
        </p:txBody>
      </p:sp>
    </p:spTree>
    <p:extLst>
      <p:ext uri="{BB962C8B-B14F-4D97-AF65-F5344CB8AC3E}">
        <p14:creationId xmlns:p14="http://schemas.microsoft.com/office/powerpoint/2010/main" val="500153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Internal consistency</a:t>
            </a:r>
          </a:p>
        </p:txBody>
      </p:sp>
      <p:sp>
        <p:nvSpPr>
          <p:cNvPr id="5" name="Slide Number Placeholder 4"/>
          <p:cNvSpPr>
            <a:spLocks noGrp="1"/>
          </p:cNvSpPr>
          <p:nvPr>
            <p:ph type="sldNum" sz="quarter" idx="5"/>
          </p:nvPr>
        </p:nvSpPr>
        <p:spPr/>
        <p:txBody>
          <a:bodyPr/>
          <a:lstStyle/>
          <a:p>
            <a:pPr>
              <a:defRPr/>
            </a:pPr>
            <a:fld id="{4B509B60-56F0-4916-A8F9-711B1F7DEC90}" type="slidenum">
              <a:rPr lang="en-US" smtClean="0"/>
              <a:pPr>
                <a:defRPr/>
              </a:pPr>
              <a:t>36</a:t>
            </a:fld>
            <a:endParaRPr lang="en-US"/>
          </a:p>
        </p:txBody>
      </p:sp>
    </p:spTree>
    <p:extLst>
      <p:ext uri="{BB962C8B-B14F-4D97-AF65-F5344CB8AC3E}">
        <p14:creationId xmlns:p14="http://schemas.microsoft.com/office/powerpoint/2010/main" val="1084135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criteria set we would recommend for DSM-5-TR</a:t>
            </a:r>
          </a:p>
        </p:txBody>
      </p:sp>
      <p:sp>
        <p:nvSpPr>
          <p:cNvPr id="4" name="Footer Placeholder 3"/>
          <p:cNvSpPr>
            <a:spLocks noGrp="1"/>
          </p:cNvSpPr>
          <p:nvPr>
            <p:ph type="ftr" sz="quarter" idx="4"/>
          </p:nvPr>
        </p:nvSpPr>
        <p:spPr/>
        <p:txBody>
          <a:bodyPr/>
          <a:lstStyle/>
          <a:p>
            <a:pPr>
              <a:defRPr/>
            </a:pPr>
            <a:r>
              <a:rPr lang="en-US"/>
              <a:t>Internal consistency</a:t>
            </a:r>
          </a:p>
        </p:txBody>
      </p:sp>
      <p:sp>
        <p:nvSpPr>
          <p:cNvPr id="5" name="Slide Number Placeholder 4"/>
          <p:cNvSpPr>
            <a:spLocks noGrp="1"/>
          </p:cNvSpPr>
          <p:nvPr>
            <p:ph type="sldNum" sz="quarter" idx="5"/>
          </p:nvPr>
        </p:nvSpPr>
        <p:spPr/>
        <p:txBody>
          <a:bodyPr/>
          <a:lstStyle/>
          <a:p>
            <a:pPr>
              <a:defRPr/>
            </a:pPr>
            <a:fld id="{4B509B60-56F0-4916-A8F9-711B1F7DEC90}" type="slidenum">
              <a:rPr lang="en-US" smtClean="0"/>
              <a:pPr>
                <a:defRPr/>
              </a:pPr>
              <a:t>44</a:t>
            </a:fld>
            <a:endParaRPr lang="en-US"/>
          </a:p>
        </p:txBody>
      </p:sp>
    </p:spTree>
    <p:extLst>
      <p:ext uri="{BB962C8B-B14F-4D97-AF65-F5344CB8AC3E}">
        <p14:creationId xmlns:p14="http://schemas.microsoft.com/office/powerpoint/2010/main" val="4192741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Internal consistency</a:t>
            </a:r>
          </a:p>
        </p:txBody>
      </p:sp>
      <p:sp>
        <p:nvSpPr>
          <p:cNvPr id="5" name="Slide Number Placeholder 4"/>
          <p:cNvSpPr>
            <a:spLocks noGrp="1"/>
          </p:cNvSpPr>
          <p:nvPr>
            <p:ph type="sldNum" sz="quarter" idx="11"/>
          </p:nvPr>
        </p:nvSpPr>
        <p:spPr/>
        <p:txBody>
          <a:bodyPr/>
          <a:lstStyle/>
          <a:p>
            <a:pPr>
              <a:defRPr/>
            </a:pPr>
            <a:fld id="{4B509B60-56F0-4916-A8F9-711B1F7DEC90}" type="slidenum">
              <a:rPr lang="en-US" smtClean="0"/>
              <a:pPr>
                <a:defRPr/>
              </a:pPr>
              <a:t>45</a:t>
            </a:fld>
            <a:endParaRPr lang="en-US"/>
          </a:p>
        </p:txBody>
      </p:sp>
    </p:spTree>
    <p:extLst>
      <p:ext uri="{BB962C8B-B14F-4D97-AF65-F5344CB8AC3E}">
        <p14:creationId xmlns:p14="http://schemas.microsoft.com/office/powerpoint/2010/main" val="1627277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Internal consistency</a:t>
            </a:r>
          </a:p>
        </p:txBody>
      </p:sp>
      <p:sp>
        <p:nvSpPr>
          <p:cNvPr id="5" name="Slide Number Placeholder 4"/>
          <p:cNvSpPr>
            <a:spLocks noGrp="1"/>
          </p:cNvSpPr>
          <p:nvPr>
            <p:ph type="sldNum" sz="quarter" idx="5"/>
          </p:nvPr>
        </p:nvSpPr>
        <p:spPr/>
        <p:txBody>
          <a:bodyPr/>
          <a:lstStyle/>
          <a:p>
            <a:pPr>
              <a:defRPr/>
            </a:pPr>
            <a:fld id="{4B509B60-56F0-4916-A8F9-711B1F7DEC90}" type="slidenum">
              <a:rPr lang="en-US" smtClean="0"/>
              <a:pPr>
                <a:defRPr/>
              </a:pPr>
              <a:t>7</a:t>
            </a:fld>
            <a:endParaRPr lang="en-US"/>
          </a:p>
        </p:txBody>
      </p:sp>
    </p:spTree>
    <p:extLst>
      <p:ext uri="{BB962C8B-B14F-4D97-AF65-F5344CB8AC3E}">
        <p14:creationId xmlns:p14="http://schemas.microsoft.com/office/powerpoint/2010/main" val="1968815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26132934-950D-41F6-B25E-EDC774530E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129C812-F273-4093-A878-B0BBA564389A}" type="slidenum">
              <a:rPr lang="en-US" altLang="en-US">
                <a:latin typeface="Times New Roman" panose="02020603050405020304" pitchFamily="18" charset="0"/>
              </a:rPr>
              <a:pPr/>
              <a:t>8</a:t>
            </a:fld>
            <a:endParaRPr lang="en-US" altLang="en-US">
              <a:latin typeface="Times New Roman" panose="02020603050405020304" pitchFamily="18" charset="0"/>
            </a:endParaRPr>
          </a:p>
        </p:txBody>
      </p:sp>
      <p:sp>
        <p:nvSpPr>
          <p:cNvPr id="133123" name="Rectangle 2">
            <a:extLst>
              <a:ext uri="{FF2B5EF4-FFF2-40B4-BE49-F238E27FC236}">
                <a16:creationId xmlns:a16="http://schemas.microsoft.com/office/drawing/2014/main" id="{84DFE35B-18EC-4A09-BDB8-15A662E80354}"/>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D5B98D47-EE76-40E3-AF31-91E7F864A1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 name="Footer Placeholder 1">
            <a:extLst>
              <a:ext uri="{FF2B5EF4-FFF2-40B4-BE49-F238E27FC236}">
                <a16:creationId xmlns:a16="http://schemas.microsoft.com/office/drawing/2014/main" id="{453B6CCE-9E7F-4204-BBEB-51E97AB08181}"/>
              </a:ext>
            </a:extLst>
          </p:cNvPr>
          <p:cNvSpPr>
            <a:spLocks noGrp="1"/>
          </p:cNvSpPr>
          <p:nvPr>
            <p:ph type="ftr" sz="quarter" idx="4"/>
          </p:nvPr>
        </p:nvSpPr>
        <p:spPr/>
        <p:txBody>
          <a:bodyPr/>
          <a:lstStyle/>
          <a:p>
            <a:pPr>
              <a:defRPr/>
            </a:pPr>
            <a:r>
              <a:rPr lang="en-US"/>
              <a:t>Internal consistency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E134AEAA-BCA5-41B6-B437-702D6727FC64}" type="slidenum">
              <a:rPr lang="en-US" smtClean="0"/>
              <a:pPr/>
              <a:t>10</a:t>
            </a:fld>
            <a:endParaRPr lang="en-US"/>
          </a:p>
        </p:txBody>
      </p:sp>
      <p:sp>
        <p:nvSpPr>
          <p:cNvPr id="227331" name="Rectangle 2"/>
          <p:cNvSpPr>
            <a:spLocks noGrp="1" noRot="1" noChangeAspect="1" noChangeArrowheads="1" noTextEdit="1"/>
          </p:cNvSpPr>
          <p:nvPr>
            <p:ph type="sldImg"/>
          </p:nvPr>
        </p:nvSpPr>
        <p:spPr>
          <a:xfrm>
            <a:off x="1189038" y="685800"/>
            <a:ext cx="4479925" cy="3429000"/>
          </a:xfrm>
          <a:ln/>
        </p:spPr>
      </p:sp>
      <p:sp>
        <p:nvSpPr>
          <p:cNvPr id="227332" name="Rectangle 3"/>
          <p:cNvSpPr>
            <a:spLocks noGrp="1" noChangeArrowheads="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1781276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F543341F-0B2B-4CD8-88F9-AB9E3E05EF13}" type="slidenum">
              <a:rPr lang="en-US" smtClean="0"/>
              <a:pPr/>
              <a:t>14</a:t>
            </a:fld>
            <a:endParaRPr lang="en-US"/>
          </a:p>
        </p:txBody>
      </p:sp>
      <p:sp>
        <p:nvSpPr>
          <p:cNvPr id="246787" name="Rectangle 2"/>
          <p:cNvSpPr>
            <a:spLocks noGrp="1" noRot="1" noChangeAspect="1" noChangeArrowheads="1" noTextEdit="1"/>
          </p:cNvSpPr>
          <p:nvPr>
            <p:ph type="sldImg"/>
          </p:nvPr>
        </p:nvSpPr>
        <p:spPr>
          <a:xfrm>
            <a:off x="1189038" y="685800"/>
            <a:ext cx="4479925" cy="3429000"/>
          </a:xfrm>
          <a:ln/>
        </p:spPr>
      </p:sp>
      <p:sp>
        <p:nvSpPr>
          <p:cNvPr id="246788" name="Rectangle 3"/>
          <p:cNvSpPr>
            <a:spLocks noGrp="1" noChangeArrowheads="1"/>
          </p:cNvSpPr>
          <p:nvPr>
            <p:ph type="body" idx="1"/>
          </p:nvPr>
        </p:nvSpPr>
        <p:spPr>
          <a:noFill/>
          <a:ln/>
        </p:spPr>
        <p:txBody>
          <a:bodyPr/>
          <a:lstStyle/>
          <a:p>
            <a:endParaRPr lang="en-US">
              <a:latin typeface="Arial" charset="0"/>
            </a:endParaRPr>
          </a:p>
        </p:txBody>
      </p:sp>
      <p:sp>
        <p:nvSpPr>
          <p:cNvPr id="2" name="Footer Placeholder 1">
            <a:extLst>
              <a:ext uri="{FF2B5EF4-FFF2-40B4-BE49-F238E27FC236}">
                <a16:creationId xmlns:a16="http://schemas.microsoft.com/office/drawing/2014/main" id="{AFBAFCF6-BD36-4508-91D9-4808016FA97B}"/>
              </a:ext>
            </a:extLst>
          </p:cNvPr>
          <p:cNvSpPr>
            <a:spLocks noGrp="1"/>
          </p:cNvSpPr>
          <p:nvPr>
            <p:ph type="ftr" sz="quarter" idx="4"/>
          </p:nvPr>
        </p:nvSpPr>
        <p:spPr/>
        <p:txBody>
          <a:bodyPr/>
          <a:lstStyle/>
          <a:p>
            <a:pPr>
              <a:defRPr/>
            </a:pPr>
            <a:r>
              <a:rPr lang="en-US"/>
              <a:t>Internal consistency</a:t>
            </a:r>
          </a:p>
        </p:txBody>
      </p:sp>
    </p:spTree>
    <p:extLst>
      <p:ext uri="{BB962C8B-B14F-4D97-AF65-F5344CB8AC3E}">
        <p14:creationId xmlns:p14="http://schemas.microsoft.com/office/powerpoint/2010/main" val="1934781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D1996CE7-7C7A-406C-849D-EA7DD37672E1}" type="slidenum">
              <a:rPr lang="en-US" smtClean="0"/>
              <a:pPr/>
              <a:t>15</a:t>
            </a:fld>
            <a:endParaRPr lang="en-US"/>
          </a:p>
        </p:txBody>
      </p:sp>
      <p:sp>
        <p:nvSpPr>
          <p:cNvPr id="190467" name="Rectangle 2"/>
          <p:cNvSpPr>
            <a:spLocks noGrp="1" noRot="1" noChangeAspect="1" noChangeArrowheads="1" noTextEdit="1"/>
          </p:cNvSpPr>
          <p:nvPr>
            <p:ph type="sldImg"/>
          </p:nvPr>
        </p:nvSpPr>
        <p:spPr>
          <a:xfrm>
            <a:off x="1189038" y="685800"/>
            <a:ext cx="4479925" cy="3429000"/>
          </a:xfrm>
          <a:ln/>
        </p:spPr>
      </p:sp>
      <p:sp>
        <p:nvSpPr>
          <p:cNvPr id="190468" name="Rectangle 3"/>
          <p:cNvSpPr>
            <a:spLocks noGrp="1" noChangeArrowheads="1"/>
          </p:cNvSpPr>
          <p:nvPr>
            <p:ph type="body" idx="1"/>
          </p:nvPr>
        </p:nvSpPr>
        <p:spPr>
          <a:noFill/>
          <a:ln/>
        </p:spPr>
        <p:txBody>
          <a:bodyPr/>
          <a:lstStyle/>
          <a:p>
            <a:endParaRPr lang="en-US">
              <a:latin typeface="Arial" charset="0"/>
            </a:endParaRPr>
          </a:p>
        </p:txBody>
      </p:sp>
      <p:sp>
        <p:nvSpPr>
          <p:cNvPr id="2" name="Footer Placeholder 1">
            <a:extLst>
              <a:ext uri="{FF2B5EF4-FFF2-40B4-BE49-F238E27FC236}">
                <a16:creationId xmlns:a16="http://schemas.microsoft.com/office/drawing/2014/main" id="{BD78E909-5A19-46CF-93B4-921CF1450F57}"/>
              </a:ext>
            </a:extLst>
          </p:cNvPr>
          <p:cNvSpPr>
            <a:spLocks noGrp="1"/>
          </p:cNvSpPr>
          <p:nvPr>
            <p:ph type="ftr" sz="quarter" idx="4"/>
          </p:nvPr>
        </p:nvSpPr>
        <p:spPr/>
        <p:txBody>
          <a:bodyPr/>
          <a:lstStyle/>
          <a:p>
            <a:pPr>
              <a:defRPr/>
            </a:pPr>
            <a:r>
              <a:rPr lang="en-US"/>
              <a:t>Internal consistency</a:t>
            </a:r>
          </a:p>
        </p:txBody>
      </p:sp>
    </p:spTree>
    <p:extLst>
      <p:ext uri="{BB962C8B-B14F-4D97-AF65-F5344CB8AC3E}">
        <p14:creationId xmlns:p14="http://schemas.microsoft.com/office/powerpoint/2010/main" val="2031659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FEFCB0AD-5686-427D-A27A-5CF0EC1EA9EE}" type="slidenum">
              <a:rPr lang="en-US" smtClean="0"/>
              <a:pPr/>
              <a:t>16</a:t>
            </a:fld>
            <a:endParaRPr lang="en-US"/>
          </a:p>
        </p:txBody>
      </p:sp>
      <p:sp>
        <p:nvSpPr>
          <p:cNvPr id="186371" name="Rectangle 2"/>
          <p:cNvSpPr>
            <a:spLocks noGrp="1" noRot="1" noChangeAspect="1" noChangeArrowheads="1" noTextEdit="1"/>
          </p:cNvSpPr>
          <p:nvPr>
            <p:ph type="sldImg"/>
          </p:nvPr>
        </p:nvSpPr>
        <p:spPr>
          <a:xfrm>
            <a:off x="1189038" y="685800"/>
            <a:ext cx="4479925" cy="3429000"/>
          </a:xfrm>
          <a:ln/>
        </p:spPr>
      </p:sp>
      <p:sp>
        <p:nvSpPr>
          <p:cNvPr id="186372" name="Rectangle 3"/>
          <p:cNvSpPr>
            <a:spLocks noGrp="1" noChangeArrowheads="1"/>
          </p:cNvSpPr>
          <p:nvPr>
            <p:ph type="body" idx="1"/>
          </p:nvPr>
        </p:nvSpPr>
        <p:spPr>
          <a:noFill/>
          <a:ln/>
        </p:spPr>
        <p:txBody>
          <a:bodyPr/>
          <a:lstStyle/>
          <a:p>
            <a:endParaRPr lang="en-US">
              <a:latin typeface="Arial" charset="0"/>
            </a:endParaRPr>
          </a:p>
        </p:txBody>
      </p:sp>
      <p:sp>
        <p:nvSpPr>
          <p:cNvPr id="2" name="Footer Placeholder 1">
            <a:extLst>
              <a:ext uri="{FF2B5EF4-FFF2-40B4-BE49-F238E27FC236}">
                <a16:creationId xmlns:a16="http://schemas.microsoft.com/office/drawing/2014/main" id="{7A2FB488-2E2F-49F8-9105-0533FE6ABAC7}"/>
              </a:ext>
            </a:extLst>
          </p:cNvPr>
          <p:cNvSpPr>
            <a:spLocks noGrp="1"/>
          </p:cNvSpPr>
          <p:nvPr>
            <p:ph type="ftr" sz="quarter" idx="4"/>
          </p:nvPr>
        </p:nvSpPr>
        <p:spPr/>
        <p:txBody>
          <a:bodyPr/>
          <a:lstStyle/>
          <a:p>
            <a:pPr>
              <a:defRPr/>
            </a:pPr>
            <a:r>
              <a:rPr lang="en-US"/>
              <a:t>Internal consistency</a:t>
            </a:r>
          </a:p>
        </p:txBody>
      </p:sp>
    </p:spTree>
    <p:extLst>
      <p:ext uri="{BB962C8B-B14F-4D97-AF65-F5344CB8AC3E}">
        <p14:creationId xmlns:p14="http://schemas.microsoft.com/office/powerpoint/2010/main" val="1639518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3A38E3-47DD-499F-92AB-11EF00839185}" type="slidenum">
              <a:rPr lang="en-US" smtClean="0"/>
              <a:pPr/>
              <a:t>19</a:t>
            </a:fld>
            <a:endParaRPr lang="en-US"/>
          </a:p>
        </p:txBody>
      </p:sp>
      <p:sp>
        <p:nvSpPr>
          <p:cNvPr id="5" name="Footer Placeholder 4">
            <a:extLst>
              <a:ext uri="{FF2B5EF4-FFF2-40B4-BE49-F238E27FC236}">
                <a16:creationId xmlns:a16="http://schemas.microsoft.com/office/drawing/2014/main" id="{7B500F70-5B09-48A4-9E08-82947D5EBB70}"/>
              </a:ext>
            </a:extLst>
          </p:cNvPr>
          <p:cNvSpPr>
            <a:spLocks noGrp="1"/>
          </p:cNvSpPr>
          <p:nvPr>
            <p:ph type="ftr" sz="quarter" idx="4"/>
          </p:nvPr>
        </p:nvSpPr>
        <p:spPr/>
        <p:txBody>
          <a:bodyPr/>
          <a:lstStyle/>
          <a:p>
            <a:pPr>
              <a:defRPr/>
            </a:pPr>
            <a:r>
              <a:rPr lang="en-US"/>
              <a:t>Internal consistency</a:t>
            </a:r>
          </a:p>
        </p:txBody>
      </p:sp>
    </p:spTree>
    <p:extLst>
      <p:ext uri="{BB962C8B-B14F-4D97-AF65-F5344CB8AC3E}">
        <p14:creationId xmlns:p14="http://schemas.microsoft.com/office/powerpoint/2010/main" val="2218396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aseline="0" dirty="0"/>
              <a:t>This trial suggested that in fact training CAN help. We gave a very brief tutorial—just 8 slides, with no human coaching or even audio or video—and found that clinicians who received this training better able to correctly diagnose the individuals who depicted PGD—in fact FOUR TIMES more likely to get it right. And, fortunately, we did not find evidence supporting the big concern I know many of us have—will telling people about PGD make them more likely to </a:t>
            </a:r>
            <a:r>
              <a:rPr lang="en-US" baseline="0" dirty="0" err="1"/>
              <a:t>pathologize</a:t>
            </a:r>
            <a:r>
              <a:rPr lang="en-US" baseline="0" dirty="0"/>
              <a:t> grief? In fact, clinicians who received the PGD tutorial were no more likely to diagnose normative grief as PGD. </a:t>
            </a:r>
            <a:endParaRPr lang="en-US" dirty="0"/>
          </a:p>
          <a:p>
            <a:endParaRPr lang="en-US" dirty="0"/>
          </a:p>
        </p:txBody>
      </p:sp>
      <p:sp>
        <p:nvSpPr>
          <p:cNvPr id="4" name="Slide Number Placeholder 3"/>
          <p:cNvSpPr>
            <a:spLocks noGrp="1"/>
          </p:cNvSpPr>
          <p:nvPr>
            <p:ph type="sldNum" sz="quarter" idx="10"/>
          </p:nvPr>
        </p:nvSpPr>
        <p:spPr/>
        <p:txBody>
          <a:bodyPr/>
          <a:lstStyle/>
          <a:p>
            <a:fld id="{723A38E3-47DD-499F-92AB-11EF00839185}" type="slidenum">
              <a:rPr lang="en-US" smtClean="0"/>
              <a:pPr/>
              <a:t>20</a:t>
            </a:fld>
            <a:endParaRPr lang="en-US"/>
          </a:p>
        </p:txBody>
      </p:sp>
      <p:sp>
        <p:nvSpPr>
          <p:cNvPr id="5" name="Footer Placeholder 4">
            <a:extLst>
              <a:ext uri="{FF2B5EF4-FFF2-40B4-BE49-F238E27FC236}">
                <a16:creationId xmlns:a16="http://schemas.microsoft.com/office/drawing/2014/main" id="{9661B64E-BF32-409E-887C-4CA1AA9684C4}"/>
              </a:ext>
            </a:extLst>
          </p:cNvPr>
          <p:cNvSpPr>
            <a:spLocks noGrp="1"/>
          </p:cNvSpPr>
          <p:nvPr>
            <p:ph type="ftr" sz="quarter" idx="4"/>
          </p:nvPr>
        </p:nvSpPr>
        <p:spPr/>
        <p:txBody>
          <a:bodyPr/>
          <a:lstStyle/>
          <a:p>
            <a:pPr>
              <a:defRPr/>
            </a:pPr>
            <a:r>
              <a:rPr lang="en-US"/>
              <a:t>Internal consistency</a:t>
            </a:r>
          </a:p>
        </p:txBody>
      </p:sp>
    </p:spTree>
    <p:extLst>
      <p:ext uri="{BB962C8B-B14F-4D97-AF65-F5344CB8AC3E}">
        <p14:creationId xmlns:p14="http://schemas.microsoft.com/office/powerpoint/2010/main" val="3484101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72108" y="1122363"/>
            <a:ext cx="7617222" cy="2387600"/>
          </a:xfrm>
        </p:spPr>
        <p:txBody>
          <a:bodyPr anchor="b"/>
          <a:lstStyle>
            <a:lvl1pPr algn="ctr">
              <a:defRPr sz="5880"/>
            </a:lvl1pPr>
          </a:lstStyle>
          <a:p>
            <a:r>
              <a:rPr lang="en-US"/>
              <a:t>Click to edit Master title style</a:t>
            </a:r>
          </a:p>
        </p:txBody>
      </p:sp>
      <p:sp>
        <p:nvSpPr>
          <p:cNvPr id="3" name="Subtitle 2"/>
          <p:cNvSpPr>
            <a:spLocks noGrp="1"/>
          </p:cNvSpPr>
          <p:nvPr>
            <p:ph type="subTitle" idx="1"/>
          </p:nvPr>
        </p:nvSpPr>
        <p:spPr>
          <a:xfrm>
            <a:off x="1120180" y="3602038"/>
            <a:ext cx="6721079" cy="1655762"/>
          </a:xfrm>
        </p:spPr>
        <p:txBody>
          <a:bodyPr/>
          <a:lstStyle>
            <a:lvl1pPr marL="0" indent="0" algn="ctr">
              <a:buNone/>
              <a:defRPr sz="2352"/>
            </a:lvl1pPr>
            <a:lvl2pPr marL="448056" indent="0" algn="ctr">
              <a:buNone/>
              <a:defRPr sz="1960"/>
            </a:lvl2pPr>
            <a:lvl3pPr marL="896112" indent="0" algn="ctr">
              <a:buNone/>
              <a:defRPr sz="1764"/>
            </a:lvl3pPr>
            <a:lvl4pPr marL="1344168" indent="0" algn="ctr">
              <a:buNone/>
              <a:defRPr sz="1568"/>
            </a:lvl4pPr>
            <a:lvl5pPr marL="1792224" indent="0" algn="ctr">
              <a:buNone/>
              <a:defRPr sz="1568"/>
            </a:lvl5pPr>
            <a:lvl6pPr marL="2240280" indent="0" algn="ctr">
              <a:buNone/>
              <a:defRPr sz="1568"/>
            </a:lvl6pPr>
            <a:lvl7pPr marL="2688336" indent="0" algn="ctr">
              <a:buNone/>
              <a:defRPr sz="1568"/>
            </a:lvl7pPr>
            <a:lvl8pPr marL="3136392" indent="0" algn="ctr">
              <a:buNone/>
              <a:defRPr sz="1568"/>
            </a:lvl8pPr>
            <a:lvl9pPr marL="3584448" indent="0" algn="ctr">
              <a:buNone/>
              <a:defRPr sz="1568"/>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white">
                  <a:tint val="9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pPr>
              <a:defRPr/>
            </a:pPr>
            <a:fld id="{914B9B59-695A-4997-90EC-B10A8A733EE9}" type="slidenum">
              <a:rPr lang="en-US" smtClean="0">
                <a:solidFill>
                  <a:prstClr val="white">
                    <a:tint val="95000"/>
                  </a:prstClr>
                </a:solidFill>
              </a:rPr>
              <a:pPr>
                <a:defRPr/>
              </a:pPr>
              <a:t>‹#›</a:t>
            </a:fld>
            <a:endParaRPr lang="en-US">
              <a:solidFill>
                <a:prstClr val="white">
                  <a:tint val="95000"/>
                </a:prstClr>
              </a:solidFill>
            </a:endParaRPr>
          </a:p>
        </p:txBody>
      </p:sp>
    </p:spTree>
    <p:extLst>
      <p:ext uri="{BB962C8B-B14F-4D97-AF65-F5344CB8AC3E}">
        <p14:creationId xmlns:p14="http://schemas.microsoft.com/office/powerpoint/2010/main" val="200804111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469356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030" y="365125"/>
            <a:ext cx="193231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16099" y="365125"/>
            <a:ext cx="5684912"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1385181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22750" y="473075"/>
            <a:ext cx="7990616" cy="1143000"/>
          </a:xfrm>
        </p:spPr>
        <p:txBody>
          <a:bodyPr/>
          <a:lstStyle/>
          <a:p>
            <a:r>
              <a:rPr lang="en-US"/>
              <a:t>Click to edit Master title style</a:t>
            </a:r>
          </a:p>
        </p:txBody>
      </p:sp>
      <p:sp>
        <p:nvSpPr>
          <p:cNvPr id="3" name="Table Placeholder 2"/>
          <p:cNvSpPr>
            <a:spLocks noGrp="1"/>
          </p:cNvSpPr>
          <p:nvPr>
            <p:ph type="tbl" idx="1"/>
          </p:nvPr>
        </p:nvSpPr>
        <p:spPr>
          <a:xfrm>
            <a:off x="522750" y="1828800"/>
            <a:ext cx="7990616" cy="4038600"/>
          </a:xfrm>
        </p:spPr>
        <p:txBody>
          <a:bodyPr>
            <a:normAutofit/>
          </a:bodyPr>
          <a:lstStyle/>
          <a:p>
            <a:pPr lvl="0"/>
            <a:endParaRPr lang="en-US" noProof="0"/>
          </a:p>
        </p:txBody>
      </p:sp>
      <p:sp>
        <p:nvSpPr>
          <p:cNvPr id="4" name="Rectangle 8"/>
          <p:cNvSpPr>
            <a:spLocks noGrp="1" noChangeArrowheads="1"/>
          </p:cNvSpPr>
          <p:nvPr>
            <p:ph type="dt" sz="half" idx="10"/>
          </p:nvPr>
        </p:nvSpPr>
        <p:spPr/>
        <p:txBody>
          <a:bodyPr/>
          <a:lstStyle>
            <a:lvl1pPr>
              <a:defRPr/>
            </a:lvl1pPr>
          </a:lstStyle>
          <a:p>
            <a:pPr>
              <a:defRPr/>
            </a:pPr>
            <a:endParaRPr lang="en-US">
              <a:solidFill>
                <a:prstClr val="black">
                  <a:tint val="95000"/>
                </a:prstClr>
              </a:solidFill>
            </a:endParaRPr>
          </a:p>
        </p:txBody>
      </p:sp>
      <p:sp>
        <p:nvSpPr>
          <p:cNvPr id="5" name="Rectangle 9"/>
          <p:cNvSpPr>
            <a:spLocks noGrp="1" noChangeArrowheads="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Rectangle 10"/>
          <p:cNvSpPr>
            <a:spLocks noGrp="1" noChangeArrowheads="1"/>
          </p:cNvSpPr>
          <p:nvPr>
            <p:ph type="sldNum" sz="quarter" idx="12"/>
          </p:nvPr>
        </p:nvSpPr>
        <p:spPr/>
        <p:txBody>
          <a:bodyPr/>
          <a:lstStyle>
            <a:lvl1pPr>
              <a:defRPr/>
            </a:lvl1pPr>
          </a:lstStyle>
          <a:p>
            <a:pPr>
              <a:defRPr/>
            </a:pPr>
            <a:fld id="{CD2F3ABB-6846-4368-886D-45EB51FF9E23}"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672063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22750" y="473078"/>
            <a:ext cx="7990616" cy="5394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8"/>
          <p:cNvSpPr>
            <a:spLocks noGrp="1" noChangeArrowheads="1"/>
          </p:cNvSpPr>
          <p:nvPr>
            <p:ph type="dt" sz="half" idx="10"/>
          </p:nvPr>
        </p:nvSpPr>
        <p:spPr/>
        <p:txBody>
          <a:bodyPr/>
          <a:lstStyle>
            <a:lvl1pPr>
              <a:defRPr/>
            </a:lvl1pPr>
          </a:lstStyle>
          <a:p>
            <a:pPr>
              <a:defRPr/>
            </a:pPr>
            <a:endParaRPr lang="en-US"/>
          </a:p>
        </p:txBody>
      </p:sp>
      <p:sp>
        <p:nvSpPr>
          <p:cNvPr id="4" name="Rectangle 9"/>
          <p:cNvSpPr>
            <a:spLocks noGrp="1" noChangeArrowheads="1"/>
          </p:cNvSpPr>
          <p:nvPr>
            <p:ph type="ftr" sz="quarter" idx="11"/>
          </p:nvPr>
        </p:nvSpPr>
        <p:spPr/>
        <p:txBody>
          <a:bodyPr/>
          <a:lstStyle>
            <a:lvl1pPr>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vl1pPr>
          </a:lstStyle>
          <a:p>
            <a:pPr>
              <a:defRPr/>
            </a:pPr>
            <a:fld id="{B134434E-C99D-46CC-9CF5-BD2C143A6003}" type="slidenum">
              <a:rPr lang="en-US"/>
              <a:pPr>
                <a:defRPr/>
              </a:pPr>
              <a:t>‹#›</a:t>
            </a:fld>
            <a:endParaRPr lang="en-US"/>
          </a:p>
        </p:txBody>
      </p:sp>
    </p:spTree>
    <p:extLst>
      <p:ext uri="{BB962C8B-B14F-4D97-AF65-F5344CB8AC3E}">
        <p14:creationId xmlns:p14="http://schemas.microsoft.com/office/powerpoint/2010/main" val="349133365"/>
      </p:ext>
    </p:extLst>
  </p:cSld>
  <p:clrMapOvr>
    <a:masterClrMapping/>
  </p:clrMapOvr>
  <p:transition spd="med">
    <p:blind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672452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1432" y="1709740"/>
            <a:ext cx="7729240" cy="2852737"/>
          </a:xfrm>
        </p:spPr>
        <p:txBody>
          <a:bodyPr anchor="b"/>
          <a:lstStyle>
            <a:lvl1pPr>
              <a:defRPr sz="5880"/>
            </a:lvl1pPr>
          </a:lstStyle>
          <a:p>
            <a:r>
              <a:rPr lang="en-US"/>
              <a:t>Click to edit Master title style</a:t>
            </a:r>
          </a:p>
        </p:txBody>
      </p:sp>
      <p:sp>
        <p:nvSpPr>
          <p:cNvPr id="3" name="Text Placeholder 2"/>
          <p:cNvSpPr>
            <a:spLocks noGrp="1"/>
          </p:cNvSpPr>
          <p:nvPr>
            <p:ph type="body" idx="1"/>
          </p:nvPr>
        </p:nvSpPr>
        <p:spPr>
          <a:xfrm>
            <a:off x="611432" y="4589465"/>
            <a:ext cx="7729240" cy="1500187"/>
          </a:xfrm>
        </p:spPr>
        <p:txBody>
          <a:bodyPr/>
          <a:lstStyle>
            <a:lvl1pPr marL="0" indent="0">
              <a:buNone/>
              <a:defRPr sz="2352">
                <a:solidFill>
                  <a:schemeClr val="tx1"/>
                </a:solidFill>
              </a:defRPr>
            </a:lvl1pPr>
            <a:lvl2pPr marL="448056" indent="0">
              <a:buNone/>
              <a:defRPr sz="1960">
                <a:solidFill>
                  <a:schemeClr val="tx1">
                    <a:tint val="75000"/>
                  </a:schemeClr>
                </a:solidFill>
              </a:defRPr>
            </a:lvl2pPr>
            <a:lvl3pPr marL="896112" indent="0">
              <a:buNone/>
              <a:defRPr sz="1764">
                <a:solidFill>
                  <a:schemeClr val="tx1">
                    <a:tint val="75000"/>
                  </a:schemeClr>
                </a:solidFill>
              </a:defRPr>
            </a:lvl3pPr>
            <a:lvl4pPr marL="1344168" indent="0">
              <a:buNone/>
              <a:defRPr sz="1568">
                <a:solidFill>
                  <a:schemeClr val="tx1">
                    <a:tint val="75000"/>
                  </a:schemeClr>
                </a:solidFill>
              </a:defRPr>
            </a:lvl4pPr>
            <a:lvl5pPr marL="1792224" indent="0">
              <a:buNone/>
              <a:defRPr sz="1568">
                <a:solidFill>
                  <a:schemeClr val="tx1">
                    <a:tint val="75000"/>
                  </a:schemeClr>
                </a:solidFill>
              </a:defRPr>
            </a:lvl5pPr>
            <a:lvl6pPr marL="2240280" indent="0">
              <a:buNone/>
              <a:defRPr sz="1568">
                <a:solidFill>
                  <a:schemeClr val="tx1">
                    <a:tint val="75000"/>
                  </a:schemeClr>
                </a:solidFill>
              </a:defRPr>
            </a:lvl6pPr>
            <a:lvl7pPr marL="2688336" indent="0">
              <a:buNone/>
              <a:defRPr sz="1568">
                <a:solidFill>
                  <a:schemeClr val="tx1">
                    <a:tint val="75000"/>
                  </a:schemeClr>
                </a:solidFill>
              </a:defRPr>
            </a:lvl7pPr>
            <a:lvl8pPr marL="3136392" indent="0">
              <a:buNone/>
              <a:defRPr sz="1568">
                <a:solidFill>
                  <a:schemeClr val="tx1">
                    <a:tint val="75000"/>
                  </a:schemeClr>
                </a:solidFill>
              </a:defRPr>
            </a:lvl8pPr>
            <a:lvl9pPr marL="3584448" indent="0">
              <a:buNone/>
              <a:defRPr sz="156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solidFill>
                <a:prstClr val="white">
                  <a:tint val="9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pPr>
              <a:defRPr/>
            </a:pPr>
            <a:fld id="{ADBB8C5D-F763-4D48-9917-30C95C6EA28E}" type="slidenum">
              <a:rPr lang="en-US" smtClean="0">
                <a:solidFill>
                  <a:prstClr val="white">
                    <a:tint val="95000"/>
                  </a:prstClr>
                </a:solidFill>
              </a:rPr>
              <a:pPr>
                <a:defRPr/>
              </a:pPr>
              <a:t>‹#›</a:t>
            </a:fld>
            <a:endParaRPr lang="en-US">
              <a:solidFill>
                <a:prstClr val="white">
                  <a:tint val="95000"/>
                </a:prstClr>
              </a:solidFill>
            </a:endParaRPr>
          </a:p>
        </p:txBody>
      </p:sp>
    </p:spTree>
    <p:extLst>
      <p:ext uri="{BB962C8B-B14F-4D97-AF65-F5344CB8AC3E}">
        <p14:creationId xmlns:p14="http://schemas.microsoft.com/office/powerpoint/2010/main" val="381595872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6099" y="1825625"/>
            <a:ext cx="380861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6728" y="1825625"/>
            <a:ext cx="380861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prstClr val="black">
                  <a:tint val="9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1533100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7266" y="365127"/>
            <a:ext cx="772924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17267" y="1681163"/>
            <a:ext cx="3791108" cy="823912"/>
          </a:xfrm>
        </p:spPr>
        <p:txBody>
          <a:bodyPr anchor="b"/>
          <a:lstStyle>
            <a:lvl1pPr marL="0" indent="0">
              <a:buNone/>
              <a:defRPr sz="2352" b="1"/>
            </a:lvl1pPr>
            <a:lvl2pPr marL="448056" indent="0">
              <a:buNone/>
              <a:defRPr sz="1960" b="1"/>
            </a:lvl2pPr>
            <a:lvl3pPr marL="896112" indent="0">
              <a:buNone/>
              <a:defRPr sz="1764" b="1"/>
            </a:lvl3pPr>
            <a:lvl4pPr marL="1344168" indent="0">
              <a:buNone/>
              <a:defRPr sz="1568" b="1"/>
            </a:lvl4pPr>
            <a:lvl5pPr marL="1792224" indent="0">
              <a:buNone/>
              <a:defRPr sz="1568" b="1"/>
            </a:lvl5pPr>
            <a:lvl6pPr marL="2240280" indent="0">
              <a:buNone/>
              <a:defRPr sz="1568" b="1"/>
            </a:lvl6pPr>
            <a:lvl7pPr marL="2688336" indent="0">
              <a:buNone/>
              <a:defRPr sz="1568" b="1"/>
            </a:lvl7pPr>
            <a:lvl8pPr marL="3136392" indent="0">
              <a:buNone/>
              <a:defRPr sz="1568" b="1"/>
            </a:lvl8pPr>
            <a:lvl9pPr marL="3584448" indent="0">
              <a:buNone/>
              <a:defRPr sz="1568" b="1"/>
            </a:lvl9pPr>
          </a:lstStyle>
          <a:p>
            <a:pPr lvl="0"/>
            <a:r>
              <a:rPr lang="en-US"/>
              <a:t>Edit Master text styles</a:t>
            </a:r>
          </a:p>
        </p:txBody>
      </p:sp>
      <p:sp>
        <p:nvSpPr>
          <p:cNvPr id="4" name="Content Placeholder 3"/>
          <p:cNvSpPr>
            <a:spLocks noGrp="1"/>
          </p:cNvSpPr>
          <p:nvPr>
            <p:ph sz="half" idx="2"/>
          </p:nvPr>
        </p:nvSpPr>
        <p:spPr>
          <a:xfrm>
            <a:off x="617267" y="2505075"/>
            <a:ext cx="379110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36729" y="1681163"/>
            <a:ext cx="3809778" cy="823912"/>
          </a:xfrm>
        </p:spPr>
        <p:txBody>
          <a:bodyPr anchor="b"/>
          <a:lstStyle>
            <a:lvl1pPr marL="0" indent="0">
              <a:buNone/>
              <a:defRPr sz="2352" b="1"/>
            </a:lvl1pPr>
            <a:lvl2pPr marL="448056" indent="0">
              <a:buNone/>
              <a:defRPr sz="1960" b="1"/>
            </a:lvl2pPr>
            <a:lvl3pPr marL="896112" indent="0">
              <a:buNone/>
              <a:defRPr sz="1764" b="1"/>
            </a:lvl3pPr>
            <a:lvl4pPr marL="1344168" indent="0">
              <a:buNone/>
              <a:defRPr sz="1568" b="1"/>
            </a:lvl4pPr>
            <a:lvl5pPr marL="1792224" indent="0">
              <a:buNone/>
              <a:defRPr sz="1568" b="1"/>
            </a:lvl5pPr>
            <a:lvl6pPr marL="2240280" indent="0">
              <a:buNone/>
              <a:defRPr sz="1568" b="1"/>
            </a:lvl6pPr>
            <a:lvl7pPr marL="2688336" indent="0">
              <a:buNone/>
              <a:defRPr sz="1568" b="1"/>
            </a:lvl7pPr>
            <a:lvl8pPr marL="3136392" indent="0">
              <a:buNone/>
              <a:defRPr sz="1568" b="1"/>
            </a:lvl8pPr>
            <a:lvl9pPr marL="3584448" indent="0">
              <a:buNone/>
              <a:defRPr sz="1568" b="1"/>
            </a:lvl9pPr>
          </a:lstStyle>
          <a:p>
            <a:pPr lvl="0"/>
            <a:r>
              <a:rPr lang="en-US"/>
              <a:t>Edit Master text styles</a:t>
            </a:r>
          </a:p>
        </p:txBody>
      </p:sp>
      <p:sp>
        <p:nvSpPr>
          <p:cNvPr id="6" name="Content Placeholder 5"/>
          <p:cNvSpPr>
            <a:spLocks noGrp="1"/>
          </p:cNvSpPr>
          <p:nvPr>
            <p:ph sz="quarter" idx="4"/>
          </p:nvPr>
        </p:nvSpPr>
        <p:spPr>
          <a:xfrm>
            <a:off x="4536729" y="2505075"/>
            <a:ext cx="380977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prstClr val="black">
                  <a:tint val="9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765436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prstClr val="black">
                  <a:tint val="9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pPr>
              <a:defRPr/>
            </a:pPr>
            <a:fld id="{A5FFB2FD-D7B5-49F2-8CB3-4EBFF2C6686B}"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117090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9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33825259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66" y="457200"/>
            <a:ext cx="2890297" cy="1600200"/>
          </a:xfrm>
        </p:spPr>
        <p:txBody>
          <a:bodyPr anchor="b"/>
          <a:lstStyle>
            <a:lvl1pPr>
              <a:defRPr sz="3136"/>
            </a:lvl1pPr>
          </a:lstStyle>
          <a:p>
            <a:r>
              <a:rPr lang="en-US"/>
              <a:t>Click to edit Master title style</a:t>
            </a:r>
            <a:endParaRPr lang="en-US" dirty="0"/>
          </a:p>
        </p:txBody>
      </p:sp>
      <p:sp>
        <p:nvSpPr>
          <p:cNvPr id="3" name="Content Placeholder 2"/>
          <p:cNvSpPr>
            <a:spLocks noGrp="1"/>
          </p:cNvSpPr>
          <p:nvPr>
            <p:ph idx="1"/>
          </p:nvPr>
        </p:nvSpPr>
        <p:spPr>
          <a:xfrm>
            <a:off x="3809778" y="987427"/>
            <a:ext cx="4536728" cy="4873625"/>
          </a:xfrm>
        </p:spPr>
        <p:txBody>
          <a:bodyPr/>
          <a:lstStyle>
            <a:lvl1pPr>
              <a:defRPr sz="3136"/>
            </a:lvl1pPr>
            <a:lvl2pPr>
              <a:defRPr sz="2744"/>
            </a:lvl2pPr>
            <a:lvl3pPr>
              <a:defRPr sz="2352"/>
            </a:lvl3pPr>
            <a:lvl4pPr>
              <a:defRPr sz="1960"/>
            </a:lvl4pPr>
            <a:lvl5pPr>
              <a:defRPr sz="1960"/>
            </a:lvl5pPr>
            <a:lvl6pPr>
              <a:defRPr sz="1960"/>
            </a:lvl6pPr>
            <a:lvl7pPr>
              <a:defRPr sz="1960"/>
            </a:lvl7pPr>
            <a:lvl8pPr>
              <a:defRPr sz="1960"/>
            </a:lvl8pPr>
            <a:lvl9pPr>
              <a:defRPr sz="19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7266" y="2057400"/>
            <a:ext cx="2890297" cy="3811588"/>
          </a:xfrm>
        </p:spPr>
        <p:txBody>
          <a:bodyPr/>
          <a:lstStyle>
            <a:lvl1pPr marL="0" indent="0">
              <a:buNone/>
              <a:defRPr sz="1568"/>
            </a:lvl1pPr>
            <a:lvl2pPr marL="448056" indent="0">
              <a:buNone/>
              <a:defRPr sz="1372"/>
            </a:lvl2pPr>
            <a:lvl3pPr marL="896112" indent="0">
              <a:buNone/>
              <a:defRPr sz="1176"/>
            </a:lvl3pPr>
            <a:lvl4pPr marL="1344168" indent="0">
              <a:buNone/>
              <a:defRPr sz="980"/>
            </a:lvl4pPr>
            <a:lvl5pPr marL="1792224" indent="0">
              <a:buNone/>
              <a:defRPr sz="980"/>
            </a:lvl5pPr>
            <a:lvl6pPr marL="2240280" indent="0">
              <a:buNone/>
              <a:defRPr sz="980"/>
            </a:lvl6pPr>
            <a:lvl7pPr marL="2688336" indent="0">
              <a:buNone/>
              <a:defRPr sz="980"/>
            </a:lvl7pPr>
            <a:lvl8pPr marL="3136392" indent="0">
              <a:buNone/>
              <a:defRPr sz="980"/>
            </a:lvl8pPr>
            <a:lvl9pPr marL="3584448" indent="0">
              <a:buNone/>
              <a:defRPr sz="98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9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998644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66" y="457200"/>
            <a:ext cx="2890297" cy="1600200"/>
          </a:xfrm>
        </p:spPr>
        <p:txBody>
          <a:bodyPr anchor="b"/>
          <a:lstStyle>
            <a:lvl1pPr>
              <a:defRPr sz="3136"/>
            </a:lvl1pPr>
          </a:lstStyle>
          <a:p>
            <a:r>
              <a:rPr lang="en-US"/>
              <a:t>Click to edit Master title style</a:t>
            </a:r>
            <a:endParaRPr lang="en-US" dirty="0"/>
          </a:p>
        </p:txBody>
      </p:sp>
      <p:sp>
        <p:nvSpPr>
          <p:cNvPr id="3" name="Picture Placeholder 2"/>
          <p:cNvSpPr>
            <a:spLocks noGrp="1" noChangeAspect="1"/>
          </p:cNvSpPr>
          <p:nvPr>
            <p:ph type="pic" idx="1"/>
          </p:nvPr>
        </p:nvSpPr>
        <p:spPr>
          <a:xfrm>
            <a:off x="3809778" y="987427"/>
            <a:ext cx="4536728" cy="4873625"/>
          </a:xfrm>
        </p:spPr>
        <p:txBody>
          <a:bodyPr anchor="t"/>
          <a:lstStyle>
            <a:lvl1pPr marL="0" indent="0">
              <a:buNone/>
              <a:defRPr sz="3136"/>
            </a:lvl1pPr>
            <a:lvl2pPr marL="448056" indent="0">
              <a:buNone/>
              <a:defRPr sz="2744"/>
            </a:lvl2pPr>
            <a:lvl3pPr marL="896112" indent="0">
              <a:buNone/>
              <a:defRPr sz="2352"/>
            </a:lvl3pPr>
            <a:lvl4pPr marL="1344168" indent="0">
              <a:buNone/>
              <a:defRPr sz="1960"/>
            </a:lvl4pPr>
            <a:lvl5pPr marL="1792224" indent="0">
              <a:buNone/>
              <a:defRPr sz="1960"/>
            </a:lvl5pPr>
            <a:lvl6pPr marL="2240280" indent="0">
              <a:buNone/>
              <a:defRPr sz="1960"/>
            </a:lvl6pPr>
            <a:lvl7pPr marL="2688336" indent="0">
              <a:buNone/>
              <a:defRPr sz="1960"/>
            </a:lvl7pPr>
            <a:lvl8pPr marL="3136392" indent="0">
              <a:buNone/>
              <a:defRPr sz="1960"/>
            </a:lvl8pPr>
            <a:lvl9pPr marL="3584448" indent="0">
              <a:buNone/>
              <a:defRPr sz="1960"/>
            </a:lvl9pPr>
          </a:lstStyle>
          <a:p>
            <a:r>
              <a:rPr lang="en-US"/>
              <a:t>Click icon to add picture</a:t>
            </a:r>
            <a:endParaRPr lang="en-US" dirty="0"/>
          </a:p>
        </p:txBody>
      </p:sp>
      <p:sp>
        <p:nvSpPr>
          <p:cNvPr id="4" name="Text Placeholder 3"/>
          <p:cNvSpPr>
            <a:spLocks noGrp="1"/>
          </p:cNvSpPr>
          <p:nvPr>
            <p:ph type="body" sz="half" idx="2"/>
          </p:nvPr>
        </p:nvSpPr>
        <p:spPr>
          <a:xfrm>
            <a:off x="617266" y="2057400"/>
            <a:ext cx="2890297" cy="3811588"/>
          </a:xfrm>
        </p:spPr>
        <p:txBody>
          <a:bodyPr/>
          <a:lstStyle>
            <a:lvl1pPr marL="0" indent="0">
              <a:buNone/>
              <a:defRPr sz="1568"/>
            </a:lvl1pPr>
            <a:lvl2pPr marL="448056" indent="0">
              <a:buNone/>
              <a:defRPr sz="1372"/>
            </a:lvl2pPr>
            <a:lvl3pPr marL="896112" indent="0">
              <a:buNone/>
              <a:defRPr sz="1176"/>
            </a:lvl3pPr>
            <a:lvl4pPr marL="1344168" indent="0">
              <a:buNone/>
              <a:defRPr sz="980"/>
            </a:lvl4pPr>
            <a:lvl5pPr marL="1792224" indent="0">
              <a:buNone/>
              <a:defRPr sz="980"/>
            </a:lvl5pPr>
            <a:lvl6pPr marL="2240280" indent="0">
              <a:buNone/>
              <a:defRPr sz="980"/>
            </a:lvl6pPr>
            <a:lvl7pPr marL="2688336" indent="0">
              <a:buNone/>
              <a:defRPr sz="980"/>
            </a:lvl7pPr>
            <a:lvl8pPr marL="3136392" indent="0">
              <a:buNone/>
              <a:defRPr sz="980"/>
            </a:lvl8pPr>
            <a:lvl9pPr marL="3584448" indent="0">
              <a:buNone/>
              <a:defRPr sz="98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9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351627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6099" y="365127"/>
            <a:ext cx="772924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6099" y="1825625"/>
            <a:ext cx="772924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6099" y="6356352"/>
            <a:ext cx="2016324" cy="365125"/>
          </a:xfrm>
          <a:prstGeom prst="rect">
            <a:avLst/>
          </a:prstGeom>
        </p:spPr>
        <p:txBody>
          <a:bodyPr vert="horz" lIns="91440" tIns="45720" rIns="91440" bIns="45720" rtlCol="0" anchor="ctr"/>
          <a:lstStyle>
            <a:lvl1pPr algn="l">
              <a:defRPr sz="1176">
                <a:solidFill>
                  <a:schemeClr val="tx1">
                    <a:tint val="75000"/>
                  </a:schemeClr>
                </a:solidFill>
              </a:defRPr>
            </a:lvl1pPr>
          </a:lstStyle>
          <a:p>
            <a:pPr>
              <a:defRPr/>
            </a:pPr>
            <a:endParaRPr lang="en-US">
              <a:solidFill>
                <a:prstClr val="black">
                  <a:tint val="95000"/>
                </a:prstClr>
              </a:solidFill>
            </a:endParaRPr>
          </a:p>
        </p:txBody>
      </p:sp>
      <p:sp>
        <p:nvSpPr>
          <p:cNvPr id="5" name="Footer Placeholder 4"/>
          <p:cNvSpPr>
            <a:spLocks noGrp="1"/>
          </p:cNvSpPr>
          <p:nvPr>
            <p:ph type="ftr" sz="quarter" idx="3"/>
          </p:nvPr>
        </p:nvSpPr>
        <p:spPr>
          <a:xfrm>
            <a:off x="2968477" y="6356352"/>
            <a:ext cx="3024485" cy="365125"/>
          </a:xfrm>
          <a:prstGeom prst="rect">
            <a:avLst/>
          </a:prstGeom>
        </p:spPr>
        <p:txBody>
          <a:bodyPr vert="horz" lIns="91440" tIns="45720" rIns="91440" bIns="45720" rtlCol="0" anchor="ctr"/>
          <a:lstStyle>
            <a:lvl1pPr algn="ctr">
              <a:defRPr sz="1176">
                <a:solidFill>
                  <a:schemeClr val="tx1">
                    <a:tint val="75000"/>
                  </a:schemeClr>
                </a:solidFill>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6329015" y="6356352"/>
            <a:ext cx="2016324" cy="365125"/>
          </a:xfrm>
          <a:prstGeom prst="rect">
            <a:avLst/>
          </a:prstGeom>
        </p:spPr>
        <p:txBody>
          <a:bodyPr vert="horz" lIns="91440" tIns="45720" rIns="91440" bIns="45720" rtlCol="0" anchor="ctr"/>
          <a:lstStyle>
            <a:lvl1pPr algn="r">
              <a:defRPr sz="1176">
                <a:solidFill>
                  <a:schemeClr val="tx1">
                    <a:tint val="75000"/>
                  </a:schemeClr>
                </a:solidFill>
              </a:defRPr>
            </a:lvl1pPr>
          </a:lstStyle>
          <a:p>
            <a:pPr>
              <a:defRPr/>
            </a:pPr>
            <a:fld id="{140AE32F-D0D5-42F4-AB5F-F9AADA5CED88}"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417304592"/>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 id="2147484921" r:id="rId12"/>
    <p:sldLayoutId id="2147484922" r:id="rId13"/>
  </p:sldLayoutIdLst>
  <p:hf hdr="0" ftr="0" dt="0"/>
  <p:txStyles>
    <p:titleStyle>
      <a:lvl1pPr algn="l" defTabSz="896112" rtl="0" eaLnBrk="1" latinLnBrk="0" hangingPunct="1">
        <a:lnSpc>
          <a:spcPct val="90000"/>
        </a:lnSpc>
        <a:spcBef>
          <a:spcPct val="0"/>
        </a:spcBef>
        <a:buNone/>
        <a:defRPr sz="4312" kern="1200">
          <a:solidFill>
            <a:schemeClr val="tx1"/>
          </a:solidFill>
          <a:latin typeface="+mj-lt"/>
          <a:ea typeface="+mj-ea"/>
          <a:cs typeface="+mj-cs"/>
        </a:defRPr>
      </a:lvl1pPr>
    </p:titleStyle>
    <p:bodyStyle>
      <a:lvl1pPr marL="224028" indent="-224028" algn="l" defTabSz="896112" rtl="0" eaLnBrk="1" latinLnBrk="0" hangingPunct="1">
        <a:lnSpc>
          <a:spcPct val="90000"/>
        </a:lnSpc>
        <a:spcBef>
          <a:spcPts val="980"/>
        </a:spcBef>
        <a:buFont typeface="Arial" panose="020B0604020202020204" pitchFamily="34" charset="0"/>
        <a:buChar char="•"/>
        <a:defRPr sz="2744" kern="1200">
          <a:solidFill>
            <a:schemeClr val="tx1"/>
          </a:solidFill>
          <a:latin typeface="+mn-lt"/>
          <a:ea typeface="+mn-ea"/>
          <a:cs typeface="+mn-cs"/>
        </a:defRPr>
      </a:lvl1pPr>
      <a:lvl2pPr marL="672084" indent="-224028" algn="l" defTabSz="896112" rtl="0" eaLnBrk="1" latinLnBrk="0" hangingPunct="1">
        <a:lnSpc>
          <a:spcPct val="90000"/>
        </a:lnSpc>
        <a:spcBef>
          <a:spcPts val="490"/>
        </a:spcBef>
        <a:buFont typeface="Arial" panose="020B0604020202020204" pitchFamily="34" charset="0"/>
        <a:buChar char="•"/>
        <a:defRPr sz="2352" kern="1200">
          <a:solidFill>
            <a:schemeClr val="tx1"/>
          </a:solidFill>
          <a:latin typeface="+mn-lt"/>
          <a:ea typeface="+mn-ea"/>
          <a:cs typeface="+mn-cs"/>
        </a:defRPr>
      </a:lvl2pPr>
      <a:lvl3pPr marL="1120140" indent="-224028" algn="l" defTabSz="896112" rtl="0" eaLnBrk="1" latinLnBrk="0" hangingPunct="1">
        <a:lnSpc>
          <a:spcPct val="90000"/>
        </a:lnSpc>
        <a:spcBef>
          <a:spcPts val="490"/>
        </a:spcBef>
        <a:buFont typeface="Arial" panose="020B0604020202020204" pitchFamily="34" charset="0"/>
        <a:buChar char="•"/>
        <a:defRPr sz="1960" kern="1200">
          <a:solidFill>
            <a:schemeClr val="tx1"/>
          </a:solidFill>
          <a:latin typeface="+mn-lt"/>
          <a:ea typeface="+mn-ea"/>
          <a:cs typeface="+mn-cs"/>
        </a:defRPr>
      </a:lvl3pPr>
      <a:lvl4pPr marL="1568196" indent="-224028" algn="l" defTabSz="896112"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4pPr>
      <a:lvl5pPr marL="2016252" indent="-224028" algn="l" defTabSz="896112"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5pPr>
      <a:lvl6pPr marL="2464308" indent="-224028" algn="l" defTabSz="896112"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6pPr>
      <a:lvl7pPr marL="2912364" indent="-224028" algn="l" defTabSz="896112"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7pPr>
      <a:lvl8pPr marL="3360420" indent="-224028" algn="l" defTabSz="896112"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8pPr>
      <a:lvl9pPr marL="3808476" indent="-224028" algn="l" defTabSz="896112"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9pPr>
    </p:bodyStyle>
    <p:otherStyle>
      <a:defPPr>
        <a:defRPr lang="en-US"/>
      </a:defPPr>
      <a:lvl1pPr marL="0" algn="l" defTabSz="896112" rtl="0" eaLnBrk="1" latinLnBrk="0" hangingPunct="1">
        <a:defRPr sz="1764" kern="1200">
          <a:solidFill>
            <a:schemeClr val="tx1"/>
          </a:solidFill>
          <a:latin typeface="+mn-lt"/>
          <a:ea typeface="+mn-ea"/>
          <a:cs typeface="+mn-cs"/>
        </a:defRPr>
      </a:lvl1pPr>
      <a:lvl2pPr marL="448056" algn="l" defTabSz="896112" rtl="0" eaLnBrk="1" latinLnBrk="0" hangingPunct="1">
        <a:defRPr sz="1764" kern="1200">
          <a:solidFill>
            <a:schemeClr val="tx1"/>
          </a:solidFill>
          <a:latin typeface="+mn-lt"/>
          <a:ea typeface="+mn-ea"/>
          <a:cs typeface="+mn-cs"/>
        </a:defRPr>
      </a:lvl2pPr>
      <a:lvl3pPr marL="896112" algn="l" defTabSz="896112" rtl="0" eaLnBrk="1" latinLnBrk="0" hangingPunct="1">
        <a:defRPr sz="1764" kern="1200">
          <a:solidFill>
            <a:schemeClr val="tx1"/>
          </a:solidFill>
          <a:latin typeface="+mn-lt"/>
          <a:ea typeface="+mn-ea"/>
          <a:cs typeface="+mn-cs"/>
        </a:defRPr>
      </a:lvl3pPr>
      <a:lvl4pPr marL="1344168" algn="l" defTabSz="896112" rtl="0" eaLnBrk="1" latinLnBrk="0" hangingPunct="1">
        <a:defRPr sz="1764" kern="1200">
          <a:solidFill>
            <a:schemeClr val="tx1"/>
          </a:solidFill>
          <a:latin typeface="+mn-lt"/>
          <a:ea typeface="+mn-ea"/>
          <a:cs typeface="+mn-cs"/>
        </a:defRPr>
      </a:lvl4pPr>
      <a:lvl5pPr marL="1792224" algn="l" defTabSz="896112" rtl="0" eaLnBrk="1" latinLnBrk="0" hangingPunct="1">
        <a:defRPr sz="1764" kern="1200">
          <a:solidFill>
            <a:schemeClr val="tx1"/>
          </a:solidFill>
          <a:latin typeface="+mn-lt"/>
          <a:ea typeface="+mn-ea"/>
          <a:cs typeface="+mn-cs"/>
        </a:defRPr>
      </a:lvl5pPr>
      <a:lvl6pPr marL="2240280" algn="l" defTabSz="896112" rtl="0" eaLnBrk="1" latinLnBrk="0" hangingPunct="1">
        <a:defRPr sz="1764" kern="1200">
          <a:solidFill>
            <a:schemeClr val="tx1"/>
          </a:solidFill>
          <a:latin typeface="+mn-lt"/>
          <a:ea typeface="+mn-ea"/>
          <a:cs typeface="+mn-cs"/>
        </a:defRPr>
      </a:lvl6pPr>
      <a:lvl7pPr marL="2688336" algn="l" defTabSz="896112" rtl="0" eaLnBrk="1" latinLnBrk="0" hangingPunct="1">
        <a:defRPr sz="1764" kern="1200">
          <a:solidFill>
            <a:schemeClr val="tx1"/>
          </a:solidFill>
          <a:latin typeface="+mn-lt"/>
          <a:ea typeface="+mn-ea"/>
          <a:cs typeface="+mn-cs"/>
        </a:defRPr>
      </a:lvl7pPr>
      <a:lvl8pPr marL="3136392" algn="l" defTabSz="896112" rtl="0" eaLnBrk="1" latinLnBrk="0" hangingPunct="1">
        <a:defRPr sz="1764" kern="1200">
          <a:solidFill>
            <a:schemeClr val="tx1"/>
          </a:solidFill>
          <a:latin typeface="+mn-lt"/>
          <a:ea typeface="+mn-ea"/>
          <a:cs typeface="+mn-cs"/>
        </a:defRPr>
      </a:lvl8pPr>
      <a:lvl9pPr marL="3584448" algn="l" defTabSz="896112" rtl="0" eaLnBrk="1" latinLnBrk="0" hangingPunct="1">
        <a:defRPr sz="1764"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4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chart" Target="../charts/chart11.xml"/><Relationship Id="rId13" Type="http://schemas.openxmlformats.org/officeDocument/2006/relationships/chart" Target="../charts/chart16.xml"/><Relationship Id="rId18" Type="http://schemas.openxmlformats.org/officeDocument/2006/relationships/chart" Target="../charts/chart21.xml"/><Relationship Id="rId3" Type="http://schemas.openxmlformats.org/officeDocument/2006/relationships/chart" Target="../charts/chart6.xml"/><Relationship Id="rId21" Type="http://schemas.openxmlformats.org/officeDocument/2006/relationships/chart" Target="../charts/chart24.xml"/><Relationship Id="rId7" Type="http://schemas.openxmlformats.org/officeDocument/2006/relationships/chart" Target="../charts/chart10.xml"/><Relationship Id="rId12" Type="http://schemas.openxmlformats.org/officeDocument/2006/relationships/chart" Target="../charts/chart15.xml"/><Relationship Id="rId17" Type="http://schemas.openxmlformats.org/officeDocument/2006/relationships/chart" Target="../charts/chart20.xml"/><Relationship Id="rId25" Type="http://schemas.openxmlformats.org/officeDocument/2006/relationships/chart" Target="../charts/chart28.xml"/><Relationship Id="rId2" Type="http://schemas.openxmlformats.org/officeDocument/2006/relationships/chart" Target="../charts/chart5.xml"/><Relationship Id="rId16" Type="http://schemas.openxmlformats.org/officeDocument/2006/relationships/chart" Target="../charts/chart19.xml"/><Relationship Id="rId20" Type="http://schemas.openxmlformats.org/officeDocument/2006/relationships/chart" Target="../charts/chart23.xml"/><Relationship Id="rId1" Type="http://schemas.openxmlformats.org/officeDocument/2006/relationships/slideLayout" Target="../slideLayouts/slideLayout2.xml"/><Relationship Id="rId6" Type="http://schemas.openxmlformats.org/officeDocument/2006/relationships/chart" Target="../charts/chart9.xml"/><Relationship Id="rId11" Type="http://schemas.openxmlformats.org/officeDocument/2006/relationships/chart" Target="../charts/chart14.xml"/><Relationship Id="rId24" Type="http://schemas.openxmlformats.org/officeDocument/2006/relationships/chart" Target="../charts/chart27.xml"/><Relationship Id="rId5" Type="http://schemas.openxmlformats.org/officeDocument/2006/relationships/chart" Target="../charts/chart8.xml"/><Relationship Id="rId15" Type="http://schemas.openxmlformats.org/officeDocument/2006/relationships/chart" Target="../charts/chart18.xml"/><Relationship Id="rId23" Type="http://schemas.openxmlformats.org/officeDocument/2006/relationships/chart" Target="../charts/chart26.xml"/><Relationship Id="rId10" Type="http://schemas.openxmlformats.org/officeDocument/2006/relationships/chart" Target="../charts/chart13.xml"/><Relationship Id="rId19" Type="http://schemas.openxmlformats.org/officeDocument/2006/relationships/chart" Target="../charts/chart22.xml"/><Relationship Id="rId4" Type="http://schemas.openxmlformats.org/officeDocument/2006/relationships/chart" Target="../charts/chart7.xml"/><Relationship Id="rId9" Type="http://schemas.openxmlformats.org/officeDocument/2006/relationships/chart" Target="../charts/chart12.xml"/><Relationship Id="rId14" Type="http://schemas.openxmlformats.org/officeDocument/2006/relationships/chart" Target="../charts/chart17.xml"/><Relationship Id="rId22" Type="http://schemas.openxmlformats.org/officeDocument/2006/relationships/chart" Target="../charts/char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png"/></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2209800"/>
            <a:ext cx="8885238" cy="1447800"/>
          </a:xfrm>
        </p:spPr>
        <p:txBody>
          <a:bodyPr>
            <a:normAutofit fontScale="90000"/>
          </a:bodyPr>
          <a:lstStyle/>
          <a:p>
            <a:pPr marL="54864" algn="ctr" fontAlgn="auto">
              <a:spcAft>
                <a:spcPts val="0"/>
              </a:spcAft>
              <a:defRPr/>
            </a:pPr>
            <a:br>
              <a:rPr lang="en-US" sz="4800" b="1" i="1" dirty="0">
                <a:solidFill>
                  <a:srgbClr val="FF0000"/>
                </a:solidFill>
                <a:latin typeface="Arial" charset="0"/>
              </a:rPr>
            </a:br>
            <a:br>
              <a:rPr lang="en-US" sz="4800" b="1" i="1" dirty="0">
                <a:solidFill>
                  <a:srgbClr val="FF0000"/>
                </a:solidFill>
                <a:latin typeface="Arial" charset="0"/>
              </a:rPr>
            </a:br>
            <a:r>
              <a:rPr lang="en-US" sz="4800" b="1" i="1" dirty="0">
                <a:solidFill>
                  <a:srgbClr val="FF0000"/>
                </a:solidFill>
                <a:latin typeface="Arial" charset="0"/>
              </a:rPr>
              <a:t> </a:t>
            </a:r>
            <a:r>
              <a:rPr lang="en-US" sz="3600" dirty="0">
                <a:latin typeface="Arial" panose="020B0604020202020204" pitchFamily="34" charset="0"/>
                <a:cs typeface="Arial" panose="020B0604020202020204" pitchFamily="34" charset="0"/>
              </a:rPr>
              <a:t>How the </a:t>
            </a:r>
            <a:r>
              <a:rPr lang="en-US" sz="3600" dirty="0">
                <a:solidFill>
                  <a:srgbClr val="C00000"/>
                </a:solidFill>
                <a:latin typeface="Arial" panose="020B0604020202020204" pitchFamily="34" charset="0"/>
                <a:cs typeface="Arial" panose="020B0604020202020204" pitchFamily="34" charset="0"/>
              </a:rPr>
              <a:t>DSM</a:t>
            </a:r>
            <a:r>
              <a:rPr lang="en-US" sz="3600" dirty="0">
                <a:latin typeface="Arial" panose="020B0604020202020204" pitchFamily="34" charset="0"/>
                <a:cs typeface="Arial" panose="020B0604020202020204" pitchFamily="34" charset="0"/>
              </a:rPr>
              <a:t> can improve upon the </a:t>
            </a:r>
            <a:r>
              <a:rPr lang="en-US" sz="3600" dirty="0">
                <a:solidFill>
                  <a:srgbClr val="C00000"/>
                </a:solidFill>
                <a:latin typeface="Arial" panose="020B0604020202020204" pitchFamily="34" charset="0"/>
                <a:cs typeface="Arial" panose="020B0604020202020204" pitchFamily="34" charset="0"/>
              </a:rPr>
              <a:t>ICD</a:t>
            </a:r>
            <a:r>
              <a:rPr lang="en-US" sz="3600" dirty="0">
                <a:latin typeface="Arial" panose="020B0604020202020204" pitchFamily="34" charset="0"/>
                <a:cs typeface="Arial" panose="020B0604020202020204" pitchFamily="34" charset="0"/>
              </a:rPr>
              <a:t> in Defining Prolonged Grief Disorder (</a:t>
            </a:r>
            <a:r>
              <a:rPr lang="en-US" sz="3600" dirty="0">
                <a:solidFill>
                  <a:srgbClr val="C00000"/>
                </a:solidFill>
                <a:latin typeface="Arial" panose="020B0604020202020204" pitchFamily="34" charset="0"/>
                <a:cs typeface="Arial" panose="020B0604020202020204" pitchFamily="34" charset="0"/>
              </a:rPr>
              <a:t>PGD</a:t>
            </a:r>
            <a:r>
              <a:rPr lang="en-US" sz="3600" dirty="0">
                <a:latin typeface="Arial" panose="020B0604020202020204" pitchFamily="34" charset="0"/>
                <a:cs typeface="Arial" panose="020B0604020202020204" pitchFamily="34" charset="0"/>
              </a:rPr>
              <a:t>)</a:t>
            </a:r>
            <a:br>
              <a:rPr lang="en-US" sz="3600" dirty="0">
                <a:latin typeface="Arial" panose="020B0604020202020204" pitchFamily="34" charset="0"/>
                <a:cs typeface="Arial" panose="020B0604020202020204" pitchFamily="34" charset="0"/>
              </a:rPr>
            </a:br>
            <a:br>
              <a:rPr lang="en-US" sz="3600" dirty="0">
                <a:latin typeface="Arial" panose="020B0604020202020204" pitchFamily="34" charset="0"/>
                <a:cs typeface="Arial" panose="020B0604020202020204" pitchFamily="34" charset="0"/>
              </a:rPr>
            </a:br>
            <a:r>
              <a:rPr lang="en-US" sz="3100" b="1" i="1" dirty="0">
                <a:solidFill>
                  <a:srgbClr val="C00000"/>
                </a:solidFill>
                <a:latin typeface="Utsaah" pitchFamily="34" charset="0"/>
                <a:cs typeface="Utsaah" pitchFamily="34" charset="0"/>
              </a:rPr>
              <a:t>Holly G. Prigerson, PhD</a:t>
            </a:r>
            <a:br>
              <a:rPr lang="en-US" sz="3100" b="1" dirty="0">
                <a:solidFill>
                  <a:schemeClr val="tx2">
                    <a:tint val="100000"/>
                    <a:shade val="90000"/>
                    <a:satMod val="250000"/>
                    <a:alpha val="100000"/>
                  </a:schemeClr>
                </a:solidFill>
                <a:latin typeface="Utsaah" pitchFamily="34" charset="0"/>
                <a:cs typeface="Utsaah" pitchFamily="34" charset="0"/>
              </a:rPr>
            </a:br>
            <a:r>
              <a:rPr lang="en-US" sz="2200" i="1" dirty="0">
                <a:solidFill>
                  <a:schemeClr val="tx1"/>
                </a:solidFill>
                <a:latin typeface="Utsaah" pitchFamily="34" charset="0"/>
                <a:cs typeface="Utsaah" pitchFamily="34" charset="0"/>
              </a:rPr>
              <a:t>Irving Sherwood Wright Professor of Geriatrics</a:t>
            </a:r>
            <a:br>
              <a:rPr lang="en-US" sz="2200" i="1" dirty="0">
                <a:solidFill>
                  <a:schemeClr val="tx1"/>
                </a:solidFill>
                <a:latin typeface="Utsaah" pitchFamily="34" charset="0"/>
                <a:cs typeface="Utsaah" pitchFamily="34" charset="0"/>
              </a:rPr>
            </a:br>
            <a:r>
              <a:rPr lang="en-US" sz="2200" i="1" dirty="0">
                <a:solidFill>
                  <a:schemeClr val="tx1"/>
                </a:solidFill>
                <a:latin typeface="Utsaah" pitchFamily="34" charset="0"/>
                <a:cs typeface="Utsaah" pitchFamily="34" charset="0"/>
              </a:rPr>
              <a:t>Professor of Sociology in Medicine</a:t>
            </a:r>
            <a:br>
              <a:rPr lang="en-US" sz="2200" i="1" dirty="0">
                <a:solidFill>
                  <a:schemeClr val="tx1"/>
                </a:solidFill>
                <a:latin typeface="Utsaah" pitchFamily="34" charset="0"/>
                <a:cs typeface="Utsaah" pitchFamily="34" charset="0"/>
              </a:rPr>
            </a:br>
            <a:r>
              <a:rPr lang="en-US" sz="2200" i="1" dirty="0">
                <a:solidFill>
                  <a:schemeClr val="tx1"/>
                </a:solidFill>
                <a:latin typeface="Utsaah" pitchFamily="34" charset="0"/>
                <a:cs typeface="Utsaah" pitchFamily="34" charset="0"/>
              </a:rPr>
              <a:t>Weill Cornell Medicine</a:t>
            </a:r>
            <a:br>
              <a:rPr lang="en-US" sz="2200" i="1" dirty="0">
                <a:solidFill>
                  <a:schemeClr val="tx1"/>
                </a:solidFill>
                <a:latin typeface="Utsaah" pitchFamily="34" charset="0"/>
                <a:cs typeface="Utsaah" pitchFamily="34" charset="0"/>
              </a:rPr>
            </a:br>
            <a:r>
              <a:rPr lang="en-US" sz="2200" i="1" dirty="0">
                <a:solidFill>
                  <a:schemeClr val="tx1"/>
                </a:solidFill>
                <a:latin typeface="Utsaah" pitchFamily="34" charset="0"/>
                <a:cs typeface="Utsaah" pitchFamily="34" charset="0"/>
              </a:rPr>
              <a:t>Co-Director, Center for Research on End-of-Life Care</a:t>
            </a:r>
            <a:br>
              <a:rPr lang="en-US" sz="2200" b="1" i="1" dirty="0">
                <a:solidFill>
                  <a:schemeClr val="tx1"/>
                </a:solidFill>
                <a:latin typeface="Utsaah" pitchFamily="34" charset="0"/>
                <a:cs typeface="Utsaah" pitchFamily="34" charset="0"/>
              </a:rPr>
            </a:br>
            <a:r>
              <a:rPr lang="en-US" sz="2200" i="1" dirty="0">
                <a:solidFill>
                  <a:schemeClr val="tx1"/>
                </a:solidFill>
                <a:latin typeface="Utsaah" pitchFamily="34" charset="0"/>
                <a:cs typeface="Utsaah" pitchFamily="34" charset="0"/>
              </a:rPr>
              <a:t>Cornell University</a:t>
            </a:r>
            <a:br>
              <a:rPr lang="en-US" sz="3000" b="1" i="1" dirty="0">
                <a:solidFill>
                  <a:schemeClr val="tx1"/>
                </a:solidFill>
                <a:latin typeface="Utsaah" pitchFamily="34" charset="0"/>
                <a:cs typeface="Utsaah" pitchFamily="34" charset="0"/>
              </a:rPr>
            </a:br>
            <a:br>
              <a:rPr lang="en-US" sz="3000" b="1" i="1" dirty="0">
                <a:solidFill>
                  <a:srgbClr val="C00000"/>
                </a:solidFill>
                <a:latin typeface="Arial" charset="0"/>
              </a:rPr>
            </a:br>
            <a:r>
              <a:rPr lang="en-US" sz="3100" b="1" i="1" dirty="0">
                <a:solidFill>
                  <a:srgbClr val="C00000"/>
                </a:solidFill>
                <a:latin typeface="Utsaah" pitchFamily="34" charset="0"/>
                <a:cs typeface="Utsaah" pitchFamily="34" charset="0"/>
              </a:rPr>
              <a:t>Paul K. Maciejewski, PhD</a:t>
            </a:r>
            <a:br>
              <a:rPr lang="en-US" sz="4000" b="1" dirty="0">
                <a:solidFill>
                  <a:schemeClr val="tx2">
                    <a:tint val="100000"/>
                    <a:shade val="90000"/>
                    <a:satMod val="250000"/>
                    <a:alpha val="100000"/>
                  </a:schemeClr>
                </a:solidFill>
                <a:latin typeface="Utsaah" pitchFamily="34" charset="0"/>
                <a:cs typeface="Utsaah" pitchFamily="34" charset="0"/>
              </a:rPr>
            </a:br>
            <a:r>
              <a:rPr lang="en-US" sz="2400" i="1" dirty="0">
                <a:latin typeface="Utsaah" pitchFamily="34" charset="0"/>
                <a:cs typeface="Utsaah" pitchFamily="34" charset="0"/>
              </a:rPr>
              <a:t>Associate Professor of Biostatistics in Radiology</a:t>
            </a:r>
            <a:br>
              <a:rPr lang="en-US" sz="2400" i="1" dirty="0">
                <a:latin typeface="Utsaah" pitchFamily="34" charset="0"/>
                <a:cs typeface="Utsaah" pitchFamily="34" charset="0"/>
              </a:rPr>
            </a:br>
            <a:r>
              <a:rPr lang="en-US" sz="2400" i="1" dirty="0">
                <a:latin typeface="Utsaah" pitchFamily="34" charset="0"/>
                <a:cs typeface="Utsaah" pitchFamily="34" charset="0"/>
              </a:rPr>
              <a:t>Associate Professor of Biostatistics in Medicine</a:t>
            </a:r>
            <a:br>
              <a:rPr lang="en-US" sz="2400" i="1" dirty="0">
                <a:latin typeface="Utsaah" pitchFamily="34" charset="0"/>
                <a:cs typeface="Utsaah" pitchFamily="34" charset="0"/>
              </a:rPr>
            </a:br>
            <a:r>
              <a:rPr lang="en-US" sz="2400" i="1" dirty="0">
                <a:latin typeface="Utsaah" pitchFamily="34" charset="0"/>
                <a:cs typeface="Utsaah" pitchFamily="34" charset="0"/>
              </a:rPr>
              <a:t>Weill Cornell Medicine</a:t>
            </a:r>
            <a:br>
              <a:rPr lang="en-US" sz="2400" i="1" dirty="0">
                <a:latin typeface="Utsaah" pitchFamily="34" charset="0"/>
                <a:cs typeface="Utsaah" pitchFamily="34" charset="0"/>
              </a:rPr>
            </a:br>
            <a:r>
              <a:rPr lang="en-US" sz="2400" i="1" dirty="0">
                <a:latin typeface="Utsaah" pitchFamily="34" charset="0"/>
                <a:cs typeface="Utsaah" pitchFamily="34" charset="0"/>
              </a:rPr>
              <a:t>Co-Director, Center for Research on End-of-Life Care</a:t>
            </a:r>
            <a:br>
              <a:rPr lang="en-US" sz="2400" b="1" i="1" dirty="0">
                <a:latin typeface="Utsaah" pitchFamily="34" charset="0"/>
                <a:cs typeface="Utsaah" pitchFamily="34" charset="0"/>
              </a:rPr>
            </a:br>
            <a:r>
              <a:rPr lang="en-US" sz="2400" i="1" dirty="0">
                <a:latin typeface="Utsaah" pitchFamily="34" charset="0"/>
                <a:cs typeface="Utsaah" pitchFamily="34" charset="0"/>
              </a:rPr>
              <a:t>Cornell University</a:t>
            </a:r>
            <a:br>
              <a:rPr lang="en-US" sz="2400" b="1" i="1" dirty="0">
                <a:solidFill>
                  <a:srgbClr val="C00000"/>
                </a:solidFill>
                <a:latin typeface="Verdana" pitchFamily="34" charset="0"/>
              </a:rPr>
            </a:br>
            <a:endParaRPr lang="en-US" sz="2400" b="1" i="1" dirty="0">
              <a:solidFill>
                <a:srgbClr val="C00000"/>
              </a:solidFill>
              <a:latin typeface="Verdana" pitchFamily="34" charset="0"/>
            </a:endParaRPr>
          </a:p>
        </p:txBody>
      </p:sp>
      <p:sp>
        <p:nvSpPr>
          <p:cNvPr id="2" name="Slide Number Placeholder 1">
            <a:extLst>
              <a:ext uri="{FF2B5EF4-FFF2-40B4-BE49-F238E27FC236}">
                <a16:creationId xmlns:a16="http://schemas.microsoft.com/office/drawing/2014/main" id="{D1483F92-65B2-47F2-AC21-AAD778880EAE}"/>
              </a:ext>
            </a:extLst>
          </p:cNvPr>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1</a:t>
            </a:fld>
            <a:endParaRPr lang="en-US">
              <a:solidFill>
                <a:prstClr val="black">
                  <a:tint val="95000"/>
                </a:prst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generated with very high confidence">
            <a:extLst>
              <a:ext uri="{FF2B5EF4-FFF2-40B4-BE49-F238E27FC236}">
                <a16:creationId xmlns:a16="http://schemas.microsoft.com/office/drawing/2014/main" id="{2E6FD2A9-9FD7-4CCA-9BAB-8058B34B3238}"/>
              </a:ext>
            </a:extLst>
          </p:cNvPr>
          <p:cNvPicPr>
            <a:picLocks noChangeAspect="1"/>
          </p:cNvPicPr>
          <p:nvPr/>
        </p:nvPicPr>
        <p:blipFill rotWithShape="1">
          <a:blip r:embed="rId3"/>
          <a:srcRect l="5637" t="35097" r="44163" b="14118"/>
          <a:stretch/>
        </p:blipFill>
        <p:spPr>
          <a:xfrm>
            <a:off x="182880" y="1371600"/>
            <a:ext cx="4114800" cy="2900880"/>
          </a:xfrm>
          <a:prstGeom prst="rect">
            <a:avLst/>
          </a:prstGeom>
        </p:spPr>
      </p:pic>
      <p:sp>
        <p:nvSpPr>
          <p:cNvPr id="107523" name="Rectangle 3"/>
          <p:cNvSpPr>
            <a:spLocks noGrp="1" noChangeArrowheads="1"/>
          </p:cNvSpPr>
          <p:nvPr>
            <p:ph idx="1"/>
          </p:nvPr>
        </p:nvSpPr>
        <p:spPr>
          <a:xfrm>
            <a:off x="4297680" y="1371600"/>
            <a:ext cx="4297680" cy="4572000"/>
          </a:xfrm>
        </p:spPr>
        <p:txBody>
          <a:bodyPr>
            <a:normAutofit fontScale="92500" lnSpcReduction="20000"/>
          </a:bodyPr>
          <a:lstStyle/>
          <a:p>
            <a:pPr marL="0" indent="0">
              <a:buNone/>
            </a:pPr>
            <a:r>
              <a:rPr lang="en-US" sz="2200" b="1" dirty="0">
                <a:solidFill>
                  <a:srgbClr val="C00000"/>
                </a:solidFill>
                <a:cs typeface="Arial" panose="020B0604020202020204" pitchFamily="34" charset="0"/>
              </a:rPr>
              <a:t>PG Attribute Score</a:t>
            </a:r>
          </a:p>
          <a:p>
            <a:r>
              <a:rPr lang="en-US" sz="1900" dirty="0">
                <a:solidFill>
                  <a:srgbClr val="C00000"/>
                </a:solidFill>
              </a:rPr>
              <a:t>Benefit</a:t>
            </a:r>
          </a:p>
          <a:p>
            <a:pPr lvl="1"/>
            <a:r>
              <a:rPr lang="en-US" sz="1900" dirty="0"/>
              <a:t>objective</a:t>
            </a:r>
          </a:p>
          <a:p>
            <a:pPr lvl="1"/>
            <a:r>
              <a:rPr lang="en-US" sz="1900" dirty="0"/>
              <a:t>applied consistently, in standard way</a:t>
            </a:r>
          </a:p>
          <a:p>
            <a:pPr lvl="1"/>
            <a:r>
              <a:rPr lang="en-US" sz="1900" dirty="0"/>
              <a:t>doesn’t require clinician </a:t>
            </a:r>
          </a:p>
          <a:p>
            <a:pPr>
              <a:spcBef>
                <a:spcPct val="70000"/>
              </a:spcBef>
            </a:pPr>
            <a:r>
              <a:rPr lang="en-US" sz="1900" dirty="0">
                <a:solidFill>
                  <a:srgbClr val="C00000"/>
                </a:solidFill>
              </a:rPr>
              <a:t>Problems</a:t>
            </a:r>
          </a:p>
          <a:p>
            <a:pPr lvl="1"/>
            <a:r>
              <a:rPr lang="en-US" sz="1900" dirty="0"/>
              <a:t>doesn’t leverage clinical insight</a:t>
            </a:r>
          </a:p>
          <a:p>
            <a:pPr lvl="1"/>
            <a:endParaRPr lang="en-US" sz="2100" dirty="0"/>
          </a:p>
          <a:p>
            <a:pPr marL="0" indent="0">
              <a:buNone/>
            </a:pPr>
            <a:r>
              <a:rPr lang="en-US" sz="2200" b="1" dirty="0">
                <a:solidFill>
                  <a:srgbClr val="C00000"/>
                </a:solidFill>
                <a:cs typeface="Arial" panose="020B0604020202020204" pitchFamily="34" charset="0"/>
              </a:rPr>
              <a:t>Rater Diagnosis of PGD</a:t>
            </a:r>
          </a:p>
          <a:p>
            <a:r>
              <a:rPr lang="en-US" sz="1900" dirty="0">
                <a:solidFill>
                  <a:srgbClr val="C00000"/>
                </a:solidFill>
              </a:rPr>
              <a:t>Benefit</a:t>
            </a:r>
          </a:p>
          <a:p>
            <a:pPr lvl="1"/>
            <a:r>
              <a:rPr lang="en-US" sz="1900" dirty="0"/>
              <a:t>reflects best clinical judgment</a:t>
            </a:r>
          </a:p>
          <a:p>
            <a:pPr>
              <a:spcBef>
                <a:spcPct val="70000"/>
              </a:spcBef>
            </a:pPr>
            <a:r>
              <a:rPr lang="en-US" sz="1900" dirty="0">
                <a:solidFill>
                  <a:srgbClr val="C00000"/>
                </a:solidFill>
              </a:rPr>
              <a:t>Problems</a:t>
            </a:r>
          </a:p>
          <a:p>
            <a:pPr lvl="1"/>
            <a:r>
              <a:rPr lang="en-US" sz="1900" dirty="0"/>
              <a:t>subjective</a:t>
            </a:r>
          </a:p>
          <a:p>
            <a:pPr lvl="1"/>
            <a:r>
              <a:rPr lang="en-US" sz="1900" dirty="0"/>
              <a:t>inconsistent with underlying grief attribute</a:t>
            </a:r>
          </a:p>
          <a:p>
            <a:pPr marL="448056" lvl="1" indent="0">
              <a:buNone/>
            </a:pPr>
            <a:endParaRPr lang="en-US" sz="2100" dirty="0"/>
          </a:p>
          <a:p>
            <a:pPr lvl="1"/>
            <a:endParaRPr lang="en-US" sz="2100" dirty="0"/>
          </a:p>
          <a:p>
            <a:pPr marL="448056" lvl="1" indent="0">
              <a:buNone/>
            </a:pPr>
            <a:endParaRPr lang="en-US" sz="2100" dirty="0"/>
          </a:p>
        </p:txBody>
      </p:sp>
      <p:sp>
        <p:nvSpPr>
          <p:cNvPr id="2" name="Rectangle 1">
            <a:extLst>
              <a:ext uri="{FF2B5EF4-FFF2-40B4-BE49-F238E27FC236}">
                <a16:creationId xmlns:a16="http://schemas.microsoft.com/office/drawing/2014/main" id="{BC60E4DA-3EDA-4D4B-9725-8AB33515C494}"/>
              </a:ext>
            </a:extLst>
          </p:cNvPr>
          <p:cNvSpPr/>
          <p:nvPr/>
        </p:nvSpPr>
        <p:spPr>
          <a:xfrm>
            <a:off x="272294" y="4754880"/>
            <a:ext cx="3749040" cy="923330"/>
          </a:xfrm>
          <a:prstGeom prst="rect">
            <a:avLst/>
          </a:prstGeom>
        </p:spPr>
        <p:txBody>
          <a:bodyPr wrap="square">
            <a:spAutoFit/>
          </a:bodyPr>
          <a:lstStyle/>
          <a:p>
            <a:pPr>
              <a:buFont typeface="Wingdings" panose="05000000000000000000" pitchFamily="2" charset="2"/>
              <a:buChar char="Ø"/>
            </a:pPr>
            <a:r>
              <a:rPr lang="en-US" b="1" dirty="0"/>
              <a:t> Maximize agreement between rater dx and IRT score to determine threshold for dx “cases”</a:t>
            </a:r>
          </a:p>
        </p:txBody>
      </p:sp>
      <p:sp>
        <p:nvSpPr>
          <p:cNvPr id="3" name="Slide Number Placeholder 2"/>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10</a:t>
            </a:fld>
            <a:endParaRPr lang="en-US" dirty="0">
              <a:solidFill>
                <a:prstClr val="black">
                  <a:tint val="95000"/>
                </a:prstClr>
              </a:solidFill>
            </a:endParaRPr>
          </a:p>
        </p:txBody>
      </p:sp>
      <p:sp>
        <p:nvSpPr>
          <p:cNvPr id="7" name="Rectangle 2">
            <a:extLst>
              <a:ext uri="{FF2B5EF4-FFF2-40B4-BE49-F238E27FC236}">
                <a16:creationId xmlns:a16="http://schemas.microsoft.com/office/drawing/2014/main" id="{B48D1FA1-DF90-4129-A785-5994E0FBF05A}"/>
              </a:ext>
            </a:extLst>
          </p:cNvPr>
          <p:cNvSpPr txBox="1">
            <a:spLocks noChangeArrowheads="1"/>
          </p:cNvSpPr>
          <p:nvPr/>
        </p:nvSpPr>
        <p:spPr>
          <a:xfrm>
            <a:off x="137318" y="0"/>
            <a:ext cx="8686800" cy="1325563"/>
          </a:xfrm>
          <a:prstGeom prst="rect">
            <a:avLst/>
          </a:prstGeom>
        </p:spPr>
        <p:txBody>
          <a:bodyPr vert="horz" lIns="91440" tIns="45720" rIns="91440" bIns="45720" rtlCol="0" anchor="ctr">
            <a:normAutofit/>
          </a:bodyPr>
          <a:lstStyle>
            <a:lvl1pPr algn="l" defTabSz="896112" rtl="0" eaLnBrk="1" latinLnBrk="0" hangingPunct="1">
              <a:lnSpc>
                <a:spcPct val="90000"/>
              </a:lnSpc>
              <a:spcBef>
                <a:spcPct val="0"/>
              </a:spcBef>
              <a:buNone/>
              <a:defRPr sz="4312" kern="1200">
                <a:solidFill>
                  <a:schemeClr val="tx1"/>
                </a:solidFill>
                <a:latin typeface="+mj-lt"/>
                <a:ea typeface="+mj-ea"/>
                <a:cs typeface="+mj-cs"/>
              </a:defRPr>
            </a:lvl1pPr>
          </a:lstStyle>
          <a:p>
            <a:pPr algn="ctr"/>
            <a:r>
              <a:rPr lang="en-US" sz="2800" b="1" dirty="0"/>
              <a:t>“Criterion Standard” to identify “Cases”</a:t>
            </a:r>
            <a:endParaRPr lang="en-US" altLang="en-US" sz="2800" dirty="0">
              <a:latin typeface="+mn-lt"/>
              <a:cs typeface="Arial" panose="020B0604020202020204" pitchFamily="34" charset="0"/>
            </a:endParaRPr>
          </a:p>
        </p:txBody>
      </p:sp>
    </p:spTree>
    <p:extLst>
      <p:ext uri="{BB962C8B-B14F-4D97-AF65-F5344CB8AC3E}">
        <p14:creationId xmlns:p14="http://schemas.microsoft.com/office/powerpoint/2010/main" val="3915727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30B1D7F-F5C8-4FF5-9F88-1ED4829B62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219265" cy="484094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340D194-EB78-4B05-9164-4E690F5A9ED8}"/>
              </a:ext>
            </a:extLst>
          </p:cNvPr>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11</a:t>
            </a:fld>
            <a:endParaRPr lang="en-US">
              <a:solidFill>
                <a:prstClr val="black">
                  <a:tint val="95000"/>
                </a:prstClr>
              </a:solidFill>
            </a:endParaRPr>
          </a:p>
        </p:txBody>
      </p:sp>
      <p:sp>
        <p:nvSpPr>
          <p:cNvPr id="7" name="Rectangle 2">
            <a:extLst>
              <a:ext uri="{FF2B5EF4-FFF2-40B4-BE49-F238E27FC236}">
                <a16:creationId xmlns:a16="http://schemas.microsoft.com/office/drawing/2014/main" id="{B48D1FA1-DF90-4129-A785-5994E0FBF05A}"/>
              </a:ext>
            </a:extLst>
          </p:cNvPr>
          <p:cNvSpPr txBox="1">
            <a:spLocks noChangeArrowheads="1"/>
          </p:cNvSpPr>
          <p:nvPr/>
        </p:nvSpPr>
        <p:spPr>
          <a:xfrm>
            <a:off x="137318" y="0"/>
            <a:ext cx="8686800" cy="1325563"/>
          </a:xfrm>
          <a:prstGeom prst="rect">
            <a:avLst/>
          </a:prstGeom>
        </p:spPr>
        <p:txBody>
          <a:bodyPr vert="horz" lIns="91440" tIns="45720" rIns="91440" bIns="45720" rtlCol="0" anchor="ctr">
            <a:normAutofit/>
          </a:bodyPr>
          <a:lstStyle>
            <a:lvl1pPr algn="l" defTabSz="896112" rtl="0" eaLnBrk="1" latinLnBrk="0" hangingPunct="1">
              <a:lnSpc>
                <a:spcPct val="90000"/>
              </a:lnSpc>
              <a:spcBef>
                <a:spcPct val="0"/>
              </a:spcBef>
              <a:buNone/>
              <a:defRPr sz="4312" kern="1200">
                <a:solidFill>
                  <a:schemeClr val="tx1"/>
                </a:solidFill>
                <a:latin typeface="+mj-lt"/>
                <a:ea typeface="+mj-ea"/>
                <a:cs typeface="+mj-cs"/>
              </a:defRPr>
            </a:lvl1pPr>
          </a:lstStyle>
          <a:p>
            <a:pPr algn="ctr"/>
            <a:r>
              <a:rPr lang="en-US" sz="2800" b="1" dirty="0"/>
              <a:t>Alternative diagnostic algorithms for meeting symptom criteria for PGD</a:t>
            </a:r>
            <a:endParaRPr lang="en-US" altLang="en-US" sz="2800" dirty="0">
              <a:latin typeface="+mn-lt"/>
              <a:cs typeface="Arial" panose="020B0604020202020204" pitchFamily="34" charset="0"/>
            </a:endParaRPr>
          </a:p>
        </p:txBody>
      </p:sp>
    </p:spTree>
    <p:extLst>
      <p:ext uri="{BB962C8B-B14F-4D97-AF65-F5344CB8AC3E}">
        <p14:creationId xmlns:p14="http://schemas.microsoft.com/office/powerpoint/2010/main" val="4113304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57200" y="457200"/>
            <a:ext cx="7955280" cy="867930"/>
          </a:xfrm>
          <a:prstGeom prst="rect">
            <a:avLst/>
          </a:prstGeom>
        </p:spPr>
        <p:txBody>
          <a:bodyPr wrap="square">
            <a:spAutoFit/>
          </a:bodyPr>
          <a:lstStyle>
            <a:lvl1pPr algn="l" defTabSz="896112" rtl="0" eaLnBrk="1" latinLnBrk="0" hangingPunct="1">
              <a:lnSpc>
                <a:spcPct val="90000"/>
              </a:lnSpc>
              <a:spcBef>
                <a:spcPct val="0"/>
              </a:spcBef>
              <a:buNone/>
              <a:defRPr sz="4312" kern="1200">
                <a:solidFill>
                  <a:schemeClr val="tx1"/>
                </a:solidFill>
                <a:latin typeface="+mj-lt"/>
                <a:ea typeface="+mj-ea"/>
                <a:cs typeface="+mj-cs"/>
              </a:defRPr>
            </a:lvl1pPr>
          </a:lstStyle>
          <a:p>
            <a:pPr algn="ctr"/>
            <a:r>
              <a:rPr lang="en-US" sz="2800" dirty="0">
                <a:latin typeface="Arial" panose="020B0604020202020204" pitchFamily="34" charset="0"/>
                <a:cs typeface="Arial" panose="020B0604020202020204" pitchFamily="34" charset="0"/>
              </a:rPr>
              <a:t>Optimum Diagnostic Algorithm and Its Properties</a:t>
            </a:r>
          </a:p>
        </p:txBody>
      </p:sp>
      <p:sp>
        <p:nvSpPr>
          <p:cNvPr id="11" name="TextBox 10"/>
          <p:cNvSpPr txBox="1"/>
          <p:nvPr/>
        </p:nvSpPr>
        <p:spPr>
          <a:xfrm>
            <a:off x="457200" y="1188720"/>
            <a:ext cx="8046720" cy="1815882"/>
          </a:xfrm>
          <a:prstGeom prst="rect">
            <a:avLst/>
          </a:prstGeom>
          <a:noFill/>
        </p:spPr>
        <p:txBody>
          <a:bodyPr wrap="square" rtlCol="0">
            <a:spAutoFit/>
          </a:bodyPr>
          <a:lstStyle/>
          <a:p>
            <a:pPr>
              <a:spcAft>
                <a:spcPts val="1200"/>
              </a:spcAft>
            </a:pPr>
            <a:r>
              <a:rPr lang="en-US" sz="2000" b="1" dirty="0">
                <a:solidFill>
                  <a:srgbClr val="CC0000"/>
                </a:solidFill>
              </a:rPr>
              <a:t>Optimum Algorithm</a:t>
            </a:r>
          </a:p>
          <a:p>
            <a:pPr lvl="0">
              <a:spcAft>
                <a:spcPts val="1200"/>
              </a:spcAft>
            </a:pPr>
            <a:r>
              <a:rPr lang="en-US" b="1" dirty="0">
                <a:solidFill>
                  <a:prstClr val="black"/>
                </a:solidFill>
              </a:rPr>
              <a:t>Gateway “B” symptom: </a:t>
            </a:r>
            <a:r>
              <a:rPr lang="en-US" dirty="0">
                <a:solidFill>
                  <a:prstClr val="black"/>
                </a:solidFill>
              </a:rPr>
              <a:t>Yearning</a:t>
            </a:r>
          </a:p>
          <a:p>
            <a:pPr lvl="0">
              <a:spcAft>
                <a:spcPts val="1200"/>
              </a:spcAft>
            </a:pPr>
            <a:r>
              <a:rPr lang="en-US" b="1" dirty="0">
                <a:solidFill>
                  <a:prstClr val="black"/>
                </a:solidFill>
              </a:rPr>
              <a:t>5 of 9 “C” symptoms: </a:t>
            </a:r>
            <a:r>
              <a:rPr lang="en-US" dirty="0">
                <a:solidFill>
                  <a:prstClr val="black"/>
                </a:solidFill>
              </a:rPr>
              <a:t>Stunned by the loss, confused about role in life, trouble accepting the loss, bitter over the loss, difficulty moving on, emotional numbness, life empty since loss, difficulty trusting others, avoidance of reminders of deceased </a:t>
            </a:r>
          </a:p>
        </p:txBody>
      </p:sp>
      <p:sp>
        <p:nvSpPr>
          <p:cNvPr id="12" name="TextBox 11"/>
          <p:cNvSpPr txBox="1"/>
          <p:nvPr/>
        </p:nvSpPr>
        <p:spPr>
          <a:xfrm>
            <a:off x="457200" y="3200400"/>
            <a:ext cx="8046720" cy="3385542"/>
          </a:xfrm>
          <a:prstGeom prst="rect">
            <a:avLst/>
          </a:prstGeom>
          <a:noFill/>
        </p:spPr>
        <p:txBody>
          <a:bodyPr wrap="square" rtlCol="0">
            <a:spAutoFit/>
          </a:bodyPr>
          <a:lstStyle/>
          <a:p>
            <a:pPr>
              <a:spcAft>
                <a:spcPts val="1200"/>
              </a:spcAft>
            </a:pPr>
            <a:r>
              <a:rPr lang="en-US" sz="2000" b="1" dirty="0">
                <a:solidFill>
                  <a:srgbClr val="CC0000"/>
                </a:solidFill>
              </a:rPr>
              <a:t>Properties</a:t>
            </a:r>
          </a:p>
          <a:p>
            <a:pPr lvl="0">
              <a:spcAft>
                <a:spcPts val="1200"/>
              </a:spcAft>
            </a:pPr>
            <a:r>
              <a:rPr lang="en-US" b="1" dirty="0">
                <a:solidFill>
                  <a:prstClr val="black"/>
                </a:solidFill>
              </a:rPr>
              <a:t>Construct Validity: </a:t>
            </a:r>
            <a:r>
              <a:rPr lang="en-US" dirty="0">
                <a:solidFill>
                  <a:prstClr val="black"/>
                </a:solidFill>
              </a:rPr>
              <a:t>Derived from underlying, dimensional grief attribute</a:t>
            </a:r>
          </a:p>
          <a:p>
            <a:pPr lvl="0">
              <a:spcAft>
                <a:spcPts val="1200"/>
              </a:spcAft>
            </a:pPr>
            <a:r>
              <a:rPr lang="en-US" b="1" dirty="0">
                <a:solidFill>
                  <a:prstClr val="black"/>
                </a:solidFill>
              </a:rPr>
              <a:t>Convergent Validity: </a:t>
            </a:r>
            <a:r>
              <a:rPr lang="en-US" dirty="0">
                <a:solidFill>
                  <a:prstClr val="black"/>
                </a:solidFill>
              </a:rPr>
              <a:t>With respect to the previously proposed diagnostic algorithm for PGD (</a:t>
            </a:r>
            <a:r>
              <a:rPr lang="en-US" dirty="0">
                <a:solidFill>
                  <a:prstClr val="black"/>
                </a:solidFill>
                <a:latin typeface="Symbol" panose="05050102010706020507" pitchFamily="18" charset="2"/>
              </a:rPr>
              <a:t>k</a:t>
            </a:r>
            <a:r>
              <a:rPr lang="en-US" dirty="0">
                <a:solidFill>
                  <a:prstClr val="black"/>
                </a:solidFill>
              </a:rPr>
              <a:t> = 0.68) and the rater diagnosis of PGD (</a:t>
            </a:r>
            <a:r>
              <a:rPr lang="en-US" dirty="0">
                <a:solidFill>
                  <a:prstClr val="black"/>
                </a:solidFill>
                <a:latin typeface="Symbol" panose="05050102010706020507" pitchFamily="18" charset="2"/>
              </a:rPr>
              <a:t>k</a:t>
            </a:r>
            <a:r>
              <a:rPr lang="en-US" dirty="0">
                <a:solidFill>
                  <a:prstClr val="black"/>
                </a:solidFill>
              </a:rPr>
              <a:t> = 0.68) </a:t>
            </a:r>
          </a:p>
          <a:p>
            <a:pPr>
              <a:spcAft>
                <a:spcPts val="1200"/>
              </a:spcAft>
            </a:pPr>
            <a:r>
              <a:rPr lang="en-US" b="1" dirty="0">
                <a:solidFill>
                  <a:prstClr val="black"/>
                </a:solidFill>
              </a:rPr>
              <a:t>Discriminant Validity: </a:t>
            </a:r>
            <a:r>
              <a:rPr lang="en-US" dirty="0">
                <a:solidFill>
                  <a:prstClr val="black"/>
                </a:solidFill>
              </a:rPr>
              <a:t>With respect to other mood and anxiety disorders (</a:t>
            </a:r>
            <a:r>
              <a:rPr lang="en-US" dirty="0">
                <a:solidFill>
                  <a:prstClr val="black"/>
                </a:solidFill>
                <a:latin typeface="Symbol" panose="05050102010706020507" pitchFamily="18" charset="2"/>
              </a:rPr>
              <a:t>f</a:t>
            </a:r>
            <a:r>
              <a:rPr lang="en-US" dirty="0">
                <a:solidFill>
                  <a:prstClr val="black"/>
                </a:solidFill>
              </a:rPr>
              <a:t> with MDD= 0.36; PTSD = 0.31; GAD= 0.17) </a:t>
            </a:r>
          </a:p>
          <a:p>
            <a:pPr>
              <a:spcAft>
                <a:spcPts val="1200"/>
              </a:spcAft>
            </a:pPr>
            <a:r>
              <a:rPr lang="en-US" b="1" dirty="0">
                <a:solidFill>
                  <a:prstClr val="black"/>
                </a:solidFill>
              </a:rPr>
              <a:t>Reliability: </a:t>
            </a:r>
            <a:r>
              <a:rPr lang="en-US" dirty="0">
                <a:solidFill>
                  <a:prstClr val="black"/>
                </a:solidFill>
              </a:rPr>
              <a:t>Internal consistency of grief attribute items (Cronbach’s </a:t>
            </a:r>
            <a:r>
              <a:rPr lang="en-US" dirty="0">
                <a:solidFill>
                  <a:prstClr val="black"/>
                </a:solidFill>
                <a:latin typeface="Symbol" panose="05050102010706020507" pitchFamily="18" charset="2"/>
              </a:rPr>
              <a:t>a</a:t>
            </a:r>
            <a:r>
              <a:rPr lang="en-US" dirty="0">
                <a:solidFill>
                  <a:prstClr val="black"/>
                </a:solidFill>
              </a:rPr>
              <a:t> = 0.82)</a:t>
            </a:r>
          </a:p>
          <a:p>
            <a:pPr>
              <a:spcAft>
                <a:spcPts val="1200"/>
              </a:spcAft>
            </a:pPr>
            <a:r>
              <a:rPr lang="en-US" b="1" dirty="0">
                <a:solidFill>
                  <a:prstClr val="black"/>
                </a:solidFill>
              </a:rPr>
              <a:t>Diagnostic Accuracy: </a:t>
            </a:r>
            <a:r>
              <a:rPr lang="en-US" dirty="0">
                <a:solidFill>
                  <a:prstClr val="black"/>
                </a:solidFill>
              </a:rPr>
              <a:t>High sensitivity (1.00), specificity (0.99), positive predictive value (0.94), negative predictive value (1.00) with respect to criterion standard</a:t>
            </a:r>
          </a:p>
        </p:txBody>
      </p:sp>
    </p:spTree>
    <p:extLst>
      <p:ext uri="{BB962C8B-B14F-4D97-AF65-F5344CB8AC3E}">
        <p14:creationId xmlns:p14="http://schemas.microsoft.com/office/powerpoint/2010/main" val="460938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C388-CA41-4082-B90B-16002DE3EA3B}"/>
              </a:ext>
            </a:extLst>
          </p:cNvPr>
          <p:cNvSpPr>
            <a:spLocks noGrp="1"/>
          </p:cNvSpPr>
          <p:nvPr>
            <p:ph type="title"/>
          </p:nvPr>
        </p:nvSpPr>
        <p:spPr>
          <a:xfrm>
            <a:off x="485411" y="228600"/>
            <a:ext cx="7990616" cy="1143000"/>
          </a:xfrm>
        </p:spPr>
        <p:txBody>
          <a:bodyPr>
            <a:normAutofit/>
          </a:bodyPr>
          <a:lstStyle/>
          <a:p>
            <a:pPr algn="ctr"/>
            <a:r>
              <a:rPr lang="en-US" sz="2800" dirty="0">
                <a:solidFill>
                  <a:srgbClr val="C00000"/>
                </a:solidFill>
                <a:latin typeface="+mn-lt"/>
                <a:cs typeface="Arial" panose="020B0604020202020204" pitchFamily="34" charset="0"/>
              </a:rPr>
              <a:t>Predictive </a:t>
            </a:r>
            <a:r>
              <a:rPr lang="en-US" sz="2800">
                <a:solidFill>
                  <a:srgbClr val="C00000"/>
                </a:solidFill>
                <a:latin typeface="+mn-lt"/>
                <a:cs typeface="Arial" panose="020B0604020202020204" pitchFamily="34" charset="0"/>
              </a:rPr>
              <a:t>Validity of </a:t>
            </a:r>
            <a:r>
              <a:rPr lang="en-US" sz="2800" dirty="0">
                <a:solidFill>
                  <a:srgbClr val="C00000"/>
                </a:solidFill>
                <a:latin typeface="+mn-lt"/>
                <a:cs typeface="Arial" panose="020B0604020202020204" pitchFamily="34" charset="0"/>
              </a:rPr>
              <a:t>Temporal Subtypes to Determine </a:t>
            </a:r>
            <a:br>
              <a:rPr lang="en-US" sz="2800" dirty="0">
                <a:solidFill>
                  <a:srgbClr val="C00000"/>
                </a:solidFill>
                <a:latin typeface="+mn-lt"/>
                <a:cs typeface="Arial" panose="020B0604020202020204" pitchFamily="34" charset="0"/>
              </a:rPr>
            </a:br>
            <a:r>
              <a:rPr lang="en-US" sz="2800" dirty="0">
                <a:solidFill>
                  <a:srgbClr val="C00000"/>
                </a:solidFill>
                <a:latin typeface="+mn-lt"/>
                <a:cs typeface="Arial" panose="020B0604020202020204" pitchFamily="34" charset="0"/>
              </a:rPr>
              <a:t>6-months Criterion for PGD</a:t>
            </a:r>
          </a:p>
        </p:txBody>
      </p:sp>
      <p:pic>
        <p:nvPicPr>
          <p:cNvPr id="4" name="Table Placeholder 3">
            <a:extLst>
              <a:ext uri="{FF2B5EF4-FFF2-40B4-BE49-F238E27FC236}">
                <a16:creationId xmlns:a16="http://schemas.microsoft.com/office/drawing/2014/main" id="{2F0466E9-655D-4F9C-8908-B61A4FE46CB6}"/>
              </a:ext>
            </a:extLst>
          </p:cNvPr>
          <p:cNvPicPr>
            <a:picLocks noGrp="1" noChangeAspect="1"/>
          </p:cNvPicPr>
          <p:nvPr>
            <p:ph type="tbl" idx="1"/>
          </p:nvPr>
        </p:nvPicPr>
        <p:blipFill rotWithShape="1">
          <a:blip r:embed="rId2"/>
          <a:srcRect l="19195" t="32075" r="37659" b="49057"/>
          <a:stretch/>
        </p:blipFill>
        <p:spPr>
          <a:xfrm>
            <a:off x="365919" y="1371600"/>
            <a:ext cx="8229600" cy="4398579"/>
          </a:xfrm>
          <a:prstGeom prst="rect">
            <a:avLst/>
          </a:prstGeom>
        </p:spPr>
      </p:pic>
      <p:sp>
        <p:nvSpPr>
          <p:cNvPr id="3" name="Arrow: Down 2">
            <a:extLst>
              <a:ext uri="{FF2B5EF4-FFF2-40B4-BE49-F238E27FC236}">
                <a16:creationId xmlns:a16="http://schemas.microsoft.com/office/drawing/2014/main" id="{B84D66DF-53D3-40E2-9A62-4F18F8F01E40}"/>
              </a:ext>
            </a:extLst>
          </p:cNvPr>
          <p:cNvSpPr/>
          <p:nvPr/>
        </p:nvSpPr>
        <p:spPr>
          <a:xfrm rot="589344">
            <a:off x="7798101" y="2063443"/>
            <a:ext cx="228600" cy="7620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E3B9A83-73FC-44F2-BD05-B9DED48DF2E8}"/>
              </a:ext>
            </a:extLst>
          </p:cNvPr>
          <p:cNvSpPr txBox="1"/>
          <p:nvPr/>
        </p:nvSpPr>
        <p:spPr>
          <a:xfrm rot="19782341">
            <a:off x="6453649" y="1514393"/>
            <a:ext cx="2326671" cy="923330"/>
          </a:xfrm>
          <a:prstGeom prst="rect">
            <a:avLst/>
          </a:prstGeom>
          <a:noFill/>
        </p:spPr>
        <p:txBody>
          <a:bodyPr wrap="square" rtlCol="0">
            <a:spAutoFit/>
          </a:bodyPr>
          <a:lstStyle/>
          <a:p>
            <a:r>
              <a:rPr lang="en-US" dirty="0">
                <a:solidFill>
                  <a:srgbClr val="C00000"/>
                </a:solidFill>
              </a:rPr>
              <a:t>6-months post-loss</a:t>
            </a:r>
            <a:r>
              <a:rPr lang="en-US" b="1" dirty="0">
                <a:solidFill>
                  <a:srgbClr val="C00000"/>
                </a:solidFill>
              </a:rPr>
              <a:t> Point Prevalence  = 11.6% </a:t>
            </a:r>
          </a:p>
        </p:txBody>
      </p:sp>
      <p:sp>
        <p:nvSpPr>
          <p:cNvPr id="5" name="Slide Number Placeholder 4">
            <a:extLst>
              <a:ext uri="{FF2B5EF4-FFF2-40B4-BE49-F238E27FC236}">
                <a16:creationId xmlns:a16="http://schemas.microsoft.com/office/drawing/2014/main" id="{337E5588-8CE3-433E-9141-853A2F962584}"/>
              </a:ext>
            </a:extLst>
          </p:cNvPr>
          <p:cNvSpPr>
            <a:spLocks noGrp="1"/>
          </p:cNvSpPr>
          <p:nvPr>
            <p:ph type="sldNum" sz="quarter" idx="12"/>
          </p:nvPr>
        </p:nvSpPr>
        <p:spPr/>
        <p:txBody>
          <a:bodyPr/>
          <a:lstStyle/>
          <a:p>
            <a:pPr>
              <a:defRPr/>
            </a:pPr>
            <a:fld id="{CD2F3ABB-6846-4368-886D-45EB51FF9E23}" type="slidenum">
              <a:rPr lang="en-US" smtClean="0">
                <a:solidFill>
                  <a:prstClr val="black">
                    <a:tint val="95000"/>
                  </a:prstClr>
                </a:solidFill>
              </a:rPr>
              <a:pPr>
                <a:defRPr/>
              </a:pPr>
              <a:t>13</a:t>
            </a:fld>
            <a:endParaRPr lang="en-US">
              <a:solidFill>
                <a:prstClr val="black">
                  <a:tint val="95000"/>
                </a:prstClr>
              </a:solidFill>
            </a:endParaRPr>
          </a:p>
        </p:txBody>
      </p:sp>
    </p:spTree>
    <p:extLst>
      <p:ext uri="{BB962C8B-B14F-4D97-AF65-F5344CB8AC3E}">
        <p14:creationId xmlns:p14="http://schemas.microsoft.com/office/powerpoint/2010/main" val="1096899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25665" y="228600"/>
            <a:ext cx="8110108" cy="1524000"/>
          </a:xfrm>
        </p:spPr>
        <p:txBody>
          <a:bodyPr>
            <a:normAutofit/>
          </a:bodyPr>
          <a:lstStyle/>
          <a:p>
            <a:pPr marL="54864" algn="ctr" fontAlgn="auto">
              <a:spcAft>
                <a:spcPts val="0"/>
              </a:spcAft>
              <a:defRPr/>
            </a:pPr>
            <a:r>
              <a:rPr lang="en-US" sz="3100" dirty="0">
                <a:solidFill>
                  <a:srgbClr val="C00000"/>
                </a:solidFill>
                <a:latin typeface="+mn-lt"/>
                <a:cs typeface="Arial" panose="020B0604020202020204" pitchFamily="34" charset="0"/>
              </a:rPr>
              <a:t>PGD – (Incremental) Predictive Validity</a:t>
            </a:r>
            <a:br>
              <a:rPr lang="en-US" dirty="0">
                <a:solidFill>
                  <a:srgbClr val="C00000"/>
                </a:solidFill>
                <a:latin typeface="Arial" panose="020B0604020202020204" pitchFamily="34" charset="0"/>
                <a:cs typeface="Arial" panose="020B0604020202020204" pitchFamily="34" charset="0"/>
              </a:rPr>
            </a:br>
            <a:endParaRPr lang="en-US" sz="2700" dirty="0">
              <a:solidFill>
                <a:srgbClr val="C0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522F2C5-F014-4284-BB20-6AE194895E58}"/>
              </a:ext>
            </a:extLst>
          </p:cNvPr>
          <p:cNvPicPr>
            <a:picLocks noChangeAspect="1"/>
          </p:cNvPicPr>
          <p:nvPr/>
        </p:nvPicPr>
        <p:blipFill rotWithShape="1">
          <a:blip r:embed="rId3"/>
          <a:srcRect l="19389" t="49206" r="60093" b="28986"/>
          <a:stretch/>
        </p:blipFill>
        <p:spPr>
          <a:xfrm>
            <a:off x="1393825" y="1295400"/>
            <a:ext cx="6172200" cy="4730353"/>
          </a:xfrm>
          <a:prstGeom prst="rect">
            <a:avLst/>
          </a:prstGeom>
        </p:spPr>
      </p:pic>
      <p:sp>
        <p:nvSpPr>
          <p:cNvPr id="2" name="Slide Number Placeholder 1">
            <a:extLst>
              <a:ext uri="{FF2B5EF4-FFF2-40B4-BE49-F238E27FC236}">
                <a16:creationId xmlns:a16="http://schemas.microsoft.com/office/drawing/2014/main" id="{02D83D8B-98E9-4114-B7DD-0412F77BCBBE}"/>
              </a:ext>
            </a:extLst>
          </p:cNvPr>
          <p:cNvSpPr>
            <a:spLocks noGrp="1"/>
          </p:cNvSpPr>
          <p:nvPr>
            <p:ph type="sldNum" sz="quarter" idx="12"/>
          </p:nvPr>
        </p:nvSpPr>
        <p:spPr/>
        <p:txBody>
          <a:bodyPr/>
          <a:lstStyle/>
          <a:p>
            <a:pPr>
              <a:defRPr/>
            </a:pPr>
            <a:fld id="{CD2F3ABB-6846-4368-886D-45EB51FF9E23}" type="slidenum">
              <a:rPr lang="en-US" smtClean="0">
                <a:solidFill>
                  <a:prstClr val="black">
                    <a:tint val="95000"/>
                  </a:prstClr>
                </a:solidFill>
              </a:rPr>
              <a:pPr>
                <a:defRPr/>
              </a:pPr>
              <a:t>14</a:t>
            </a:fld>
            <a:endParaRPr lang="en-US">
              <a:solidFill>
                <a:prstClr val="black">
                  <a:tint val="95000"/>
                </a:prstClr>
              </a:solidFill>
            </a:endParaRPr>
          </a:p>
        </p:txBody>
      </p:sp>
      <p:sp>
        <p:nvSpPr>
          <p:cNvPr id="3" name="Rectangle 2">
            <a:extLst>
              <a:ext uri="{FF2B5EF4-FFF2-40B4-BE49-F238E27FC236}">
                <a16:creationId xmlns:a16="http://schemas.microsoft.com/office/drawing/2014/main" id="{634CEE3F-3BE6-486D-80E0-9ECC61F851A4}"/>
              </a:ext>
            </a:extLst>
          </p:cNvPr>
          <p:cNvSpPr/>
          <p:nvPr/>
        </p:nvSpPr>
        <p:spPr>
          <a:xfrm>
            <a:off x="4556919" y="6031787"/>
            <a:ext cx="3136693" cy="369332"/>
          </a:xfrm>
          <a:prstGeom prst="rect">
            <a:avLst/>
          </a:prstGeom>
        </p:spPr>
        <p:txBody>
          <a:bodyPr wrap="none">
            <a:spAutoFit/>
          </a:bodyPr>
          <a:lstStyle/>
          <a:p>
            <a:r>
              <a:rPr lang="en-US" dirty="0"/>
              <a:t>Prigerson et al., </a:t>
            </a:r>
            <a:r>
              <a:rPr lang="en-US" i="1" dirty="0" err="1"/>
              <a:t>PLoS</a:t>
            </a:r>
            <a:r>
              <a:rPr lang="en-US" i="1" dirty="0"/>
              <a:t> Med </a:t>
            </a:r>
            <a:r>
              <a:rPr lang="en-US" dirty="0"/>
              <a:t>2009</a:t>
            </a:r>
          </a:p>
        </p:txBody>
      </p:sp>
    </p:spTree>
    <p:extLst>
      <p:ext uri="{BB962C8B-B14F-4D97-AF65-F5344CB8AC3E}">
        <p14:creationId xmlns:p14="http://schemas.microsoft.com/office/powerpoint/2010/main" val="46607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48150" y="96756"/>
            <a:ext cx="8465137" cy="1431925"/>
          </a:xfrm>
        </p:spPr>
        <p:txBody>
          <a:bodyPr>
            <a:normAutofit/>
          </a:bodyPr>
          <a:lstStyle/>
          <a:p>
            <a:pPr marL="54864" algn="ctr" fontAlgn="auto">
              <a:spcAft>
                <a:spcPts val="0"/>
              </a:spcAft>
              <a:defRPr/>
            </a:pPr>
            <a:r>
              <a:rPr lang="en-US" sz="3200" dirty="0">
                <a:latin typeface="+mn-lt"/>
              </a:rPr>
              <a:t>Would those diagnosed with </a:t>
            </a:r>
            <a:r>
              <a:rPr lang="en-US" sz="3200" dirty="0">
                <a:solidFill>
                  <a:srgbClr val="C00000"/>
                </a:solidFill>
                <a:latin typeface="+mn-lt"/>
              </a:rPr>
              <a:t>PGD</a:t>
            </a:r>
            <a:r>
              <a:rPr lang="en-US" sz="3200" dirty="0">
                <a:latin typeface="+mn-lt"/>
              </a:rPr>
              <a:t> feel …</a:t>
            </a:r>
          </a:p>
        </p:txBody>
      </p:sp>
      <p:sp>
        <p:nvSpPr>
          <p:cNvPr id="77827" name="Rectangle 3"/>
          <p:cNvSpPr>
            <a:spLocks noGrp="1" noChangeArrowheads="1"/>
          </p:cNvSpPr>
          <p:nvPr>
            <p:ph idx="1"/>
          </p:nvPr>
        </p:nvSpPr>
        <p:spPr>
          <a:xfrm>
            <a:off x="548640" y="1371600"/>
            <a:ext cx="7729240" cy="4351338"/>
          </a:xfrm>
        </p:spPr>
        <p:txBody>
          <a:bodyPr>
            <a:normAutofit/>
          </a:bodyPr>
          <a:lstStyle/>
          <a:p>
            <a:pPr>
              <a:lnSpc>
                <a:spcPct val="90000"/>
              </a:lnSpc>
              <a:buClr>
                <a:srgbClr val="FF0000"/>
              </a:buClr>
            </a:pPr>
            <a:r>
              <a:rPr lang="en-US" sz="2800" dirty="0">
                <a:solidFill>
                  <a:srgbClr val="C00000"/>
                </a:solidFill>
              </a:rPr>
              <a:t>Stigmatized</a:t>
            </a:r>
            <a:r>
              <a:rPr lang="en-US" sz="2800" dirty="0">
                <a:solidFill>
                  <a:schemeClr val="tx2"/>
                </a:solidFill>
              </a:rPr>
              <a:t> </a:t>
            </a:r>
            <a:r>
              <a:rPr lang="en-US" sz="2800" dirty="0"/>
              <a:t>– would bereaved be labeled as inferior and blamed for their distress? </a:t>
            </a:r>
          </a:p>
          <a:p>
            <a:pPr>
              <a:lnSpc>
                <a:spcPct val="90000"/>
              </a:lnSpc>
              <a:buClr>
                <a:srgbClr val="FF0000"/>
              </a:buClr>
            </a:pPr>
            <a:endParaRPr lang="en-US" sz="2800" dirty="0"/>
          </a:p>
          <a:p>
            <a:pPr>
              <a:lnSpc>
                <a:spcPct val="90000"/>
              </a:lnSpc>
              <a:buClr>
                <a:srgbClr val="FF0000"/>
              </a:buClr>
            </a:pPr>
            <a:r>
              <a:rPr lang="en-US" sz="2800" dirty="0">
                <a:solidFill>
                  <a:srgbClr val="C00000"/>
                </a:solidFill>
              </a:rPr>
              <a:t>Rejected</a:t>
            </a:r>
            <a:r>
              <a:rPr lang="en-US" sz="2800" dirty="0">
                <a:solidFill>
                  <a:schemeClr val="tx2"/>
                </a:solidFill>
              </a:rPr>
              <a:t>,</a:t>
            </a:r>
            <a:r>
              <a:rPr lang="en-US" sz="2800" dirty="0"/>
              <a:t> unsupported, misunderstood by their family – would family members w/draw support?</a:t>
            </a:r>
          </a:p>
          <a:p>
            <a:pPr>
              <a:lnSpc>
                <a:spcPct val="90000"/>
              </a:lnSpc>
              <a:buClr>
                <a:srgbClr val="FF0000"/>
              </a:buClr>
            </a:pPr>
            <a:endParaRPr lang="en-US" sz="2800" dirty="0"/>
          </a:p>
          <a:p>
            <a:pPr>
              <a:lnSpc>
                <a:spcPct val="90000"/>
              </a:lnSpc>
              <a:buClr>
                <a:srgbClr val="FF0000"/>
              </a:buClr>
            </a:pPr>
            <a:r>
              <a:rPr lang="en-US" sz="2800" dirty="0">
                <a:solidFill>
                  <a:srgbClr val="C00000"/>
                </a:solidFill>
              </a:rPr>
              <a:t>Want help </a:t>
            </a:r>
            <a:r>
              <a:rPr lang="en-US" sz="2800" dirty="0"/>
              <a:t>for their emotional distress – would they </a:t>
            </a:r>
            <a:r>
              <a:rPr lang="en-US" sz="2800" dirty="0">
                <a:solidFill>
                  <a:srgbClr val="32373A"/>
                </a:solidFill>
              </a:rPr>
              <a:t>be receptive to treatments to minimize their distress?</a:t>
            </a:r>
          </a:p>
          <a:p>
            <a:pPr>
              <a:lnSpc>
                <a:spcPct val="90000"/>
              </a:lnSpc>
            </a:pPr>
            <a:endParaRPr lang="en-US" sz="2800" dirty="0"/>
          </a:p>
        </p:txBody>
      </p:sp>
      <p:sp>
        <p:nvSpPr>
          <p:cNvPr id="2" name="Slide Number Placeholder 1">
            <a:extLst>
              <a:ext uri="{FF2B5EF4-FFF2-40B4-BE49-F238E27FC236}">
                <a16:creationId xmlns:a16="http://schemas.microsoft.com/office/drawing/2014/main" id="{ADF25D19-CAB3-4A99-AEA8-C01001D8094B}"/>
              </a:ext>
            </a:extLst>
          </p:cNvPr>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15</a:t>
            </a:fld>
            <a:endParaRPr lang="en-US" dirty="0">
              <a:solidFill>
                <a:prstClr val="black">
                  <a:tint val="95000"/>
                </a:prstClr>
              </a:solidFill>
            </a:endParaRPr>
          </a:p>
        </p:txBody>
      </p:sp>
      <p:sp>
        <p:nvSpPr>
          <p:cNvPr id="4" name="Rectangle 3">
            <a:extLst>
              <a:ext uri="{FF2B5EF4-FFF2-40B4-BE49-F238E27FC236}">
                <a16:creationId xmlns:a16="http://schemas.microsoft.com/office/drawing/2014/main" id="{D66178DE-F281-45E0-BCA1-A10F9369FDF3}"/>
              </a:ext>
            </a:extLst>
          </p:cNvPr>
          <p:cNvSpPr/>
          <p:nvPr/>
        </p:nvSpPr>
        <p:spPr>
          <a:xfrm>
            <a:off x="4572000" y="5486400"/>
            <a:ext cx="4479925" cy="769441"/>
          </a:xfrm>
          <a:prstGeom prst="rect">
            <a:avLst/>
          </a:prstGeom>
        </p:spPr>
        <p:txBody>
          <a:bodyPr>
            <a:spAutoFit/>
          </a:bodyPr>
          <a:lstStyle/>
          <a:p>
            <a:r>
              <a:rPr lang="en-US" sz="2400" b="1" dirty="0"/>
              <a:t>Yale Bereavement Study </a:t>
            </a:r>
          </a:p>
          <a:p>
            <a:r>
              <a:rPr lang="en-US" sz="2000" dirty="0"/>
              <a:t> Johnson et al. 2009</a:t>
            </a:r>
          </a:p>
        </p:txBody>
      </p:sp>
    </p:spTree>
    <p:extLst>
      <p:ext uri="{BB962C8B-B14F-4D97-AF65-F5344CB8AC3E}">
        <p14:creationId xmlns:p14="http://schemas.microsoft.com/office/powerpoint/2010/main" val="4034858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389829" y="304800"/>
            <a:ext cx="8181779" cy="938211"/>
          </a:xfrm>
        </p:spPr>
        <p:txBody>
          <a:bodyPr>
            <a:normAutofit/>
          </a:bodyPr>
          <a:lstStyle/>
          <a:p>
            <a:pPr marL="54864" algn="ctr" fontAlgn="auto">
              <a:spcAft>
                <a:spcPts val="0"/>
              </a:spcAft>
              <a:defRPr/>
            </a:pPr>
            <a:r>
              <a:rPr lang="en-US" sz="3200" dirty="0">
                <a:solidFill>
                  <a:srgbClr val="C00000"/>
                </a:solidFill>
                <a:latin typeface="+mn-lt"/>
              </a:rPr>
              <a:t>Stigma &amp; Receptivity to Treatment re: PGD</a:t>
            </a:r>
          </a:p>
        </p:txBody>
      </p:sp>
      <p:sp>
        <p:nvSpPr>
          <p:cNvPr id="73731" name="Rectangle 3"/>
          <p:cNvSpPr>
            <a:spLocks noGrp="1" noChangeArrowheads="1"/>
          </p:cNvSpPr>
          <p:nvPr>
            <p:ph idx="1"/>
          </p:nvPr>
        </p:nvSpPr>
        <p:spPr>
          <a:xfrm>
            <a:off x="494408" y="1649411"/>
            <a:ext cx="8077200" cy="4351338"/>
          </a:xfrm>
        </p:spPr>
        <p:txBody>
          <a:bodyPr>
            <a:normAutofit/>
          </a:bodyPr>
          <a:lstStyle/>
          <a:p>
            <a:pPr>
              <a:lnSpc>
                <a:spcPct val="90000"/>
              </a:lnSpc>
              <a:buClr>
                <a:schemeClr val="tx1"/>
              </a:buClr>
              <a:buSzTx/>
              <a:buFont typeface="Wingdings" panose="05000000000000000000" pitchFamily="2" charset="2"/>
              <a:buChar char="Ø"/>
            </a:pPr>
            <a:r>
              <a:rPr lang="en-US" sz="2400" dirty="0"/>
              <a:t>  &gt; 90% subjects think family/friends would be </a:t>
            </a:r>
            <a:r>
              <a:rPr lang="en-US" sz="2400" b="1" i="1" dirty="0">
                <a:solidFill>
                  <a:srgbClr val="C00000"/>
                </a:solidFill>
              </a:rPr>
              <a:t>more </a:t>
            </a:r>
            <a:r>
              <a:rPr lang="en-US" sz="2400" dirty="0">
                <a:solidFill>
                  <a:srgbClr val="C00000"/>
                </a:solidFill>
              </a:rPr>
              <a:t> </a:t>
            </a:r>
          </a:p>
          <a:p>
            <a:pPr marL="0" indent="0">
              <a:lnSpc>
                <a:spcPct val="90000"/>
              </a:lnSpc>
              <a:buClr>
                <a:schemeClr val="tx1"/>
              </a:buClr>
              <a:buSzTx/>
              <a:buNone/>
            </a:pPr>
            <a:r>
              <a:rPr lang="en-US" sz="2400" dirty="0"/>
              <a:t>        understanding if diagnosed w/ PGD</a:t>
            </a:r>
          </a:p>
          <a:p>
            <a:pPr>
              <a:lnSpc>
                <a:spcPct val="90000"/>
              </a:lnSpc>
              <a:buClr>
                <a:schemeClr val="tx1"/>
              </a:buClr>
              <a:buSzTx/>
              <a:buFont typeface="Wingdings" panose="05000000000000000000" pitchFamily="2" charset="2"/>
              <a:buChar char="Ø"/>
            </a:pPr>
            <a:endParaRPr lang="en-US" sz="2400" dirty="0"/>
          </a:p>
          <a:p>
            <a:pPr>
              <a:lnSpc>
                <a:spcPct val="90000"/>
              </a:lnSpc>
              <a:buClr>
                <a:schemeClr val="tx1"/>
              </a:buClr>
              <a:buSzTx/>
              <a:buFont typeface="Wingdings" panose="05000000000000000000" pitchFamily="2" charset="2"/>
              <a:buChar char="Ø"/>
            </a:pPr>
            <a:r>
              <a:rPr lang="en-US" sz="2400" dirty="0"/>
              <a:t>  If told they had PGD:</a:t>
            </a:r>
          </a:p>
          <a:p>
            <a:pPr lvl="1">
              <a:lnSpc>
                <a:spcPct val="90000"/>
              </a:lnSpc>
              <a:buClr>
                <a:schemeClr val="tx1"/>
              </a:buClr>
              <a:buSzTx/>
            </a:pPr>
            <a:r>
              <a:rPr lang="en-US" sz="2400" dirty="0"/>
              <a:t>&gt; 95 % of subjects would be </a:t>
            </a:r>
            <a:r>
              <a:rPr lang="en-US" sz="2400" dirty="0">
                <a:solidFill>
                  <a:srgbClr val="C00000"/>
                </a:solidFill>
              </a:rPr>
              <a:t>relieved </a:t>
            </a:r>
            <a:r>
              <a:rPr lang="en-US" sz="2400" dirty="0"/>
              <a:t>to have a recognizable problem</a:t>
            </a:r>
          </a:p>
          <a:p>
            <a:pPr lvl="1">
              <a:lnSpc>
                <a:spcPct val="90000"/>
              </a:lnSpc>
              <a:buClr>
                <a:schemeClr val="tx1"/>
              </a:buClr>
              <a:buSzTx/>
            </a:pPr>
            <a:r>
              <a:rPr lang="en-US" sz="2400" dirty="0"/>
              <a:t>&gt; 98% would be </a:t>
            </a:r>
            <a:r>
              <a:rPr lang="en-US" sz="2400" dirty="0">
                <a:solidFill>
                  <a:srgbClr val="C00000"/>
                </a:solidFill>
              </a:rPr>
              <a:t>interested in treatment </a:t>
            </a:r>
            <a:r>
              <a:rPr lang="en-US" sz="2400" dirty="0"/>
              <a:t>for this condition – 100% of those meeting criteria for PGD</a:t>
            </a:r>
          </a:p>
        </p:txBody>
      </p:sp>
      <p:sp>
        <p:nvSpPr>
          <p:cNvPr id="2" name="Slide Number Placeholder 1">
            <a:extLst>
              <a:ext uri="{FF2B5EF4-FFF2-40B4-BE49-F238E27FC236}">
                <a16:creationId xmlns:a16="http://schemas.microsoft.com/office/drawing/2014/main" id="{96092581-BEDF-49C0-8ED1-0FFAF8136626}"/>
              </a:ext>
            </a:extLst>
          </p:cNvPr>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16</a:t>
            </a:fld>
            <a:endParaRPr lang="en-US">
              <a:solidFill>
                <a:prstClr val="black">
                  <a:tint val="95000"/>
                </a:prstClr>
              </a:solidFill>
            </a:endParaRPr>
          </a:p>
        </p:txBody>
      </p:sp>
      <p:sp>
        <p:nvSpPr>
          <p:cNvPr id="6" name="Rectangle 5">
            <a:extLst>
              <a:ext uri="{FF2B5EF4-FFF2-40B4-BE49-F238E27FC236}">
                <a16:creationId xmlns:a16="http://schemas.microsoft.com/office/drawing/2014/main" id="{D66178DE-F281-45E0-BCA1-A10F9369FDF3}"/>
              </a:ext>
            </a:extLst>
          </p:cNvPr>
          <p:cNvSpPr/>
          <p:nvPr/>
        </p:nvSpPr>
        <p:spPr>
          <a:xfrm>
            <a:off x="4572000" y="5486400"/>
            <a:ext cx="4479925" cy="769441"/>
          </a:xfrm>
          <a:prstGeom prst="rect">
            <a:avLst/>
          </a:prstGeom>
        </p:spPr>
        <p:txBody>
          <a:bodyPr>
            <a:spAutoFit/>
          </a:bodyPr>
          <a:lstStyle/>
          <a:p>
            <a:r>
              <a:rPr lang="en-US" sz="2400" b="1" dirty="0"/>
              <a:t>Yale Bereavement Study </a:t>
            </a:r>
          </a:p>
          <a:p>
            <a:r>
              <a:rPr lang="en-US" sz="2000" dirty="0"/>
              <a:t> Johnson et al. 2009</a:t>
            </a:r>
          </a:p>
        </p:txBody>
      </p:sp>
    </p:spTree>
    <p:extLst>
      <p:ext uri="{BB962C8B-B14F-4D97-AF65-F5344CB8AC3E}">
        <p14:creationId xmlns:p14="http://schemas.microsoft.com/office/powerpoint/2010/main" val="3297358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5B4FB-D9C7-491E-814A-F3094E53A6E1}"/>
              </a:ext>
            </a:extLst>
          </p:cNvPr>
          <p:cNvSpPr>
            <a:spLocks noGrp="1"/>
          </p:cNvSpPr>
          <p:nvPr>
            <p:ph type="title"/>
          </p:nvPr>
        </p:nvSpPr>
        <p:spPr>
          <a:xfrm>
            <a:off x="899319" y="457200"/>
            <a:ext cx="7729240" cy="1325563"/>
          </a:xfrm>
        </p:spPr>
        <p:txBody>
          <a:bodyPr>
            <a:normAutofit fontScale="90000"/>
          </a:bodyPr>
          <a:lstStyle/>
          <a:p>
            <a:pPr algn="ctr"/>
            <a:r>
              <a:rPr lang="en-US" sz="3200" dirty="0">
                <a:solidFill>
                  <a:srgbClr val="C00000"/>
                </a:solidFill>
                <a:latin typeface="+mn-lt"/>
                <a:cs typeface="Arial" panose="020B0604020202020204" pitchFamily="34" charset="0"/>
              </a:rPr>
              <a:t>Clinical Utility of a PGD Diagnosis</a:t>
            </a:r>
            <a:br>
              <a:rPr lang="en-US" sz="3200" dirty="0">
                <a:solidFill>
                  <a:srgbClr val="C00000"/>
                </a:solidFill>
                <a:latin typeface="+mn-lt"/>
                <a:cs typeface="Arial" panose="020B0604020202020204" pitchFamily="34" charset="0"/>
              </a:rPr>
            </a:br>
            <a:br>
              <a:rPr lang="en-US" sz="3200" dirty="0">
                <a:solidFill>
                  <a:srgbClr val="C00000"/>
                </a:solidFill>
                <a:latin typeface="+mn-lt"/>
                <a:cs typeface="Arial" panose="020B0604020202020204" pitchFamily="34" charset="0"/>
              </a:rPr>
            </a:br>
            <a:endParaRPr lang="en-US" sz="3200" dirty="0">
              <a:solidFill>
                <a:srgbClr val="C00000"/>
              </a:solidFill>
              <a:latin typeface="+mn-lt"/>
              <a:cs typeface="Arial" panose="020B0604020202020204" pitchFamily="34" charset="0"/>
            </a:endParaRPr>
          </a:p>
        </p:txBody>
      </p:sp>
      <p:sp>
        <p:nvSpPr>
          <p:cNvPr id="3" name="Slide Number Placeholder 2">
            <a:extLst>
              <a:ext uri="{FF2B5EF4-FFF2-40B4-BE49-F238E27FC236}">
                <a16:creationId xmlns:a16="http://schemas.microsoft.com/office/drawing/2014/main" id="{F558E0AF-CCF7-484E-8DD4-D48F2FC11CAC}"/>
              </a:ext>
            </a:extLst>
          </p:cNvPr>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17</a:t>
            </a:fld>
            <a:endParaRPr lang="en-US">
              <a:solidFill>
                <a:prstClr val="black">
                  <a:tint val="95000"/>
                </a:prstClr>
              </a:solidFill>
            </a:endParaRPr>
          </a:p>
        </p:txBody>
      </p:sp>
      <p:sp>
        <p:nvSpPr>
          <p:cNvPr id="4" name="TextBox 3">
            <a:extLst>
              <a:ext uri="{FF2B5EF4-FFF2-40B4-BE49-F238E27FC236}">
                <a16:creationId xmlns:a16="http://schemas.microsoft.com/office/drawing/2014/main" id="{BFBCB06B-7DCB-49F2-8F74-16800694F750}"/>
              </a:ext>
            </a:extLst>
          </p:cNvPr>
          <p:cNvSpPr txBox="1"/>
          <p:nvPr/>
        </p:nvSpPr>
        <p:spPr>
          <a:xfrm>
            <a:off x="975519" y="1131065"/>
            <a:ext cx="7010400" cy="5078313"/>
          </a:xfrm>
          <a:prstGeom prst="rect">
            <a:avLst/>
          </a:prstGeom>
          <a:noFill/>
        </p:spPr>
        <p:txBody>
          <a:bodyPr wrap="square" rtlCol="0">
            <a:spAutoFit/>
          </a:bodyPr>
          <a:lstStyle/>
          <a:p>
            <a:r>
              <a:rPr lang="en-US" sz="2000" dirty="0"/>
              <a:t>In the DSM 5, p. 20 it states:</a:t>
            </a:r>
          </a:p>
          <a:p>
            <a:endParaRPr lang="en-US" sz="2000" dirty="0"/>
          </a:p>
          <a:p>
            <a:pPr marL="285750" indent="-285750">
              <a:buFont typeface="Wingdings" panose="05000000000000000000" pitchFamily="2" charset="2"/>
              <a:buChar char="Ø"/>
            </a:pPr>
            <a:r>
              <a:rPr lang="en-US" sz="2000" dirty="0"/>
              <a:t>“…a mental disorder should have clinical utility [</a:t>
            </a:r>
            <a:r>
              <a:rPr lang="en-US" sz="2000" i="1" dirty="0"/>
              <a:t>that is</a:t>
            </a:r>
            <a:r>
              <a:rPr lang="en-US" sz="2000" dirty="0"/>
              <a:t>]: </a:t>
            </a:r>
            <a:r>
              <a:rPr lang="en-US" sz="2000" i="1" dirty="0"/>
              <a:t>it should help clinicians to determine prognosis, treatment plans, and potential treatment outcomes for their patients… </a:t>
            </a:r>
          </a:p>
          <a:p>
            <a:pPr marL="285750" indent="-285750">
              <a:buFont typeface="Wingdings" panose="05000000000000000000" pitchFamily="2" charset="2"/>
              <a:buChar char="Ø"/>
            </a:pPr>
            <a:endParaRPr lang="en-US" sz="2000" b="1" i="1" dirty="0"/>
          </a:p>
          <a:p>
            <a:r>
              <a:rPr lang="en-US" sz="2000" dirty="0"/>
              <a:t>Spitzer in “Diagnosis and need for treatment are not the same.” </a:t>
            </a:r>
          </a:p>
          <a:p>
            <a:pPr algn="r"/>
            <a:r>
              <a:rPr lang="en-US" sz="2000" i="1" dirty="0"/>
              <a:t>Arch Gen Psychiatry. 1998;5:120</a:t>
            </a:r>
            <a:r>
              <a:rPr lang="en-US" sz="2400" i="1" dirty="0"/>
              <a:t> </a:t>
            </a:r>
          </a:p>
          <a:p>
            <a:r>
              <a:rPr lang="en-US" sz="2000" dirty="0"/>
              <a:t>cautioned that…</a:t>
            </a:r>
          </a:p>
          <a:p>
            <a:endParaRPr lang="en-US" sz="2000" i="1" dirty="0"/>
          </a:p>
          <a:p>
            <a:pPr marL="285750" indent="-285750">
              <a:buFont typeface="Wingdings" panose="05000000000000000000" pitchFamily="2" charset="2"/>
              <a:buChar char="Ø"/>
            </a:pPr>
            <a:r>
              <a:rPr lang="en-US" sz="2000" b="1" i="1" dirty="0"/>
              <a:t>“</a:t>
            </a:r>
            <a:r>
              <a:rPr lang="en-US" sz="2000" b="1" dirty="0"/>
              <a:t>the diagnosis of a mental disorder is not equivalent to a need for treatment … [and]…</a:t>
            </a:r>
          </a:p>
          <a:p>
            <a:pPr marL="285750" indent="-285750">
              <a:buFont typeface="Wingdings" panose="05000000000000000000" pitchFamily="2" charset="2"/>
              <a:buChar char="Ø"/>
            </a:pPr>
            <a:endParaRPr lang="en-US" sz="2000" b="1" i="1" dirty="0"/>
          </a:p>
          <a:p>
            <a:pPr marL="285750" indent="-285750">
              <a:buFont typeface="Wingdings" panose="05000000000000000000" pitchFamily="2" charset="2"/>
              <a:buChar char="Ø"/>
            </a:pPr>
            <a:r>
              <a:rPr lang="en-US" sz="2000" b="1" i="1" dirty="0"/>
              <a:t>To confuse making a mental disorder diagnosis with demonstrating treatment need [is] a serious mistake</a:t>
            </a:r>
            <a:r>
              <a:rPr lang="en-US" sz="2000" b="1" dirty="0"/>
              <a:t>.”</a:t>
            </a:r>
          </a:p>
          <a:p>
            <a:pPr algn="ctr"/>
            <a:endParaRPr lang="en-US" sz="2000" b="1" dirty="0"/>
          </a:p>
        </p:txBody>
      </p:sp>
    </p:spTree>
    <p:extLst>
      <p:ext uri="{BB962C8B-B14F-4D97-AF65-F5344CB8AC3E}">
        <p14:creationId xmlns:p14="http://schemas.microsoft.com/office/powerpoint/2010/main" val="1945402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7831D1-CCBB-4DAE-8A10-D0307C677B2E}"/>
              </a:ext>
            </a:extLst>
          </p:cNvPr>
          <p:cNvSpPr txBox="1"/>
          <p:nvPr/>
        </p:nvSpPr>
        <p:spPr>
          <a:xfrm>
            <a:off x="442119" y="228600"/>
            <a:ext cx="8305800" cy="584775"/>
          </a:xfrm>
          <a:prstGeom prst="rect">
            <a:avLst/>
          </a:prstGeom>
          <a:noFill/>
        </p:spPr>
        <p:txBody>
          <a:bodyPr wrap="square" rtlCol="0">
            <a:spAutoFit/>
          </a:bodyPr>
          <a:lstStyle/>
          <a:p>
            <a:r>
              <a:rPr lang="en-US" sz="3200" dirty="0">
                <a:solidFill>
                  <a:srgbClr val="C00000"/>
                </a:solidFill>
              </a:rPr>
              <a:t>Clinicians Found the PGD Criteria Clinically Useful</a:t>
            </a:r>
          </a:p>
        </p:txBody>
      </p:sp>
      <p:sp>
        <p:nvSpPr>
          <p:cNvPr id="8" name="Rectangle 7">
            <a:extLst>
              <a:ext uri="{FF2B5EF4-FFF2-40B4-BE49-F238E27FC236}">
                <a16:creationId xmlns:a16="http://schemas.microsoft.com/office/drawing/2014/main" id="{19E5A762-58FE-4F3B-AB6B-5448A4250EB6}"/>
              </a:ext>
            </a:extLst>
          </p:cNvPr>
          <p:cNvSpPr/>
          <p:nvPr/>
        </p:nvSpPr>
        <p:spPr>
          <a:xfrm>
            <a:off x="746919" y="4343400"/>
            <a:ext cx="7576840" cy="1569660"/>
          </a:xfrm>
          <a:prstGeom prst="rect">
            <a:avLst/>
          </a:prstGeom>
        </p:spPr>
        <p:txBody>
          <a:bodyPr wrap="square">
            <a:spAutoFit/>
          </a:bodyPr>
          <a:lstStyle/>
          <a:p>
            <a:pPr marL="342900" indent="-342900">
              <a:buFont typeface="Wingdings" panose="05000000000000000000" pitchFamily="2" charset="2"/>
              <a:buChar char="Ø"/>
            </a:pPr>
            <a:r>
              <a:rPr lang="en-US" sz="2400" dirty="0">
                <a:cs typeface="Arial" panose="020B0604020202020204" pitchFamily="34" charset="0"/>
              </a:rPr>
              <a:t>the majority of clinicians rating those criteria as </a:t>
            </a:r>
            <a:r>
              <a:rPr lang="en-US" sz="2400" b="1" dirty="0">
                <a:cs typeface="Arial" panose="020B0604020202020204" pitchFamily="34" charset="0"/>
              </a:rPr>
              <a:t>easy to use </a:t>
            </a:r>
            <a:r>
              <a:rPr lang="en-US" sz="2400" dirty="0">
                <a:cs typeface="Arial" panose="020B0604020202020204" pitchFamily="34" charset="0"/>
              </a:rPr>
              <a:t>(</a:t>
            </a:r>
            <a:r>
              <a:rPr lang="en-US" sz="2400" dirty="0">
                <a:solidFill>
                  <a:srgbClr val="C00000"/>
                </a:solidFill>
                <a:cs typeface="Arial" panose="020B0604020202020204" pitchFamily="34" charset="0"/>
              </a:rPr>
              <a:t>97%</a:t>
            </a:r>
            <a:r>
              <a:rPr lang="en-US" sz="2400" dirty="0">
                <a:cs typeface="Arial" panose="020B0604020202020204" pitchFamily="34" charset="0"/>
              </a:rPr>
              <a:t>) </a:t>
            </a:r>
          </a:p>
          <a:p>
            <a:pPr marL="342900" indent="-342900">
              <a:buFont typeface="Wingdings" panose="05000000000000000000" pitchFamily="2" charset="2"/>
              <a:buChar char="Ø"/>
            </a:pPr>
            <a:endParaRPr lang="en-US" sz="2400" dirty="0">
              <a:cs typeface="Arial" panose="020B0604020202020204" pitchFamily="34" charset="0"/>
            </a:endParaRPr>
          </a:p>
          <a:p>
            <a:pPr marL="342900" indent="-342900">
              <a:buFont typeface="Wingdings" panose="05000000000000000000" pitchFamily="2" charset="2"/>
              <a:buChar char="Ø"/>
            </a:pPr>
            <a:r>
              <a:rPr lang="en-US" sz="2400" dirty="0">
                <a:cs typeface="Arial" panose="020B0604020202020204" pitchFamily="34" charset="0"/>
              </a:rPr>
              <a:t>overall </a:t>
            </a:r>
            <a:r>
              <a:rPr lang="en-US" sz="2400" b="1" dirty="0">
                <a:cs typeface="Arial" panose="020B0604020202020204" pitchFamily="34" charset="0"/>
              </a:rPr>
              <a:t>clinically useful </a:t>
            </a:r>
            <a:r>
              <a:rPr lang="en-US" sz="2400" dirty="0">
                <a:cs typeface="Arial" panose="020B0604020202020204" pitchFamily="34" charset="0"/>
              </a:rPr>
              <a:t>(</a:t>
            </a:r>
            <a:r>
              <a:rPr lang="en-US" sz="2400" dirty="0">
                <a:solidFill>
                  <a:srgbClr val="C00000"/>
                </a:solidFill>
                <a:cs typeface="Arial" panose="020B0604020202020204" pitchFamily="34" charset="0"/>
              </a:rPr>
              <a:t>95%</a:t>
            </a:r>
            <a:r>
              <a:rPr lang="en-US" sz="2400" dirty="0">
                <a:cs typeface="Arial" panose="020B0604020202020204" pitchFamily="34" charset="0"/>
              </a:rPr>
              <a:t>)</a:t>
            </a:r>
            <a:endParaRPr lang="en-US" sz="2400" dirty="0"/>
          </a:p>
        </p:txBody>
      </p:sp>
      <p:sp>
        <p:nvSpPr>
          <p:cNvPr id="2" name="Slide Number Placeholder 1">
            <a:extLst>
              <a:ext uri="{FF2B5EF4-FFF2-40B4-BE49-F238E27FC236}">
                <a16:creationId xmlns:a16="http://schemas.microsoft.com/office/drawing/2014/main" id="{55B00E51-B170-4636-B42E-3A70C214C9AC}"/>
              </a:ext>
            </a:extLst>
          </p:cNvPr>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18</a:t>
            </a:fld>
            <a:endParaRPr lang="en-US">
              <a:solidFill>
                <a:prstClr val="black">
                  <a:tint val="95000"/>
                </a:prstClr>
              </a:solidFill>
            </a:endParaRPr>
          </a:p>
        </p:txBody>
      </p:sp>
      <p:sp>
        <p:nvSpPr>
          <p:cNvPr id="3" name="Rectangle 2">
            <a:extLst>
              <a:ext uri="{FF2B5EF4-FFF2-40B4-BE49-F238E27FC236}">
                <a16:creationId xmlns:a16="http://schemas.microsoft.com/office/drawing/2014/main" id="{DC33C30D-D592-4406-8056-E2CA5EE703E0}"/>
              </a:ext>
            </a:extLst>
          </p:cNvPr>
          <p:cNvSpPr/>
          <p:nvPr/>
        </p:nvSpPr>
        <p:spPr>
          <a:xfrm>
            <a:off x="843598" y="752211"/>
            <a:ext cx="6918325" cy="830997"/>
          </a:xfrm>
          <a:prstGeom prst="rect">
            <a:avLst/>
          </a:prstGeom>
        </p:spPr>
        <p:txBody>
          <a:bodyPr wrap="square">
            <a:spAutoFit/>
          </a:bodyPr>
          <a:lstStyle/>
          <a:p>
            <a:pPr algn="ctr"/>
            <a:r>
              <a:rPr lang="en-US" sz="2400" dirty="0">
                <a:cs typeface="Arial" panose="020B0604020202020204" pitchFamily="34" charset="0"/>
              </a:rPr>
              <a:t>“</a:t>
            </a:r>
            <a:r>
              <a:rPr lang="en-US" sz="2400" b="1" dirty="0">
                <a:cs typeface="Arial" panose="020B0604020202020204" pitchFamily="34" charset="0"/>
              </a:rPr>
              <a:t>Testing the Clinical Utility of PGD Diagnosis</a:t>
            </a:r>
            <a:r>
              <a:rPr lang="en-US" sz="2400" dirty="0">
                <a:cs typeface="Arial" panose="020B0604020202020204" pitchFamily="34" charset="0"/>
              </a:rPr>
              <a:t>” </a:t>
            </a:r>
          </a:p>
          <a:p>
            <a:pPr algn="ctr"/>
            <a:r>
              <a:rPr lang="en-US" sz="2400" dirty="0">
                <a:cs typeface="Arial" panose="020B0604020202020204" pitchFamily="34" charset="0"/>
              </a:rPr>
              <a:t>(NIMH R21 MPI: Lichtenthal/Prigerson)</a:t>
            </a:r>
            <a:endParaRPr lang="en-US" sz="2400" dirty="0"/>
          </a:p>
        </p:txBody>
      </p:sp>
      <p:pic>
        <p:nvPicPr>
          <p:cNvPr id="5" name="Picture 4">
            <a:extLst>
              <a:ext uri="{FF2B5EF4-FFF2-40B4-BE49-F238E27FC236}">
                <a16:creationId xmlns:a16="http://schemas.microsoft.com/office/drawing/2014/main" id="{4C5EDA9B-F128-4912-B602-527785950BC6}"/>
              </a:ext>
            </a:extLst>
          </p:cNvPr>
          <p:cNvPicPr>
            <a:picLocks noChangeAspect="1"/>
          </p:cNvPicPr>
          <p:nvPr/>
        </p:nvPicPr>
        <p:blipFill rotWithShape="1">
          <a:blip r:embed="rId2"/>
          <a:srcRect l="10886" t="45488" r="38945" b="36741"/>
          <a:stretch/>
        </p:blipFill>
        <p:spPr>
          <a:xfrm>
            <a:off x="808197" y="2331660"/>
            <a:ext cx="7162800" cy="1773496"/>
          </a:xfrm>
          <a:prstGeom prst="rect">
            <a:avLst/>
          </a:prstGeom>
        </p:spPr>
      </p:pic>
      <p:pic>
        <p:nvPicPr>
          <p:cNvPr id="10" name="Picture 9">
            <a:extLst>
              <a:ext uri="{FF2B5EF4-FFF2-40B4-BE49-F238E27FC236}">
                <a16:creationId xmlns:a16="http://schemas.microsoft.com/office/drawing/2014/main" id="{6B126CDC-555C-452C-B898-BD01D95D4E57}"/>
              </a:ext>
            </a:extLst>
          </p:cNvPr>
          <p:cNvPicPr>
            <a:picLocks noChangeAspect="1"/>
          </p:cNvPicPr>
          <p:nvPr/>
        </p:nvPicPr>
        <p:blipFill rotWithShape="1">
          <a:blip r:embed="rId2"/>
          <a:srcRect l="14287" t="33419" r="52551" b="58928"/>
          <a:stretch/>
        </p:blipFill>
        <p:spPr>
          <a:xfrm>
            <a:off x="1889919" y="1583208"/>
            <a:ext cx="4561531" cy="701774"/>
          </a:xfrm>
          <a:prstGeom prst="rect">
            <a:avLst/>
          </a:prstGeom>
        </p:spPr>
      </p:pic>
    </p:spTree>
    <p:extLst>
      <p:ext uri="{BB962C8B-B14F-4D97-AF65-F5344CB8AC3E}">
        <p14:creationId xmlns:p14="http://schemas.microsoft.com/office/powerpoint/2010/main" val="3720571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9" y="180546"/>
            <a:ext cx="8961438" cy="1120180"/>
          </a:xfrm>
        </p:spPr>
        <p:txBody>
          <a:bodyPr>
            <a:normAutofit fontScale="90000"/>
          </a:bodyPr>
          <a:lstStyle/>
          <a:p>
            <a:pPr algn="ctr"/>
            <a:r>
              <a:rPr lang="en-US" sz="2800" dirty="0">
                <a:latin typeface="+mn-lt"/>
                <a:cs typeface="Arial" panose="020B0604020202020204" pitchFamily="34" charset="0"/>
              </a:rPr>
              <a:t>Virtual Standardized Patients </a:t>
            </a:r>
            <a:br>
              <a:rPr lang="en-US" sz="2800" dirty="0">
                <a:latin typeface="+mn-lt"/>
                <a:cs typeface="Arial" panose="020B0604020202020204" pitchFamily="34" charset="0"/>
              </a:rPr>
            </a:br>
            <a:r>
              <a:rPr lang="en-US" sz="2800" dirty="0">
                <a:latin typeface="+mn-lt"/>
                <a:cs typeface="Arial" panose="020B0604020202020204" pitchFamily="34" charset="0"/>
              </a:rPr>
              <a:t>“</a:t>
            </a:r>
            <a:r>
              <a:rPr lang="en-US" sz="2800" b="1" dirty="0">
                <a:latin typeface="+mn-lt"/>
                <a:cs typeface="Arial" panose="020B0604020202020204" pitchFamily="34" charset="0"/>
              </a:rPr>
              <a:t>Testing the Clinical Utility of PGD Diagnosis</a:t>
            </a:r>
            <a:r>
              <a:rPr lang="en-US" sz="2800" dirty="0">
                <a:latin typeface="+mn-lt"/>
                <a:cs typeface="Arial" panose="020B0604020202020204" pitchFamily="34" charset="0"/>
              </a:rPr>
              <a:t>” </a:t>
            </a:r>
            <a:br>
              <a:rPr lang="en-US" sz="2800" dirty="0">
                <a:latin typeface="+mn-lt"/>
                <a:cs typeface="Arial" panose="020B0604020202020204" pitchFamily="34" charset="0"/>
              </a:rPr>
            </a:br>
            <a:r>
              <a:rPr lang="en-US" sz="2800" dirty="0">
                <a:latin typeface="+mn-lt"/>
                <a:cs typeface="Arial" panose="020B0604020202020204" pitchFamily="34" charset="0"/>
              </a:rPr>
              <a:t>(NIMH R21 MPI: Lichtenthal/Prigerson)</a:t>
            </a:r>
          </a:p>
        </p:txBody>
      </p:sp>
      <p:pic>
        <p:nvPicPr>
          <p:cNvPr id="335878" name="Picture 6" descr="\\pens72\psyshared\001g_Research\Study Folders\Lichtenthal, Wendy\X13-022_OPEN\Presentations and Conferences\ADEC 2017\Black mom - PGD\Black mom_PGD_yearning 2 cropped.png"/>
          <p:cNvPicPr>
            <a:picLocks noChangeAspect="1" noChangeArrowheads="1"/>
          </p:cNvPicPr>
          <p:nvPr/>
        </p:nvPicPr>
        <p:blipFill>
          <a:blip r:embed="rId4" cstate="print"/>
          <a:srcRect/>
          <a:stretch>
            <a:fillRect/>
          </a:stretch>
        </p:blipFill>
        <p:spPr bwMode="auto">
          <a:xfrm>
            <a:off x="-821465" y="2084784"/>
            <a:ext cx="4783344" cy="3315869"/>
          </a:xfrm>
          <a:prstGeom prst="rect">
            <a:avLst/>
          </a:prstGeom>
          <a:noFill/>
          <a:effectLst>
            <a:softEdge rad="127000"/>
          </a:effectLst>
        </p:spPr>
      </p:pic>
      <p:pic>
        <p:nvPicPr>
          <p:cNvPr id="335879" name="Picture 7" descr="\\pens72\psyshared\001g_Research\Study Folders\Lichtenthal, Wendy\X13-022_OPEN\Presentations and Conferences\ADEC 2017\Black mom - PTSD\Black mom_PTSD_fearful 2_cropped.png"/>
          <p:cNvPicPr>
            <a:picLocks noChangeAspect="1" noChangeArrowheads="1"/>
          </p:cNvPicPr>
          <p:nvPr/>
        </p:nvPicPr>
        <p:blipFill>
          <a:blip r:embed="rId5" cstate="print"/>
          <a:srcRect/>
          <a:stretch>
            <a:fillRect/>
          </a:stretch>
        </p:blipFill>
        <p:spPr bwMode="auto">
          <a:xfrm>
            <a:off x="2763110" y="2084784"/>
            <a:ext cx="4472383" cy="3315732"/>
          </a:xfrm>
          <a:prstGeom prst="rect">
            <a:avLst/>
          </a:prstGeom>
          <a:noFill/>
          <a:effectLst>
            <a:softEdge rad="127000"/>
          </a:effectLst>
        </p:spPr>
      </p:pic>
      <p:pic>
        <p:nvPicPr>
          <p:cNvPr id="335880" name="Picture 8" descr="\\pens72\psyshared\001g_Research\Study Folders\Lichtenthal, Wendy\X13-022_OPEN\Presentations and Conferences\ADEC 2017\Black mom - Normative grief\Black mom_Normative grief_Hint of smile_5_cropped.png"/>
          <p:cNvPicPr>
            <a:picLocks noChangeAspect="1" noChangeArrowheads="1"/>
          </p:cNvPicPr>
          <p:nvPr/>
        </p:nvPicPr>
        <p:blipFill>
          <a:blip r:embed="rId6" cstate="print"/>
          <a:srcRect/>
          <a:stretch>
            <a:fillRect/>
          </a:stretch>
        </p:blipFill>
        <p:spPr bwMode="auto">
          <a:xfrm>
            <a:off x="5899615" y="2084784"/>
            <a:ext cx="3492235" cy="3315732"/>
          </a:xfrm>
          <a:prstGeom prst="rect">
            <a:avLst/>
          </a:prstGeom>
          <a:noFill/>
          <a:effectLst>
            <a:softEdge rad="127000"/>
          </a:effectLst>
        </p:spPr>
      </p:pic>
      <p:sp>
        <p:nvSpPr>
          <p:cNvPr id="11" name="Title 1"/>
          <p:cNvSpPr txBox="1">
            <a:spLocks/>
          </p:cNvSpPr>
          <p:nvPr/>
        </p:nvSpPr>
        <p:spPr>
          <a:xfrm>
            <a:off x="0" y="1263319"/>
            <a:ext cx="2763110" cy="1120180"/>
          </a:xfrm>
          <a:prstGeom prst="rect">
            <a:avLst/>
          </a:prstGeom>
        </p:spPr>
        <p:txBody>
          <a:bodyPr vert="horz" lIns="90237" tIns="45119" rIns="90237" bIns="45119" rtlCol="0" anchor="ctr">
            <a:normAutofit/>
          </a:bodyPr>
          <a:lstStyle/>
          <a:p>
            <a:pPr algn="ctr" defTabSz="896112">
              <a:spcBef>
                <a:spcPct val="0"/>
              </a:spcBef>
              <a:defRPr/>
            </a:pPr>
            <a:r>
              <a:rPr lang="en-US" sz="4116" b="1" dirty="0">
                <a:solidFill>
                  <a:srgbClr val="C00000"/>
                </a:solidFill>
                <a:latin typeface="+mj-lt"/>
                <a:ea typeface="+mj-ea"/>
                <a:cs typeface="Arial" charset="0"/>
              </a:rPr>
              <a:t>PGD</a:t>
            </a:r>
          </a:p>
        </p:txBody>
      </p:sp>
      <p:sp>
        <p:nvSpPr>
          <p:cNvPr id="12" name="Title 1"/>
          <p:cNvSpPr txBox="1">
            <a:spLocks/>
          </p:cNvSpPr>
          <p:nvPr/>
        </p:nvSpPr>
        <p:spPr>
          <a:xfrm>
            <a:off x="3136503" y="1263319"/>
            <a:ext cx="2763110" cy="1120180"/>
          </a:xfrm>
          <a:prstGeom prst="rect">
            <a:avLst/>
          </a:prstGeom>
        </p:spPr>
        <p:txBody>
          <a:bodyPr vert="horz" lIns="90237" tIns="45119" rIns="90237" bIns="45119" rtlCol="0" anchor="ctr">
            <a:normAutofit/>
          </a:bodyPr>
          <a:lstStyle/>
          <a:p>
            <a:pPr algn="ctr" defTabSz="896112">
              <a:spcBef>
                <a:spcPct val="0"/>
              </a:spcBef>
              <a:defRPr/>
            </a:pPr>
            <a:r>
              <a:rPr lang="en-US" sz="4116" b="1" dirty="0">
                <a:solidFill>
                  <a:srgbClr val="C00000"/>
                </a:solidFill>
                <a:latin typeface="+mj-lt"/>
                <a:ea typeface="+mj-ea"/>
                <a:cs typeface="Arial" charset="0"/>
              </a:rPr>
              <a:t>PTSD</a:t>
            </a:r>
          </a:p>
        </p:txBody>
      </p:sp>
      <p:sp>
        <p:nvSpPr>
          <p:cNvPr id="13" name="Title 1"/>
          <p:cNvSpPr txBox="1">
            <a:spLocks/>
          </p:cNvSpPr>
          <p:nvPr/>
        </p:nvSpPr>
        <p:spPr>
          <a:xfrm>
            <a:off x="6198328" y="1263319"/>
            <a:ext cx="2763110" cy="1120180"/>
          </a:xfrm>
          <a:prstGeom prst="rect">
            <a:avLst/>
          </a:prstGeom>
        </p:spPr>
        <p:txBody>
          <a:bodyPr vert="horz" lIns="90237" tIns="45119" rIns="90237" bIns="45119" rtlCol="0" anchor="ctr">
            <a:normAutofit/>
          </a:bodyPr>
          <a:lstStyle/>
          <a:p>
            <a:pPr algn="ctr" defTabSz="896112">
              <a:spcBef>
                <a:spcPct val="0"/>
              </a:spcBef>
              <a:defRPr/>
            </a:pPr>
            <a:r>
              <a:rPr lang="en-US" sz="2744" b="1" dirty="0">
                <a:solidFill>
                  <a:srgbClr val="C00000"/>
                </a:solidFill>
                <a:latin typeface="+mj-lt"/>
                <a:ea typeface="+mj-ea"/>
                <a:cs typeface="Arial" charset="0"/>
              </a:rPr>
              <a:t>Normal Grief</a:t>
            </a:r>
          </a:p>
        </p:txBody>
      </p:sp>
      <p:sp>
        <p:nvSpPr>
          <p:cNvPr id="3" name="Slide Number Placeholder 2">
            <a:extLst>
              <a:ext uri="{FF2B5EF4-FFF2-40B4-BE49-F238E27FC236}">
                <a16:creationId xmlns:a16="http://schemas.microsoft.com/office/drawing/2014/main" id="{3AE72359-92CF-4463-8F22-FD150F6E9E6E}"/>
              </a:ext>
            </a:extLst>
          </p:cNvPr>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19</a:t>
            </a:fld>
            <a:endParaRPr lang="en-US">
              <a:solidFill>
                <a:prstClr val="black">
                  <a:tint val="95000"/>
                </a:prstClr>
              </a:solidFill>
            </a:endParaRPr>
          </a:p>
        </p:txBody>
      </p:sp>
      <p:sp>
        <p:nvSpPr>
          <p:cNvPr id="4" name="TextBox 3">
            <a:extLst>
              <a:ext uri="{FF2B5EF4-FFF2-40B4-BE49-F238E27FC236}">
                <a16:creationId xmlns:a16="http://schemas.microsoft.com/office/drawing/2014/main" id="{00C7F04F-D945-4E55-8CBF-3B95205C1F1A}"/>
              </a:ext>
            </a:extLst>
          </p:cNvPr>
          <p:cNvSpPr txBox="1"/>
          <p:nvPr/>
        </p:nvSpPr>
        <p:spPr>
          <a:xfrm>
            <a:off x="6512594" y="6367385"/>
            <a:ext cx="2010106" cy="369332"/>
          </a:xfrm>
          <a:prstGeom prst="rect">
            <a:avLst/>
          </a:prstGeom>
          <a:noFill/>
        </p:spPr>
        <p:txBody>
          <a:bodyPr wrap="square" rtlCol="0">
            <a:spAutoFit/>
          </a:bodyPr>
          <a:lstStyle/>
          <a:p>
            <a:r>
              <a:rPr lang="en-US" i="1" dirty="0"/>
              <a:t> </a:t>
            </a:r>
          </a:p>
        </p:txBody>
      </p:sp>
    </p:spTree>
    <p:custDataLst>
      <p:tags r:id="rId1"/>
    </p:custDataLst>
    <p:extLst>
      <p:ext uri="{BB962C8B-B14F-4D97-AF65-F5344CB8AC3E}">
        <p14:creationId xmlns:p14="http://schemas.microsoft.com/office/powerpoint/2010/main" val="3140869288"/>
      </p:ext>
    </p:extLst>
  </p:cSld>
  <p:clrMapOvr>
    <a:masterClrMapping/>
  </p:clrMapOvr>
  <p:transition advTm="48381">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35878"/>
                                        </p:tgtEl>
                                        <p:attrNameLst>
                                          <p:attrName>style.visibility</p:attrName>
                                        </p:attrNameLst>
                                      </p:cBhvr>
                                      <p:to>
                                        <p:strVal val="visible"/>
                                      </p:to>
                                    </p:set>
                                    <p:anim calcmode="lin" valueType="num">
                                      <p:cBhvr>
                                        <p:cTn id="7" dur="1000" fill="hold"/>
                                        <p:tgtEl>
                                          <p:spTgt spid="335878"/>
                                        </p:tgtEl>
                                        <p:attrNameLst>
                                          <p:attrName>ppt_x</p:attrName>
                                        </p:attrNameLst>
                                      </p:cBhvr>
                                      <p:tavLst>
                                        <p:tav tm="0">
                                          <p:val>
                                            <p:strVal val="#ppt_x-.2"/>
                                          </p:val>
                                        </p:tav>
                                        <p:tav tm="100000">
                                          <p:val>
                                            <p:strVal val="#ppt_x"/>
                                          </p:val>
                                        </p:tav>
                                      </p:tavLst>
                                    </p:anim>
                                    <p:anim calcmode="lin" valueType="num">
                                      <p:cBhvr>
                                        <p:cTn id="8" dur="1000" fill="hold"/>
                                        <p:tgtEl>
                                          <p:spTgt spid="3358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335878"/>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35879"/>
                                        </p:tgtEl>
                                        <p:attrNameLst>
                                          <p:attrName>style.visibility</p:attrName>
                                        </p:attrNameLst>
                                      </p:cBhvr>
                                      <p:to>
                                        <p:strVal val="visible"/>
                                      </p:to>
                                    </p:set>
                                    <p:anim calcmode="lin" valueType="num">
                                      <p:cBhvr>
                                        <p:cTn id="14" dur="1000" fill="hold"/>
                                        <p:tgtEl>
                                          <p:spTgt spid="335879"/>
                                        </p:tgtEl>
                                        <p:attrNameLst>
                                          <p:attrName>ppt_x</p:attrName>
                                        </p:attrNameLst>
                                      </p:cBhvr>
                                      <p:tavLst>
                                        <p:tav tm="0">
                                          <p:val>
                                            <p:strVal val="#ppt_x-.2"/>
                                          </p:val>
                                        </p:tav>
                                        <p:tav tm="100000">
                                          <p:val>
                                            <p:strVal val="#ppt_x"/>
                                          </p:val>
                                        </p:tav>
                                      </p:tavLst>
                                    </p:anim>
                                    <p:anim calcmode="lin" valueType="num">
                                      <p:cBhvr>
                                        <p:cTn id="15" dur="1000" fill="hold"/>
                                        <p:tgtEl>
                                          <p:spTgt spid="335879"/>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35879"/>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335880"/>
                                        </p:tgtEl>
                                        <p:attrNameLst>
                                          <p:attrName>style.visibility</p:attrName>
                                        </p:attrNameLst>
                                      </p:cBhvr>
                                      <p:to>
                                        <p:strVal val="visible"/>
                                      </p:to>
                                    </p:set>
                                    <p:anim calcmode="lin" valueType="num">
                                      <p:cBhvr>
                                        <p:cTn id="21" dur="1000" fill="hold"/>
                                        <p:tgtEl>
                                          <p:spTgt spid="335880"/>
                                        </p:tgtEl>
                                        <p:attrNameLst>
                                          <p:attrName>ppt_x</p:attrName>
                                        </p:attrNameLst>
                                      </p:cBhvr>
                                      <p:tavLst>
                                        <p:tav tm="0">
                                          <p:val>
                                            <p:strVal val="#ppt_x-.2"/>
                                          </p:val>
                                        </p:tav>
                                        <p:tav tm="100000">
                                          <p:val>
                                            <p:strVal val="#ppt_x"/>
                                          </p:val>
                                        </p:tav>
                                      </p:tavLst>
                                    </p:anim>
                                    <p:anim calcmode="lin" valueType="num">
                                      <p:cBhvr>
                                        <p:cTn id="22" dur="1000" fill="hold"/>
                                        <p:tgtEl>
                                          <p:spTgt spid="335880"/>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3588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099" y="225762"/>
            <a:ext cx="7729240" cy="1325563"/>
          </a:xfrm>
        </p:spPr>
        <p:txBody>
          <a:bodyPr>
            <a:normAutofit/>
          </a:bodyPr>
          <a:lstStyle/>
          <a:p>
            <a:pPr algn="ctr"/>
            <a:r>
              <a:rPr lang="en-US" sz="2800" dirty="0">
                <a:latin typeface="Arial" panose="020B0604020202020204" pitchFamily="34" charset="0"/>
                <a:cs typeface="Arial" panose="020B0604020202020204" pitchFamily="34" charset="0"/>
              </a:rPr>
              <a:t>Origins of DSM-5’s Persistent Complex Bereavement Disorder </a:t>
            </a:r>
            <a:r>
              <a:rPr lang="en-US" sz="2800" dirty="0">
                <a:solidFill>
                  <a:srgbClr val="C00000"/>
                </a:solidFill>
                <a:latin typeface="Arial" panose="020B0604020202020204" pitchFamily="34" charset="0"/>
                <a:cs typeface="Arial" panose="020B0604020202020204" pitchFamily="34" charset="0"/>
              </a:rPr>
              <a:t>(PCBD) </a:t>
            </a:r>
          </a:p>
        </p:txBody>
      </p:sp>
      <p:sp>
        <p:nvSpPr>
          <p:cNvPr id="3" name="Slide Number Placeholder 2"/>
          <p:cNvSpPr>
            <a:spLocks noGrp="1"/>
          </p:cNvSpPr>
          <p:nvPr>
            <p:ph type="sldNum" sz="quarter" idx="12"/>
          </p:nvPr>
        </p:nvSpPr>
        <p:spPr/>
        <p:txBody>
          <a:bodyPr/>
          <a:lstStyle/>
          <a:p>
            <a:pPr>
              <a:defRPr/>
            </a:pPr>
            <a:fld id="{A5FFB2FD-D7B5-49F2-8CB3-4EBFF2C6686B}" type="slidenum">
              <a:rPr lang="en-US" smtClean="0">
                <a:solidFill>
                  <a:prstClr val="black">
                    <a:tint val="95000"/>
                  </a:prstClr>
                </a:solidFill>
              </a:rPr>
              <a:pPr>
                <a:defRPr/>
              </a:pPr>
              <a:t>2</a:t>
            </a:fld>
            <a:endParaRPr lang="en-US" dirty="0">
              <a:solidFill>
                <a:prstClr val="black">
                  <a:tint val="95000"/>
                </a:prstClr>
              </a:solidFill>
            </a:endParaRPr>
          </a:p>
        </p:txBody>
      </p:sp>
      <p:sp>
        <p:nvSpPr>
          <p:cNvPr id="9" name="TextBox 8"/>
          <p:cNvSpPr txBox="1"/>
          <p:nvPr/>
        </p:nvSpPr>
        <p:spPr>
          <a:xfrm>
            <a:off x="442119" y="2590800"/>
            <a:ext cx="8001000" cy="2554545"/>
          </a:xfrm>
          <a:prstGeom prst="rect">
            <a:avLst/>
          </a:prstGeom>
          <a:noFill/>
        </p:spPr>
        <p:txBody>
          <a:bodyPr wrap="square" rtlCol="0">
            <a:spAutoFit/>
          </a:bodyPr>
          <a:lstStyle/>
          <a:p>
            <a:pPr>
              <a:spcAft>
                <a:spcPts val="1200"/>
              </a:spcAft>
            </a:pPr>
            <a:r>
              <a:rPr lang="en-US" sz="2000" i="1" dirty="0"/>
              <a:t>“… the DSM-5 sub-workgroup … had two overlapping but different … criteria for an abnormal grief reaction…</a:t>
            </a:r>
          </a:p>
          <a:p>
            <a:pPr>
              <a:spcAft>
                <a:spcPts val="1200"/>
              </a:spcAft>
            </a:pPr>
            <a:r>
              <a:rPr lang="en-US" sz="2000" i="1" dirty="0"/>
              <a:t>… they [the DSM-5 sub-workgroup] did not believe that they could or should choose between </a:t>
            </a:r>
            <a:r>
              <a:rPr lang="en-US" sz="2000" i="1" dirty="0">
                <a:solidFill>
                  <a:srgbClr val="C00000"/>
                </a:solidFill>
              </a:rPr>
              <a:t>prolonged grief disorder</a:t>
            </a:r>
            <a:r>
              <a:rPr lang="en-US" sz="2000" i="1" dirty="0"/>
              <a:t> and </a:t>
            </a:r>
            <a:r>
              <a:rPr lang="en-US" sz="2000" i="1" dirty="0">
                <a:solidFill>
                  <a:srgbClr val="C00000"/>
                </a:solidFill>
              </a:rPr>
              <a:t>complicated grief</a:t>
            </a:r>
            <a:r>
              <a:rPr lang="en-US" sz="2000" i="1" dirty="0"/>
              <a:t>…</a:t>
            </a:r>
          </a:p>
          <a:p>
            <a:pPr>
              <a:spcAft>
                <a:spcPts val="1200"/>
              </a:spcAft>
            </a:pPr>
            <a:r>
              <a:rPr lang="en-US" sz="2000" i="1" dirty="0"/>
              <a:t>As a result, </a:t>
            </a:r>
            <a:r>
              <a:rPr lang="en-US" sz="2000" b="1" i="1" dirty="0">
                <a:solidFill>
                  <a:srgbClr val="C00000"/>
                </a:solidFill>
              </a:rPr>
              <a:t>persistent complex bereavement disorder was …constructed as an amalgam of </a:t>
            </a:r>
            <a:r>
              <a:rPr lang="en-US" sz="2000" b="1" i="1" u="sng" dirty="0">
                <a:solidFill>
                  <a:srgbClr val="C00000"/>
                </a:solidFill>
              </a:rPr>
              <a:t>all</a:t>
            </a:r>
            <a:r>
              <a:rPr lang="en-US" sz="2000" b="1" i="1" dirty="0">
                <a:solidFill>
                  <a:srgbClr val="C00000"/>
                </a:solidFill>
              </a:rPr>
              <a:t> of the symptoms … in … prolonged grief disorder or complicated grief</a:t>
            </a:r>
            <a:r>
              <a:rPr lang="en-US" sz="2000" i="1" dirty="0">
                <a:solidFill>
                  <a:srgbClr val="C00000"/>
                </a:solidFill>
              </a:rPr>
              <a:t> </a:t>
            </a:r>
            <a:r>
              <a:rPr lang="en-US" sz="2000" i="1" dirty="0"/>
              <a:t>and placed in DSM-5’s section III …”</a:t>
            </a:r>
          </a:p>
        </p:txBody>
      </p:sp>
      <p:sp>
        <p:nvSpPr>
          <p:cNvPr id="10" name="TextBox 9"/>
          <p:cNvSpPr txBox="1"/>
          <p:nvPr/>
        </p:nvSpPr>
        <p:spPr>
          <a:xfrm>
            <a:off x="288193" y="1594554"/>
            <a:ext cx="8385052" cy="707886"/>
          </a:xfrm>
          <a:prstGeom prst="rect">
            <a:avLst/>
          </a:prstGeom>
          <a:noFill/>
        </p:spPr>
        <p:txBody>
          <a:bodyPr wrap="none" rtlCol="0">
            <a:spAutoFit/>
          </a:bodyPr>
          <a:lstStyle/>
          <a:p>
            <a:r>
              <a:rPr lang="en-US" sz="2000" dirty="0"/>
              <a:t>As Matthew Friedman, MD, PhD, chair of DSM-5’s Sub-Workgroup on Trauma-/</a:t>
            </a:r>
          </a:p>
          <a:p>
            <a:r>
              <a:rPr lang="en-US" sz="2000" dirty="0"/>
              <a:t>Stress-Related and Dissociative Disorders, wrote in the AJP (2016)…</a:t>
            </a:r>
          </a:p>
        </p:txBody>
      </p:sp>
      <p:sp>
        <p:nvSpPr>
          <p:cNvPr id="4" name="TextBox 3">
            <a:extLst>
              <a:ext uri="{FF2B5EF4-FFF2-40B4-BE49-F238E27FC236}">
                <a16:creationId xmlns:a16="http://schemas.microsoft.com/office/drawing/2014/main" id="{1D21B257-0373-41E0-B266-7E761DD35179}"/>
              </a:ext>
            </a:extLst>
          </p:cNvPr>
          <p:cNvSpPr txBox="1"/>
          <p:nvPr/>
        </p:nvSpPr>
        <p:spPr>
          <a:xfrm>
            <a:off x="857578" y="5535405"/>
            <a:ext cx="7467600" cy="769441"/>
          </a:xfrm>
          <a:prstGeom prst="rect">
            <a:avLst/>
          </a:prstGeom>
          <a:noFill/>
        </p:spPr>
        <p:txBody>
          <a:bodyPr wrap="square" rtlCol="0">
            <a:spAutoFit/>
          </a:bodyPr>
          <a:lstStyle/>
          <a:p>
            <a:pPr marL="342900" indent="-342900">
              <a:buFont typeface="Wingdings" panose="05000000000000000000" pitchFamily="2" charset="2"/>
              <a:buChar char="Ø"/>
            </a:pPr>
            <a:r>
              <a:rPr lang="en-US" sz="2200" b="1" dirty="0"/>
              <a:t>Thus, DSM-5 decided to </a:t>
            </a:r>
            <a:r>
              <a:rPr lang="en-US" sz="2200" b="1" u="sng" dirty="0"/>
              <a:t>defer</a:t>
            </a:r>
            <a:r>
              <a:rPr lang="en-US" sz="2200" b="1" dirty="0"/>
              <a:t> actual naming of the disorder and specification of its criteria </a:t>
            </a:r>
          </a:p>
        </p:txBody>
      </p:sp>
    </p:spTree>
    <p:extLst>
      <p:ext uri="{BB962C8B-B14F-4D97-AF65-F5344CB8AC3E}">
        <p14:creationId xmlns:p14="http://schemas.microsoft.com/office/powerpoint/2010/main" val="3657653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61438" cy="1120180"/>
          </a:xfrm>
        </p:spPr>
        <p:txBody>
          <a:bodyPr>
            <a:normAutofit/>
          </a:bodyPr>
          <a:lstStyle/>
          <a:p>
            <a:pPr algn="ctr"/>
            <a:r>
              <a:rPr lang="en-US" sz="3200" dirty="0">
                <a:solidFill>
                  <a:srgbClr val="C00000"/>
                </a:solidFill>
                <a:latin typeface="+mn-lt"/>
                <a:cs typeface="Arial" panose="020B0604020202020204" pitchFamily="34" charset="0"/>
              </a:rPr>
              <a:t>Clinicians can accurately diagnose PGD</a:t>
            </a:r>
          </a:p>
        </p:txBody>
      </p:sp>
      <p:sp>
        <p:nvSpPr>
          <p:cNvPr id="3" name="Content Placeholder 2"/>
          <p:cNvSpPr>
            <a:spLocks noGrp="1"/>
          </p:cNvSpPr>
          <p:nvPr>
            <p:ph idx="1"/>
          </p:nvPr>
        </p:nvSpPr>
        <p:spPr>
          <a:xfrm>
            <a:off x="373393" y="4997252"/>
            <a:ext cx="8513366" cy="4435601"/>
          </a:xfrm>
        </p:spPr>
        <p:txBody>
          <a:bodyPr>
            <a:normAutofit/>
          </a:bodyPr>
          <a:lstStyle/>
          <a:p>
            <a:pPr>
              <a:spcAft>
                <a:spcPts val="1176"/>
              </a:spcAft>
            </a:pPr>
            <a:r>
              <a:rPr lang="en-US" sz="1960" dirty="0"/>
              <a:t>Clinicians who received a brief tutorial on PGD were </a:t>
            </a:r>
            <a:r>
              <a:rPr lang="en-US" sz="1960" b="1" dirty="0">
                <a:solidFill>
                  <a:srgbClr val="C00000"/>
                </a:solidFill>
              </a:rPr>
              <a:t>4x more likely </a:t>
            </a:r>
            <a:r>
              <a:rPr lang="en-US" sz="1960" dirty="0"/>
              <a:t>to accurately diagnose patients with PGD</a:t>
            </a:r>
          </a:p>
          <a:p>
            <a:r>
              <a:rPr lang="en-US" sz="1960" dirty="0"/>
              <a:t>Mental health clinicians who received the tutorial were </a:t>
            </a:r>
            <a:r>
              <a:rPr lang="en-US" sz="1960" i="1" u="sng" dirty="0"/>
              <a:t>not more likely</a:t>
            </a:r>
            <a:r>
              <a:rPr lang="en-US" sz="1960" dirty="0"/>
              <a:t> to pathologize normal grief</a:t>
            </a:r>
          </a:p>
        </p:txBody>
      </p:sp>
      <p:graphicFrame>
        <p:nvGraphicFramePr>
          <p:cNvPr id="4" name="Table 3"/>
          <p:cNvGraphicFramePr>
            <a:graphicFrameLocks noGrp="1"/>
          </p:cNvGraphicFramePr>
          <p:nvPr>
            <p:extLst/>
          </p:nvPr>
        </p:nvGraphicFramePr>
        <p:xfrm>
          <a:off x="224035" y="1337995"/>
          <a:ext cx="8588046" cy="3619830"/>
        </p:xfrm>
        <a:graphic>
          <a:graphicData uri="http://schemas.openxmlformats.org/drawingml/2006/table">
            <a:tbl>
              <a:tblPr/>
              <a:tblGrid>
                <a:gridCol w="1142028">
                  <a:extLst>
                    <a:ext uri="{9D8B030D-6E8A-4147-A177-3AD203B41FA5}">
                      <a16:colId xmlns:a16="http://schemas.microsoft.com/office/drawing/2014/main" val="20000"/>
                    </a:ext>
                  </a:extLst>
                </a:gridCol>
                <a:gridCol w="989757">
                  <a:extLst>
                    <a:ext uri="{9D8B030D-6E8A-4147-A177-3AD203B41FA5}">
                      <a16:colId xmlns:a16="http://schemas.microsoft.com/office/drawing/2014/main" val="20001"/>
                    </a:ext>
                  </a:extLst>
                </a:gridCol>
                <a:gridCol w="504896">
                  <a:extLst>
                    <a:ext uri="{9D8B030D-6E8A-4147-A177-3AD203B41FA5}">
                      <a16:colId xmlns:a16="http://schemas.microsoft.com/office/drawing/2014/main" val="20002"/>
                    </a:ext>
                  </a:extLst>
                </a:gridCol>
                <a:gridCol w="678004">
                  <a:extLst>
                    <a:ext uri="{9D8B030D-6E8A-4147-A177-3AD203B41FA5}">
                      <a16:colId xmlns:a16="http://schemas.microsoft.com/office/drawing/2014/main" val="20003"/>
                    </a:ext>
                  </a:extLst>
                </a:gridCol>
                <a:gridCol w="527336">
                  <a:extLst>
                    <a:ext uri="{9D8B030D-6E8A-4147-A177-3AD203B41FA5}">
                      <a16:colId xmlns:a16="http://schemas.microsoft.com/office/drawing/2014/main" val="20004"/>
                    </a:ext>
                  </a:extLst>
                </a:gridCol>
                <a:gridCol w="791004">
                  <a:extLst>
                    <a:ext uri="{9D8B030D-6E8A-4147-A177-3AD203B41FA5}">
                      <a16:colId xmlns:a16="http://schemas.microsoft.com/office/drawing/2014/main" val="20005"/>
                    </a:ext>
                  </a:extLst>
                </a:gridCol>
                <a:gridCol w="489668">
                  <a:extLst>
                    <a:ext uri="{9D8B030D-6E8A-4147-A177-3AD203B41FA5}">
                      <a16:colId xmlns:a16="http://schemas.microsoft.com/office/drawing/2014/main" val="20006"/>
                    </a:ext>
                  </a:extLst>
                </a:gridCol>
                <a:gridCol w="776923">
                  <a:extLst>
                    <a:ext uri="{9D8B030D-6E8A-4147-A177-3AD203B41FA5}">
                      <a16:colId xmlns:a16="http://schemas.microsoft.com/office/drawing/2014/main" val="20007"/>
                    </a:ext>
                  </a:extLst>
                </a:gridCol>
                <a:gridCol w="522751">
                  <a:extLst>
                    <a:ext uri="{9D8B030D-6E8A-4147-A177-3AD203B41FA5}">
                      <a16:colId xmlns:a16="http://schemas.microsoft.com/office/drawing/2014/main" val="20008"/>
                    </a:ext>
                  </a:extLst>
                </a:gridCol>
                <a:gridCol w="746786">
                  <a:extLst>
                    <a:ext uri="{9D8B030D-6E8A-4147-A177-3AD203B41FA5}">
                      <a16:colId xmlns:a16="http://schemas.microsoft.com/office/drawing/2014/main" val="20009"/>
                    </a:ext>
                  </a:extLst>
                </a:gridCol>
                <a:gridCol w="746786">
                  <a:extLst>
                    <a:ext uri="{9D8B030D-6E8A-4147-A177-3AD203B41FA5}">
                      <a16:colId xmlns:a16="http://schemas.microsoft.com/office/drawing/2014/main" val="20010"/>
                    </a:ext>
                  </a:extLst>
                </a:gridCol>
                <a:gridCol w="672107">
                  <a:extLst>
                    <a:ext uri="{9D8B030D-6E8A-4147-A177-3AD203B41FA5}">
                      <a16:colId xmlns:a16="http://schemas.microsoft.com/office/drawing/2014/main" val="20011"/>
                    </a:ext>
                  </a:extLst>
                </a:gridCol>
              </a:tblGrid>
              <a:tr h="270076">
                <a:tc rowSpan="2">
                  <a:txBody>
                    <a:bodyPr/>
                    <a:lstStyle/>
                    <a:p>
                      <a:pPr marL="0" marR="0">
                        <a:lnSpc>
                          <a:spcPct val="107000"/>
                        </a:lnSpc>
                        <a:spcBef>
                          <a:spcPts val="0"/>
                        </a:spcBef>
                        <a:spcAft>
                          <a:spcPts val="0"/>
                        </a:spcAft>
                      </a:pPr>
                      <a:r>
                        <a:rPr lang="en-US" sz="1600" b="1" dirty="0">
                          <a:latin typeface="Calibri"/>
                          <a:ea typeface="Calibri"/>
                          <a:cs typeface="Arial"/>
                        </a:rPr>
                        <a:t>Patient</a:t>
                      </a:r>
                      <a:r>
                        <a:rPr lang="en-US" sz="1600" b="1" baseline="0" dirty="0">
                          <a:latin typeface="Calibri"/>
                          <a:ea typeface="Calibri"/>
                          <a:cs typeface="Arial"/>
                        </a:rPr>
                        <a:t> Vignette</a:t>
                      </a:r>
                      <a:endParaRPr lang="en-US" sz="1600" dirty="0">
                        <a:latin typeface="Calibri"/>
                        <a:ea typeface="Calibri"/>
                        <a:cs typeface="Arial"/>
                      </a:endParaRPr>
                    </a:p>
                  </a:txBody>
                  <a:tcPr marL="67211" marR="67211" marT="0" marB="0" anchor="ctr">
                    <a:lnL>
                      <a:noFill/>
                    </a:lnL>
                    <a:lnR>
                      <a:noFill/>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600" b="1" dirty="0">
                          <a:latin typeface="Calibri"/>
                          <a:ea typeface="Calibri"/>
                          <a:cs typeface="Arial"/>
                        </a:rPr>
                        <a:t>Diagnosis</a:t>
                      </a:r>
                      <a:endParaRPr lang="en-US" sz="1600" dirty="0">
                        <a:latin typeface="Calibri"/>
                        <a:ea typeface="Calibri"/>
                        <a:cs typeface="Arial"/>
                      </a:endParaRPr>
                    </a:p>
                  </a:txBody>
                  <a:tcPr marL="67211" marR="67211" marT="0" marB="0" anchor="ctr">
                    <a:lnL>
                      <a:noFill/>
                    </a:lnL>
                    <a:lnR>
                      <a:noFill/>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1700" b="1" dirty="0">
                          <a:latin typeface="Calibri"/>
                          <a:ea typeface="Calibri"/>
                          <a:cs typeface="Arial"/>
                        </a:rPr>
                        <a:t>Full Sample</a:t>
                      </a:r>
                      <a:endParaRPr lang="en-US" sz="1700" dirty="0">
                        <a:latin typeface="Calibri"/>
                        <a:ea typeface="Calibri"/>
                        <a:cs typeface="Arial"/>
                      </a:endParaRPr>
                    </a:p>
                  </a:txBody>
                  <a:tcPr marL="67211" marR="67211" marT="0" marB="0" anchor="ctr">
                    <a:lnL>
                      <a:noFill/>
                    </a:lnL>
                    <a:lnR>
                      <a:noFill/>
                    </a:lnR>
                    <a:lnT w="28575" cap="flat" cmpd="sng" algn="ctr">
                      <a:solidFill>
                        <a:srgbClr val="002060"/>
                      </a:solidFill>
                      <a:prstDash val="solid"/>
                      <a:round/>
                      <a:headEnd type="none" w="med" len="med"/>
                      <a:tailEnd type="none" w="med" len="med"/>
                    </a:lnT>
                    <a:lnB>
                      <a:noFill/>
                    </a:lnB>
                  </a:tcPr>
                </a:tc>
                <a:tc hMerge="1">
                  <a:txBody>
                    <a:bodyPr/>
                    <a:lstStyle/>
                    <a:p>
                      <a:endParaRPr lang="en-US"/>
                    </a:p>
                  </a:txBody>
                  <a:tcPr/>
                </a:tc>
                <a:tc gridSpan="2">
                  <a:txBody>
                    <a:bodyPr/>
                    <a:lstStyle/>
                    <a:p>
                      <a:pPr marL="0" marR="0" algn="ctr">
                        <a:lnSpc>
                          <a:spcPct val="107000"/>
                        </a:lnSpc>
                        <a:spcBef>
                          <a:spcPts val="0"/>
                        </a:spcBef>
                        <a:spcAft>
                          <a:spcPts val="0"/>
                        </a:spcAft>
                      </a:pPr>
                      <a:r>
                        <a:rPr lang="en-US" sz="1700" b="1" dirty="0">
                          <a:latin typeface="Calibri"/>
                          <a:ea typeface="Calibri"/>
                          <a:cs typeface="Arial"/>
                        </a:rPr>
                        <a:t>Tutored</a:t>
                      </a:r>
                      <a:endParaRPr lang="en-US" sz="1700" dirty="0">
                        <a:latin typeface="Calibri"/>
                        <a:ea typeface="Calibri"/>
                        <a:cs typeface="Arial"/>
                      </a:endParaRPr>
                    </a:p>
                  </a:txBody>
                  <a:tcPr marL="67211" marR="67211" marT="0" marB="0" anchor="ctr">
                    <a:lnL>
                      <a:noFill/>
                    </a:lnL>
                    <a:lnR>
                      <a:noFill/>
                    </a:lnR>
                    <a:lnT w="28575" cap="flat" cmpd="sng" algn="ctr">
                      <a:solidFill>
                        <a:srgbClr val="002060"/>
                      </a:solidFill>
                      <a:prstDash val="solid"/>
                      <a:round/>
                      <a:headEnd type="none" w="med" len="med"/>
                      <a:tailEnd type="none" w="med" len="med"/>
                    </a:lnT>
                    <a:lnB>
                      <a:noFill/>
                    </a:lnB>
                  </a:tcPr>
                </a:tc>
                <a:tc hMerge="1">
                  <a:txBody>
                    <a:bodyPr/>
                    <a:lstStyle/>
                    <a:p>
                      <a:endParaRPr lang="en-US"/>
                    </a:p>
                  </a:txBody>
                  <a:tcPr/>
                </a:tc>
                <a:tc gridSpan="2">
                  <a:txBody>
                    <a:bodyPr/>
                    <a:lstStyle/>
                    <a:p>
                      <a:pPr marL="0" marR="0" algn="ctr">
                        <a:lnSpc>
                          <a:spcPct val="107000"/>
                        </a:lnSpc>
                        <a:spcBef>
                          <a:spcPts val="0"/>
                        </a:spcBef>
                        <a:spcAft>
                          <a:spcPts val="0"/>
                        </a:spcAft>
                      </a:pPr>
                      <a:r>
                        <a:rPr lang="en-US" sz="1700" b="1" dirty="0">
                          <a:latin typeface="Calibri"/>
                          <a:ea typeface="Calibri"/>
                          <a:cs typeface="Arial"/>
                        </a:rPr>
                        <a:t>Untutored</a:t>
                      </a:r>
                      <a:endParaRPr lang="en-US" sz="1700" dirty="0">
                        <a:latin typeface="Calibri"/>
                        <a:ea typeface="Calibri"/>
                        <a:cs typeface="Arial"/>
                      </a:endParaRPr>
                    </a:p>
                  </a:txBody>
                  <a:tcPr marL="67211" marR="67211" marT="0" marB="0" anchor="ctr">
                    <a:lnL>
                      <a:noFill/>
                    </a:lnL>
                    <a:lnR>
                      <a:noFill/>
                    </a:lnR>
                    <a:lnT w="28575" cap="flat" cmpd="sng" algn="ctr">
                      <a:solidFill>
                        <a:srgbClr val="002060"/>
                      </a:solidFill>
                      <a:prstDash val="solid"/>
                      <a:round/>
                      <a:headEnd type="none" w="med" len="med"/>
                      <a:tailEnd type="none" w="med" len="med"/>
                    </a:lnT>
                    <a:lnB>
                      <a:noFill/>
                    </a:lnB>
                  </a:tcPr>
                </a:tc>
                <a:tc hMerge="1">
                  <a:txBody>
                    <a:bodyPr/>
                    <a:lstStyle/>
                    <a:p>
                      <a:endParaRPr lang="en-US"/>
                    </a:p>
                  </a:txBody>
                  <a:tcPr/>
                </a:tc>
                <a:tc>
                  <a:txBody>
                    <a:bodyPr/>
                    <a:lstStyle/>
                    <a:p>
                      <a:endParaRPr lang="en-US" sz="1700" dirty="0">
                        <a:latin typeface="Calibri"/>
                      </a:endParaRPr>
                    </a:p>
                  </a:txBody>
                  <a:tcPr marL="67211" marR="67211" marT="0" marB="0" anchor="ctr">
                    <a:lnL>
                      <a:noFill/>
                    </a:lnL>
                    <a:lnR>
                      <a:noFill/>
                    </a:lnR>
                    <a:lnT w="28575" cap="flat" cmpd="sng" algn="ctr">
                      <a:solidFill>
                        <a:srgbClr val="002060"/>
                      </a:solidFill>
                      <a:prstDash val="solid"/>
                      <a:round/>
                      <a:headEnd type="none" w="med" len="med"/>
                      <a:tailEnd type="none" w="med" len="med"/>
                    </a:lnT>
                    <a:lnB>
                      <a:noFill/>
                    </a:lnB>
                  </a:tcPr>
                </a:tc>
                <a:tc>
                  <a:txBody>
                    <a:bodyPr/>
                    <a:lstStyle/>
                    <a:p>
                      <a:endParaRPr lang="en-US" sz="1700" dirty="0">
                        <a:latin typeface="Calibri"/>
                      </a:endParaRPr>
                    </a:p>
                  </a:txBody>
                  <a:tcPr marL="67211" marR="67211" marT="0" marB="0" anchor="ctr">
                    <a:lnL>
                      <a:noFill/>
                    </a:lnL>
                    <a:lnR>
                      <a:noFill/>
                    </a:lnR>
                    <a:lnT w="28575" cap="flat" cmpd="sng" algn="ctr">
                      <a:solidFill>
                        <a:srgbClr val="002060"/>
                      </a:solidFill>
                      <a:prstDash val="solid"/>
                      <a:round/>
                      <a:headEnd type="none" w="med" len="med"/>
                      <a:tailEnd type="none" w="med" len="med"/>
                    </a:lnT>
                    <a:lnB>
                      <a:noFill/>
                    </a:lnB>
                  </a:tcPr>
                </a:tc>
                <a:tc>
                  <a:txBody>
                    <a:bodyPr/>
                    <a:lstStyle/>
                    <a:p>
                      <a:endParaRPr lang="en-US" sz="1700">
                        <a:latin typeface="Calibri"/>
                      </a:endParaRPr>
                    </a:p>
                  </a:txBody>
                  <a:tcPr marL="67211" marR="67211" marT="0" marB="0" anchor="ctr">
                    <a:lnL>
                      <a:noFill/>
                    </a:lnL>
                    <a:lnR>
                      <a:noFill/>
                    </a:lnR>
                    <a:lnT w="28575" cap="flat" cmpd="sng" algn="ctr">
                      <a:solidFill>
                        <a:srgbClr val="002060"/>
                      </a:solidFill>
                      <a:prstDash val="solid"/>
                      <a:round/>
                      <a:headEnd type="none" w="med" len="med"/>
                      <a:tailEnd type="none" w="med" len="med"/>
                    </a:lnT>
                    <a:lnB>
                      <a:noFill/>
                    </a:lnB>
                  </a:tcPr>
                </a:tc>
                <a:tc>
                  <a:txBody>
                    <a:bodyPr/>
                    <a:lstStyle/>
                    <a:p>
                      <a:endParaRPr lang="en-US" sz="1700">
                        <a:latin typeface="Calibri"/>
                      </a:endParaRPr>
                    </a:p>
                  </a:txBody>
                  <a:tcPr marL="67211" marR="67211" marT="0" marB="0" anchor="ctr">
                    <a:lnL>
                      <a:noFill/>
                    </a:lnL>
                    <a:lnR>
                      <a:noFill/>
                    </a:lnR>
                    <a:lnT w="28575" cap="flat" cmpd="sng" algn="ctr">
                      <a:solidFill>
                        <a:srgbClr val="002060"/>
                      </a:solidFill>
                      <a:prstDash val="solid"/>
                      <a:round/>
                      <a:headEnd type="none" w="med" len="med"/>
                      <a:tailEnd type="none" w="med" len="med"/>
                    </a:lnT>
                    <a:lnB>
                      <a:noFill/>
                    </a:lnB>
                  </a:tcPr>
                </a:tc>
                <a:extLst>
                  <a:ext uri="{0D108BD9-81ED-4DB2-BD59-A6C34878D82A}">
                    <a16:rowId xmlns:a16="http://schemas.microsoft.com/office/drawing/2014/main" val="10000"/>
                  </a:ext>
                </a:extLst>
              </a:tr>
              <a:tr h="495320">
                <a:tc vMerge="1">
                  <a:txBody>
                    <a:bodyPr/>
                    <a:lstStyle/>
                    <a:p>
                      <a:pPr marL="0" marR="0">
                        <a:lnSpc>
                          <a:spcPct val="107000"/>
                        </a:lnSpc>
                        <a:spcBef>
                          <a:spcPts val="0"/>
                        </a:spcBef>
                        <a:spcAft>
                          <a:spcPts val="0"/>
                        </a:spcAft>
                      </a:pPr>
                      <a:endParaRPr lang="en-US" sz="1600" dirty="0">
                        <a:latin typeface="Calibri"/>
                        <a:ea typeface="Calibri"/>
                        <a:cs typeface="Arial"/>
                      </a:endParaRPr>
                    </a:p>
                  </a:txBody>
                  <a:tcPr marL="68580" marR="68580" marT="0" marB="0" anchor="ctr">
                    <a:lnL>
                      <a:noFill/>
                    </a:lnL>
                    <a:lnR>
                      <a:noFill/>
                    </a:lnR>
                    <a:lnT>
                      <a:noFill/>
                    </a:lnT>
                    <a:lnB w="28575" cap="flat" cmpd="sng" algn="ctr">
                      <a:solidFill>
                        <a:srgbClr val="002060"/>
                      </a:solidFill>
                      <a:prstDash val="solid"/>
                      <a:round/>
                      <a:headEnd type="none" w="med" len="med"/>
                      <a:tailEnd type="none" w="med" len="med"/>
                    </a:lnB>
                  </a:tcPr>
                </a:tc>
                <a:tc vMerge="1">
                  <a:txBody>
                    <a:bodyPr/>
                    <a:lstStyle/>
                    <a:p>
                      <a:pPr marL="0" marR="0">
                        <a:lnSpc>
                          <a:spcPct val="107000"/>
                        </a:lnSpc>
                        <a:spcBef>
                          <a:spcPts val="0"/>
                        </a:spcBef>
                        <a:spcAft>
                          <a:spcPts val="0"/>
                        </a:spcAft>
                      </a:pPr>
                      <a:endParaRPr lang="en-US" sz="1600" dirty="0">
                        <a:latin typeface="Calibri"/>
                        <a:ea typeface="Calibri"/>
                        <a:cs typeface="Arial"/>
                      </a:endParaRPr>
                    </a:p>
                  </a:txBody>
                  <a:tcPr marL="68580" marR="68580"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latin typeface="Calibri"/>
                          <a:ea typeface="Calibri"/>
                          <a:cs typeface="Arial"/>
                        </a:rPr>
                        <a:t>n</a:t>
                      </a:r>
                      <a:endParaRPr lang="en-US" sz="1600" dirty="0">
                        <a:latin typeface="Calibri"/>
                        <a:ea typeface="Calibri"/>
                        <a:cs typeface="Arial"/>
                      </a:endParaRP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latin typeface="Calibri"/>
                          <a:ea typeface="Calibri"/>
                          <a:cs typeface="Arial"/>
                        </a:rPr>
                        <a:t>%</a:t>
                      </a:r>
                      <a:endParaRPr lang="en-US" sz="1600" dirty="0">
                        <a:latin typeface="Calibri"/>
                        <a:ea typeface="Calibri"/>
                        <a:cs typeface="Arial"/>
                      </a:endParaRP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latin typeface="Calibri"/>
                          <a:ea typeface="Calibri"/>
                          <a:cs typeface="Arial"/>
                        </a:rPr>
                        <a:t>n</a:t>
                      </a:r>
                      <a:endParaRPr lang="en-US" sz="1600" dirty="0">
                        <a:latin typeface="Calibri"/>
                        <a:ea typeface="Calibri"/>
                        <a:cs typeface="Arial"/>
                      </a:endParaRP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latin typeface="Calibri"/>
                          <a:ea typeface="Calibri"/>
                          <a:cs typeface="Arial"/>
                        </a:rPr>
                        <a:t>%</a:t>
                      </a:r>
                      <a:endParaRPr lang="en-US" sz="1600" dirty="0">
                        <a:latin typeface="Calibri"/>
                        <a:ea typeface="Calibri"/>
                        <a:cs typeface="Arial"/>
                      </a:endParaRP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latin typeface="Calibri"/>
                          <a:ea typeface="Calibri"/>
                          <a:cs typeface="Arial"/>
                        </a:rPr>
                        <a:t>n</a:t>
                      </a:r>
                      <a:endParaRPr lang="en-US" sz="1600" dirty="0">
                        <a:latin typeface="Calibri"/>
                        <a:ea typeface="Calibri"/>
                        <a:cs typeface="Arial"/>
                      </a:endParaRP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latin typeface="Calibri"/>
                          <a:ea typeface="Calibri"/>
                          <a:cs typeface="Arial"/>
                        </a:rPr>
                        <a:t>%</a:t>
                      </a:r>
                      <a:endParaRPr lang="en-US" sz="1600" dirty="0">
                        <a:latin typeface="Calibri"/>
                        <a:ea typeface="Calibri"/>
                        <a:cs typeface="Arial"/>
                      </a:endParaRP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latin typeface="Calibri"/>
                          <a:ea typeface="Calibri"/>
                          <a:cs typeface="Arial"/>
                        </a:rPr>
                        <a:t>OR</a:t>
                      </a:r>
                      <a:endParaRPr lang="en-US" sz="1600">
                        <a:latin typeface="Calibri"/>
                        <a:ea typeface="Calibri"/>
                        <a:cs typeface="Arial"/>
                      </a:endParaRP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latin typeface="Calibri"/>
                          <a:ea typeface="Calibri"/>
                          <a:cs typeface="Arial"/>
                        </a:rPr>
                        <a:t>Lower</a:t>
                      </a:r>
                      <a:endParaRPr lang="en-US" sz="1600" dirty="0">
                        <a:latin typeface="Calibri"/>
                        <a:ea typeface="Calibri"/>
                        <a:cs typeface="Arial"/>
                      </a:endParaRP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latin typeface="Calibri"/>
                          <a:ea typeface="Calibri"/>
                          <a:cs typeface="Arial"/>
                        </a:rPr>
                        <a:t>Upper</a:t>
                      </a:r>
                      <a:endParaRPr lang="en-US" sz="1600" dirty="0">
                        <a:latin typeface="Calibri"/>
                        <a:ea typeface="Calibri"/>
                        <a:cs typeface="Arial"/>
                      </a:endParaRP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latin typeface="Calibri"/>
                          <a:ea typeface="Calibri"/>
                          <a:cs typeface="Arial"/>
                        </a:rPr>
                        <a:t>p</a:t>
                      </a:r>
                      <a:endParaRPr lang="en-US" sz="1600" dirty="0">
                        <a:latin typeface="Calibri"/>
                        <a:ea typeface="Calibri"/>
                        <a:cs typeface="Arial"/>
                      </a:endParaRP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327541">
                <a:tc>
                  <a:txBody>
                    <a:bodyPr/>
                    <a:lstStyle/>
                    <a:p>
                      <a:pPr marL="0" marR="0">
                        <a:lnSpc>
                          <a:spcPct val="107000"/>
                        </a:lnSpc>
                        <a:spcBef>
                          <a:spcPts val="0"/>
                        </a:spcBef>
                        <a:spcAft>
                          <a:spcPts val="0"/>
                        </a:spcAft>
                      </a:pPr>
                      <a:r>
                        <a:rPr lang="en-US" sz="1700" dirty="0">
                          <a:latin typeface="Calibri"/>
                          <a:ea typeface="Calibri"/>
                          <a:cs typeface="Arial"/>
                        </a:rPr>
                        <a:t>PTSD</a:t>
                      </a:r>
                    </a:p>
                  </a:txBody>
                  <a:tcPr marL="67211" marR="67211" marT="0" marB="0">
                    <a:lnL>
                      <a:noFill/>
                    </a:lnL>
                    <a:lnR>
                      <a:noFill/>
                    </a:lnR>
                    <a:lnT w="28575" cap="flat" cmpd="sng" algn="ctr">
                      <a:solidFill>
                        <a:srgbClr val="00206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700" dirty="0">
                          <a:latin typeface="Calibri"/>
                          <a:ea typeface="Calibri"/>
                          <a:cs typeface="Arial"/>
                        </a:rPr>
                        <a:t>Correct</a:t>
                      </a:r>
                    </a:p>
                  </a:txBody>
                  <a:tcPr marL="67211" marR="67211" marT="0" marB="0" anchor="ctr">
                    <a:lnL>
                      <a:noFill/>
                    </a:lnL>
                    <a:lnR>
                      <a:noFill/>
                    </a:lnR>
                    <a:lnT w="28575" cap="flat" cmpd="sng" algn="ctr">
                      <a:solidFill>
                        <a:srgbClr val="00206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71</a:t>
                      </a:r>
                    </a:p>
                  </a:txBody>
                  <a:tcPr marL="67211" marR="67211" marT="0" marB="0" anchor="ctr">
                    <a:lnL>
                      <a:noFill/>
                    </a:lnL>
                    <a:lnR>
                      <a:noFill/>
                    </a:lnR>
                    <a:lnT w="28575" cap="flat" cmpd="sng" algn="ctr">
                      <a:solidFill>
                        <a:srgbClr val="00206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700">
                          <a:latin typeface="Calibri"/>
                          <a:ea typeface="Calibri"/>
                          <a:cs typeface="Arial"/>
                        </a:rPr>
                        <a:t>88.8%</a:t>
                      </a:r>
                    </a:p>
                  </a:txBody>
                  <a:tcPr marL="67211" marR="67211" marT="0" marB="0" anchor="ctr">
                    <a:lnL>
                      <a:noFill/>
                    </a:lnL>
                    <a:lnR>
                      <a:noFill/>
                    </a:lnR>
                    <a:lnT w="28575" cap="flat" cmpd="sng" algn="ctr">
                      <a:solidFill>
                        <a:srgbClr val="00206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700">
                          <a:latin typeface="Calibri"/>
                          <a:ea typeface="Calibri"/>
                          <a:cs typeface="Arial"/>
                        </a:rPr>
                        <a:t>42</a:t>
                      </a:r>
                    </a:p>
                  </a:txBody>
                  <a:tcPr marL="67211" marR="67211" marT="0" marB="0" anchor="ctr">
                    <a:lnL>
                      <a:noFill/>
                    </a:lnL>
                    <a:lnR>
                      <a:noFill/>
                    </a:lnR>
                    <a:lnT w="28575" cap="flat" cmpd="sng" algn="ctr">
                      <a:solidFill>
                        <a:srgbClr val="00206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87.5%</a:t>
                      </a:r>
                    </a:p>
                  </a:txBody>
                  <a:tcPr marL="67211" marR="67211" marT="0" marB="0" anchor="ctr">
                    <a:lnL>
                      <a:noFill/>
                    </a:lnL>
                    <a:lnR>
                      <a:noFill/>
                    </a:lnR>
                    <a:lnT w="28575" cap="flat" cmpd="sng" algn="ctr">
                      <a:solidFill>
                        <a:srgbClr val="00206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700">
                          <a:latin typeface="Calibri"/>
                          <a:ea typeface="Calibri"/>
                          <a:cs typeface="Arial"/>
                        </a:rPr>
                        <a:t>29</a:t>
                      </a:r>
                    </a:p>
                  </a:txBody>
                  <a:tcPr marL="67211" marR="67211" marT="0" marB="0" anchor="ctr">
                    <a:lnL>
                      <a:noFill/>
                    </a:lnL>
                    <a:lnR>
                      <a:noFill/>
                    </a:lnR>
                    <a:lnT w="28575" cap="flat" cmpd="sng" algn="ctr">
                      <a:solidFill>
                        <a:srgbClr val="00206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90.6%</a:t>
                      </a:r>
                    </a:p>
                  </a:txBody>
                  <a:tcPr marL="67211" marR="67211" marT="0" marB="0" anchor="ctr">
                    <a:lnL>
                      <a:noFill/>
                    </a:lnL>
                    <a:lnR>
                      <a:noFill/>
                    </a:lnR>
                    <a:lnT w="28575" cap="flat" cmpd="sng" algn="ctr">
                      <a:solidFill>
                        <a:srgbClr val="00206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0.72</a:t>
                      </a:r>
                    </a:p>
                  </a:txBody>
                  <a:tcPr marL="67211" marR="67211" marT="0" marB="0" anchor="ctr">
                    <a:lnL>
                      <a:noFill/>
                    </a:lnL>
                    <a:lnR>
                      <a:noFill/>
                    </a:lnR>
                    <a:lnT w="28575" cap="flat" cmpd="sng" algn="ctr">
                      <a:solidFill>
                        <a:srgbClr val="00206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0.17</a:t>
                      </a:r>
                    </a:p>
                  </a:txBody>
                  <a:tcPr marL="67211" marR="67211" marT="0" marB="0" anchor="ctr">
                    <a:lnL>
                      <a:noFill/>
                    </a:lnL>
                    <a:lnR>
                      <a:noFill/>
                    </a:lnR>
                    <a:lnT w="28575" cap="flat" cmpd="sng" algn="ctr">
                      <a:solidFill>
                        <a:srgbClr val="00206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3.13</a:t>
                      </a:r>
                    </a:p>
                  </a:txBody>
                  <a:tcPr marL="67211" marR="67211" marT="0" marB="0" anchor="ctr">
                    <a:lnL>
                      <a:noFill/>
                    </a:lnL>
                    <a:lnR>
                      <a:noFill/>
                    </a:lnR>
                    <a:lnT w="28575" cap="flat" cmpd="sng" algn="ctr">
                      <a:solidFill>
                        <a:srgbClr val="00206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0.666</a:t>
                      </a:r>
                    </a:p>
                  </a:txBody>
                  <a:tcPr marL="67211" marR="67211" marT="0" marB="0" anchor="ctr">
                    <a:lnL>
                      <a:noFill/>
                    </a:lnL>
                    <a:lnR>
                      <a:noFill/>
                    </a:lnR>
                    <a:lnT w="28575" cap="flat" cmpd="sng" algn="ctr">
                      <a:solidFill>
                        <a:srgbClr val="002060"/>
                      </a:solidFill>
                      <a:prstDash val="solid"/>
                      <a:round/>
                      <a:headEnd type="none" w="med" len="med"/>
                      <a:tailEnd type="none" w="med" len="med"/>
                    </a:lnT>
                    <a:lnB>
                      <a:noFill/>
                    </a:lnB>
                  </a:tcPr>
                </a:tc>
                <a:extLst>
                  <a:ext uri="{0D108BD9-81ED-4DB2-BD59-A6C34878D82A}">
                    <a16:rowId xmlns:a16="http://schemas.microsoft.com/office/drawing/2014/main" val="10002"/>
                  </a:ext>
                </a:extLst>
              </a:tr>
              <a:tr h="327541">
                <a:tc>
                  <a:txBody>
                    <a:bodyPr/>
                    <a:lstStyle/>
                    <a:p>
                      <a:endParaRPr lang="en-US" sz="1700" dirty="0">
                        <a:latin typeface="Calibri"/>
                      </a:endParaRPr>
                    </a:p>
                  </a:txBody>
                  <a:tcPr marL="67211" marR="67211" marT="0" marB="0">
                    <a:lnL>
                      <a:noFill/>
                    </a:lnL>
                    <a:lnR>
                      <a:noFill/>
                    </a:lnR>
                    <a:lnT>
                      <a:noFill/>
                    </a:lnT>
                    <a:lnB>
                      <a:noFill/>
                    </a:lnB>
                  </a:tcPr>
                </a:tc>
                <a:tc>
                  <a:txBody>
                    <a:bodyPr/>
                    <a:lstStyle/>
                    <a:p>
                      <a:pPr marL="0" marR="0">
                        <a:lnSpc>
                          <a:spcPct val="107000"/>
                        </a:lnSpc>
                        <a:spcBef>
                          <a:spcPts val="0"/>
                        </a:spcBef>
                        <a:spcAft>
                          <a:spcPts val="0"/>
                        </a:spcAft>
                      </a:pPr>
                      <a:r>
                        <a:rPr lang="en-US" sz="1700" dirty="0">
                          <a:latin typeface="Calibri"/>
                          <a:ea typeface="Calibri"/>
                          <a:cs typeface="Arial"/>
                        </a:rPr>
                        <a:t>Incorrect</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9</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11.3%</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6</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a:latin typeface="Calibri"/>
                          <a:ea typeface="Calibri"/>
                          <a:cs typeface="Arial"/>
                        </a:rPr>
                        <a:t>12.5%</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3</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a:latin typeface="Calibri"/>
                          <a:ea typeface="Calibri"/>
                          <a:cs typeface="Arial"/>
                        </a:rPr>
                        <a:t>9.4%</a:t>
                      </a:r>
                    </a:p>
                  </a:txBody>
                  <a:tcPr marL="67211" marR="67211" marT="0" marB="0" anchor="ctr">
                    <a:lnL>
                      <a:noFill/>
                    </a:lnL>
                    <a:lnR>
                      <a:noFill/>
                    </a:lnR>
                    <a:lnT>
                      <a:noFill/>
                    </a:lnT>
                    <a:lnB>
                      <a:noFill/>
                    </a:lnB>
                  </a:tcPr>
                </a:tc>
                <a:tc>
                  <a:txBody>
                    <a:bodyPr/>
                    <a:lstStyle/>
                    <a:p>
                      <a:endParaRPr lang="en-US" sz="1700">
                        <a:latin typeface="Calibri"/>
                      </a:endParaRPr>
                    </a:p>
                  </a:txBody>
                  <a:tcPr marL="67211" marR="67211" marT="0" marB="0" anchor="ctr">
                    <a:lnL>
                      <a:noFill/>
                    </a:lnL>
                    <a:lnR>
                      <a:noFill/>
                    </a:lnR>
                    <a:lnT>
                      <a:noFill/>
                    </a:lnT>
                    <a:lnB>
                      <a:noFill/>
                    </a:lnB>
                  </a:tcPr>
                </a:tc>
                <a:tc>
                  <a:txBody>
                    <a:bodyPr/>
                    <a:lstStyle/>
                    <a:p>
                      <a:endParaRPr lang="en-US" sz="1700">
                        <a:latin typeface="Calibri"/>
                      </a:endParaRPr>
                    </a:p>
                  </a:txBody>
                  <a:tcPr marL="67211" marR="67211" marT="0" marB="0" anchor="ctr">
                    <a:lnL>
                      <a:noFill/>
                    </a:lnL>
                    <a:lnR>
                      <a:noFill/>
                    </a:lnR>
                    <a:lnT>
                      <a:noFill/>
                    </a:lnT>
                    <a:lnB>
                      <a:noFill/>
                    </a:lnB>
                  </a:tcPr>
                </a:tc>
                <a:tc>
                  <a:txBody>
                    <a:bodyPr/>
                    <a:lstStyle/>
                    <a:p>
                      <a:endParaRPr lang="en-US" sz="1700" dirty="0">
                        <a:latin typeface="Calibri"/>
                      </a:endParaRPr>
                    </a:p>
                  </a:txBody>
                  <a:tcPr marL="67211" marR="67211" marT="0" marB="0" anchor="ctr">
                    <a:lnL>
                      <a:noFill/>
                    </a:lnL>
                    <a:lnR>
                      <a:noFill/>
                    </a:lnR>
                    <a:lnT>
                      <a:noFill/>
                    </a:lnT>
                    <a:lnB>
                      <a:noFill/>
                    </a:lnB>
                  </a:tcPr>
                </a:tc>
                <a:tc>
                  <a:txBody>
                    <a:bodyPr/>
                    <a:lstStyle/>
                    <a:p>
                      <a:endParaRPr lang="en-US" sz="1700" dirty="0">
                        <a:latin typeface="Calibri"/>
                      </a:endParaRPr>
                    </a:p>
                  </a:txBody>
                  <a:tcPr marL="67211" marR="67211" marT="0" marB="0" anchor="ctr">
                    <a:lnL>
                      <a:noFill/>
                    </a:lnL>
                    <a:lnR>
                      <a:noFill/>
                    </a:lnR>
                    <a:lnT>
                      <a:noFill/>
                    </a:lnT>
                    <a:lnB>
                      <a:noFill/>
                    </a:lnB>
                  </a:tcPr>
                </a:tc>
                <a:extLst>
                  <a:ext uri="{0D108BD9-81ED-4DB2-BD59-A6C34878D82A}">
                    <a16:rowId xmlns:a16="http://schemas.microsoft.com/office/drawing/2014/main" val="10003"/>
                  </a:ext>
                </a:extLst>
              </a:tr>
              <a:tr h="327541">
                <a:tc>
                  <a:txBody>
                    <a:bodyPr/>
                    <a:lstStyle/>
                    <a:p>
                      <a:pPr marL="0" marR="0">
                        <a:lnSpc>
                          <a:spcPct val="107000"/>
                        </a:lnSpc>
                        <a:spcBef>
                          <a:spcPts val="0"/>
                        </a:spcBef>
                        <a:spcAft>
                          <a:spcPts val="0"/>
                        </a:spcAft>
                      </a:pPr>
                      <a:r>
                        <a:rPr lang="en-US" sz="1700" dirty="0">
                          <a:latin typeface="Calibri"/>
                          <a:ea typeface="Calibri"/>
                          <a:cs typeface="Arial"/>
                        </a:rPr>
                        <a:t>MDD</a:t>
                      </a:r>
                    </a:p>
                  </a:txBody>
                  <a:tcPr marL="67211" marR="67211" marT="0" marB="0">
                    <a:lnL>
                      <a:noFill/>
                    </a:lnL>
                    <a:lnR>
                      <a:noFill/>
                    </a:lnR>
                    <a:lnT>
                      <a:noFill/>
                    </a:lnT>
                    <a:lnB>
                      <a:noFill/>
                    </a:lnB>
                  </a:tcPr>
                </a:tc>
                <a:tc>
                  <a:txBody>
                    <a:bodyPr/>
                    <a:lstStyle/>
                    <a:p>
                      <a:pPr marL="0" marR="0">
                        <a:lnSpc>
                          <a:spcPct val="107000"/>
                        </a:lnSpc>
                        <a:spcBef>
                          <a:spcPts val="0"/>
                        </a:spcBef>
                        <a:spcAft>
                          <a:spcPts val="0"/>
                        </a:spcAft>
                      </a:pPr>
                      <a:r>
                        <a:rPr lang="en-US" sz="1700" dirty="0">
                          <a:latin typeface="Calibri"/>
                          <a:ea typeface="Calibri"/>
                          <a:cs typeface="Arial"/>
                        </a:rPr>
                        <a:t>Correct</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61</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76.3%</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36</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75.0%</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25</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78.1%</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0.84</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0.29</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2.43</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0.748</a:t>
                      </a:r>
                    </a:p>
                  </a:txBody>
                  <a:tcPr marL="67211" marR="67211" marT="0" marB="0" anchor="ctr">
                    <a:lnL>
                      <a:noFill/>
                    </a:lnL>
                    <a:lnR>
                      <a:noFill/>
                    </a:lnR>
                    <a:lnT>
                      <a:noFill/>
                    </a:lnT>
                    <a:lnB>
                      <a:noFill/>
                    </a:lnB>
                  </a:tcPr>
                </a:tc>
                <a:extLst>
                  <a:ext uri="{0D108BD9-81ED-4DB2-BD59-A6C34878D82A}">
                    <a16:rowId xmlns:a16="http://schemas.microsoft.com/office/drawing/2014/main" val="10004"/>
                  </a:ext>
                </a:extLst>
              </a:tr>
              <a:tr h="327541">
                <a:tc>
                  <a:txBody>
                    <a:bodyPr/>
                    <a:lstStyle/>
                    <a:p>
                      <a:endParaRPr lang="en-US" sz="1700">
                        <a:latin typeface="Calibri"/>
                      </a:endParaRPr>
                    </a:p>
                  </a:txBody>
                  <a:tcPr marL="67211" marR="67211" marT="0" marB="0">
                    <a:lnL>
                      <a:noFill/>
                    </a:lnL>
                    <a:lnR>
                      <a:noFill/>
                    </a:lnR>
                    <a:lnT>
                      <a:noFill/>
                    </a:lnT>
                    <a:lnB>
                      <a:noFill/>
                    </a:lnB>
                  </a:tcPr>
                </a:tc>
                <a:tc>
                  <a:txBody>
                    <a:bodyPr/>
                    <a:lstStyle/>
                    <a:p>
                      <a:pPr marL="0" marR="0">
                        <a:lnSpc>
                          <a:spcPct val="107000"/>
                        </a:lnSpc>
                        <a:spcBef>
                          <a:spcPts val="0"/>
                        </a:spcBef>
                        <a:spcAft>
                          <a:spcPts val="0"/>
                        </a:spcAft>
                      </a:pPr>
                      <a:r>
                        <a:rPr lang="en-US" sz="1700" dirty="0">
                          <a:latin typeface="Calibri"/>
                          <a:ea typeface="Calibri"/>
                          <a:cs typeface="Arial"/>
                        </a:rPr>
                        <a:t>Incorrect</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19</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23.8%</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12</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25.0%</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7</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21.9%</a:t>
                      </a:r>
                    </a:p>
                  </a:txBody>
                  <a:tcPr marL="67211" marR="67211" marT="0" marB="0" anchor="ctr">
                    <a:lnL>
                      <a:noFill/>
                    </a:lnL>
                    <a:lnR>
                      <a:noFill/>
                    </a:lnR>
                    <a:lnT>
                      <a:noFill/>
                    </a:lnT>
                    <a:lnB>
                      <a:noFill/>
                    </a:lnB>
                  </a:tcPr>
                </a:tc>
                <a:tc>
                  <a:txBody>
                    <a:bodyPr/>
                    <a:lstStyle/>
                    <a:p>
                      <a:endParaRPr lang="en-US" sz="1700" dirty="0">
                        <a:solidFill>
                          <a:srgbClr val="C00000"/>
                        </a:solidFill>
                        <a:latin typeface="Calibri"/>
                      </a:endParaRPr>
                    </a:p>
                  </a:txBody>
                  <a:tcPr marL="67211" marR="67211" marT="0" marB="0" anchor="ctr">
                    <a:lnL>
                      <a:noFill/>
                    </a:lnL>
                    <a:lnR>
                      <a:noFill/>
                    </a:lnR>
                    <a:lnT>
                      <a:noFill/>
                    </a:lnT>
                    <a:lnB>
                      <a:noFill/>
                    </a:lnB>
                  </a:tcPr>
                </a:tc>
                <a:tc>
                  <a:txBody>
                    <a:bodyPr/>
                    <a:lstStyle/>
                    <a:p>
                      <a:endParaRPr lang="en-US" sz="1700" dirty="0">
                        <a:solidFill>
                          <a:srgbClr val="C00000"/>
                        </a:solidFill>
                        <a:latin typeface="Calibri"/>
                      </a:endParaRPr>
                    </a:p>
                  </a:txBody>
                  <a:tcPr marL="67211" marR="67211" marT="0" marB="0" anchor="ctr">
                    <a:lnL>
                      <a:noFill/>
                    </a:lnL>
                    <a:lnR>
                      <a:noFill/>
                    </a:lnR>
                    <a:lnT>
                      <a:noFill/>
                    </a:lnT>
                    <a:lnB>
                      <a:noFill/>
                    </a:lnB>
                  </a:tcPr>
                </a:tc>
                <a:tc>
                  <a:txBody>
                    <a:bodyPr/>
                    <a:lstStyle/>
                    <a:p>
                      <a:endParaRPr lang="en-US" sz="1700" dirty="0">
                        <a:solidFill>
                          <a:srgbClr val="C00000"/>
                        </a:solidFill>
                        <a:latin typeface="Calibri"/>
                      </a:endParaRPr>
                    </a:p>
                  </a:txBody>
                  <a:tcPr marL="67211" marR="67211" marT="0" marB="0" anchor="ctr">
                    <a:lnL>
                      <a:noFill/>
                    </a:lnL>
                    <a:lnR>
                      <a:noFill/>
                    </a:lnR>
                    <a:lnT>
                      <a:noFill/>
                    </a:lnT>
                    <a:lnB>
                      <a:noFill/>
                    </a:lnB>
                  </a:tcPr>
                </a:tc>
                <a:tc>
                  <a:txBody>
                    <a:bodyPr/>
                    <a:lstStyle/>
                    <a:p>
                      <a:endParaRPr lang="en-US" sz="1700" dirty="0">
                        <a:solidFill>
                          <a:srgbClr val="C00000"/>
                        </a:solidFill>
                        <a:latin typeface="Calibri"/>
                      </a:endParaRPr>
                    </a:p>
                  </a:txBody>
                  <a:tcPr marL="67211" marR="67211" marT="0" marB="0" anchor="ctr">
                    <a:lnL>
                      <a:noFill/>
                    </a:lnL>
                    <a:lnR>
                      <a:noFill/>
                    </a:lnR>
                    <a:lnT>
                      <a:noFill/>
                    </a:lnT>
                    <a:lnB>
                      <a:noFill/>
                    </a:lnB>
                  </a:tcPr>
                </a:tc>
                <a:extLst>
                  <a:ext uri="{0D108BD9-81ED-4DB2-BD59-A6C34878D82A}">
                    <a16:rowId xmlns:a16="http://schemas.microsoft.com/office/drawing/2014/main" val="10005"/>
                  </a:ext>
                </a:extLst>
              </a:tr>
              <a:tr h="327541">
                <a:tc>
                  <a:txBody>
                    <a:bodyPr/>
                    <a:lstStyle/>
                    <a:p>
                      <a:pPr marL="0" marR="0">
                        <a:lnSpc>
                          <a:spcPct val="107000"/>
                        </a:lnSpc>
                        <a:spcBef>
                          <a:spcPts val="0"/>
                        </a:spcBef>
                        <a:spcAft>
                          <a:spcPts val="0"/>
                        </a:spcAft>
                      </a:pPr>
                      <a:r>
                        <a:rPr lang="en-US" sz="1700" dirty="0">
                          <a:latin typeface="Calibri"/>
                          <a:ea typeface="Calibri"/>
                          <a:cs typeface="Arial"/>
                        </a:rPr>
                        <a:t>PGD</a:t>
                      </a:r>
                    </a:p>
                  </a:txBody>
                  <a:tcPr marL="67211" marR="67211" marT="0" marB="0">
                    <a:lnL>
                      <a:noFill/>
                    </a:lnL>
                    <a:lnR>
                      <a:noFill/>
                    </a:lnR>
                    <a:lnT>
                      <a:noFill/>
                    </a:lnT>
                    <a:lnB>
                      <a:noFill/>
                    </a:lnB>
                  </a:tcPr>
                </a:tc>
                <a:tc>
                  <a:txBody>
                    <a:bodyPr/>
                    <a:lstStyle/>
                    <a:p>
                      <a:pPr marL="0" marR="0">
                        <a:lnSpc>
                          <a:spcPct val="107000"/>
                        </a:lnSpc>
                        <a:spcBef>
                          <a:spcPts val="0"/>
                        </a:spcBef>
                        <a:spcAft>
                          <a:spcPts val="0"/>
                        </a:spcAft>
                      </a:pPr>
                      <a:r>
                        <a:rPr lang="en-US" sz="1700" dirty="0">
                          <a:latin typeface="Calibri"/>
                          <a:ea typeface="Calibri"/>
                          <a:cs typeface="Arial"/>
                        </a:rPr>
                        <a:t>Correct</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a:latin typeface="Calibri"/>
                          <a:ea typeface="Calibri"/>
                          <a:cs typeface="Arial"/>
                        </a:rPr>
                        <a:t>122</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76.3%</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83</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i="0" u="sng" dirty="0">
                          <a:latin typeface="Calibri"/>
                          <a:ea typeface="Calibri"/>
                          <a:cs typeface="Arial"/>
                        </a:rPr>
                        <a:t>86.5%</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39</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u="sng" dirty="0">
                          <a:latin typeface="Calibri"/>
                          <a:ea typeface="Calibri"/>
                          <a:cs typeface="Arial"/>
                        </a:rPr>
                        <a:t>60.9%</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b="1" dirty="0">
                          <a:solidFill>
                            <a:srgbClr val="C00000"/>
                          </a:solidFill>
                          <a:latin typeface="Calibri"/>
                          <a:ea typeface="Calibri"/>
                          <a:cs typeface="Arial"/>
                        </a:rPr>
                        <a:t>4.09</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b="1" dirty="0">
                          <a:solidFill>
                            <a:srgbClr val="C00000"/>
                          </a:solidFill>
                          <a:latin typeface="Calibri"/>
                          <a:ea typeface="Calibri"/>
                          <a:cs typeface="Arial"/>
                        </a:rPr>
                        <a:t>1.89</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b="1" dirty="0">
                          <a:solidFill>
                            <a:srgbClr val="C00000"/>
                          </a:solidFill>
                          <a:latin typeface="Calibri"/>
                          <a:ea typeface="Calibri"/>
                          <a:cs typeface="Arial"/>
                        </a:rPr>
                        <a:t>8.85</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b="1" dirty="0">
                          <a:solidFill>
                            <a:srgbClr val="C00000"/>
                          </a:solidFill>
                          <a:latin typeface="Calibri"/>
                          <a:ea typeface="Calibri"/>
                          <a:cs typeface="Arial"/>
                        </a:rPr>
                        <a:t>0.000</a:t>
                      </a:r>
                    </a:p>
                  </a:txBody>
                  <a:tcPr marL="67211" marR="67211" marT="0" marB="0" anchor="ctr">
                    <a:lnL>
                      <a:noFill/>
                    </a:lnL>
                    <a:lnR>
                      <a:noFill/>
                    </a:lnR>
                    <a:lnT>
                      <a:noFill/>
                    </a:lnT>
                    <a:lnB>
                      <a:noFill/>
                    </a:lnB>
                  </a:tcPr>
                </a:tc>
                <a:extLst>
                  <a:ext uri="{0D108BD9-81ED-4DB2-BD59-A6C34878D82A}">
                    <a16:rowId xmlns:a16="http://schemas.microsoft.com/office/drawing/2014/main" val="10006"/>
                  </a:ext>
                </a:extLst>
              </a:tr>
              <a:tr h="327541">
                <a:tc>
                  <a:txBody>
                    <a:bodyPr/>
                    <a:lstStyle/>
                    <a:p>
                      <a:endParaRPr lang="en-US" sz="1700">
                        <a:latin typeface="Calibri"/>
                      </a:endParaRPr>
                    </a:p>
                  </a:txBody>
                  <a:tcPr marL="67211" marR="67211" marT="0" marB="0">
                    <a:lnL>
                      <a:noFill/>
                    </a:lnL>
                    <a:lnR>
                      <a:noFill/>
                    </a:lnR>
                    <a:lnT>
                      <a:noFill/>
                    </a:lnT>
                    <a:lnB>
                      <a:noFill/>
                    </a:lnB>
                  </a:tcPr>
                </a:tc>
                <a:tc>
                  <a:txBody>
                    <a:bodyPr/>
                    <a:lstStyle/>
                    <a:p>
                      <a:pPr marL="0" marR="0">
                        <a:lnSpc>
                          <a:spcPct val="107000"/>
                        </a:lnSpc>
                        <a:spcBef>
                          <a:spcPts val="0"/>
                        </a:spcBef>
                        <a:spcAft>
                          <a:spcPts val="0"/>
                        </a:spcAft>
                      </a:pPr>
                      <a:r>
                        <a:rPr lang="en-US" sz="1700" dirty="0">
                          <a:latin typeface="Calibri"/>
                          <a:ea typeface="Calibri"/>
                          <a:cs typeface="Arial"/>
                        </a:rPr>
                        <a:t>Incorrect</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38</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23.8%</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13</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13.5%</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25</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39.1%</a:t>
                      </a:r>
                    </a:p>
                  </a:txBody>
                  <a:tcPr marL="67211" marR="67211" marT="0" marB="0" anchor="ctr">
                    <a:lnL>
                      <a:noFill/>
                    </a:lnL>
                    <a:lnR>
                      <a:noFill/>
                    </a:lnR>
                    <a:lnT>
                      <a:noFill/>
                    </a:lnT>
                    <a:lnB>
                      <a:noFill/>
                    </a:lnB>
                  </a:tcPr>
                </a:tc>
                <a:tc>
                  <a:txBody>
                    <a:bodyPr/>
                    <a:lstStyle/>
                    <a:p>
                      <a:endParaRPr lang="en-US" sz="1700" dirty="0">
                        <a:latin typeface="Calibri"/>
                      </a:endParaRPr>
                    </a:p>
                  </a:txBody>
                  <a:tcPr marL="67211" marR="67211" marT="0" marB="0" anchor="ctr">
                    <a:lnL>
                      <a:noFill/>
                    </a:lnL>
                    <a:lnR>
                      <a:noFill/>
                    </a:lnR>
                    <a:lnT>
                      <a:noFill/>
                    </a:lnT>
                    <a:lnB>
                      <a:noFill/>
                    </a:lnB>
                  </a:tcPr>
                </a:tc>
                <a:tc>
                  <a:txBody>
                    <a:bodyPr/>
                    <a:lstStyle/>
                    <a:p>
                      <a:endParaRPr lang="en-US" sz="1700" dirty="0">
                        <a:latin typeface="Calibri"/>
                      </a:endParaRPr>
                    </a:p>
                  </a:txBody>
                  <a:tcPr marL="67211" marR="67211" marT="0" marB="0" anchor="ctr">
                    <a:lnL>
                      <a:noFill/>
                    </a:lnL>
                    <a:lnR>
                      <a:noFill/>
                    </a:lnR>
                    <a:lnT>
                      <a:noFill/>
                    </a:lnT>
                    <a:lnB>
                      <a:noFill/>
                    </a:lnB>
                  </a:tcPr>
                </a:tc>
                <a:tc>
                  <a:txBody>
                    <a:bodyPr/>
                    <a:lstStyle/>
                    <a:p>
                      <a:endParaRPr lang="en-US" sz="1700" dirty="0">
                        <a:latin typeface="Calibri"/>
                      </a:endParaRPr>
                    </a:p>
                  </a:txBody>
                  <a:tcPr marL="67211" marR="67211" marT="0" marB="0" anchor="ctr">
                    <a:lnL>
                      <a:noFill/>
                    </a:lnL>
                    <a:lnR>
                      <a:noFill/>
                    </a:lnR>
                    <a:lnT>
                      <a:noFill/>
                    </a:lnT>
                    <a:lnB>
                      <a:noFill/>
                    </a:lnB>
                  </a:tcPr>
                </a:tc>
                <a:tc>
                  <a:txBody>
                    <a:bodyPr/>
                    <a:lstStyle/>
                    <a:p>
                      <a:endParaRPr lang="en-US" sz="1700" dirty="0">
                        <a:latin typeface="Calibri"/>
                      </a:endParaRPr>
                    </a:p>
                  </a:txBody>
                  <a:tcPr marL="67211" marR="67211" marT="0" marB="0" anchor="ctr">
                    <a:lnL>
                      <a:noFill/>
                    </a:lnL>
                    <a:lnR>
                      <a:noFill/>
                    </a:lnR>
                    <a:lnT>
                      <a:noFill/>
                    </a:lnT>
                    <a:lnB>
                      <a:noFill/>
                    </a:lnB>
                  </a:tcPr>
                </a:tc>
                <a:extLst>
                  <a:ext uri="{0D108BD9-81ED-4DB2-BD59-A6C34878D82A}">
                    <a16:rowId xmlns:a16="http://schemas.microsoft.com/office/drawing/2014/main" val="10007"/>
                  </a:ext>
                </a:extLst>
              </a:tr>
              <a:tr h="531401">
                <a:tc>
                  <a:txBody>
                    <a:bodyPr/>
                    <a:lstStyle/>
                    <a:p>
                      <a:pPr marL="0" marR="0">
                        <a:lnSpc>
                          <a:spcPct val="107000"/>
                        </a:lnSpc>
                        <a:spcBef>
                          <a:spcPts val="0"/>
                        </a:spcBef>
                        <a:spcAft>
                          <a:spcPts val="0"/>
                        </a:spcAft>
                      </a:pPr>
                      <a:r>
                        <a:rPr lang="en-US" sz="1700" dirty="0">
                          <a:latin typeface="Calibri"/>
                          <a:ea typeface="Calibri"/>
                          <a:cs typeface="Arial"/>
                        </a:rPr>
                        <a:t>Normative Grief</a:t>
                      </a:r>
                    </a:p>
                  </a:txBody>
                  <a:tcPr marL="67211" marR="67211" marT="0" marB="0">
                    <a:lnL>
                      <a:noFill/>
                    </a:lnL>
                    <a:lnR>
                      <a:noFill/>
                    </a:lnR>
                    <a:lnT>
                      <a:noFill/>
                    </a:lnT>
                    <a:lnB>
                      <a:noFill/>
                    </a:lnB>
                  </a:tcPr>
                </a:tc>
                <a:tc>
                  <a:txBody>
                    <a:bodyPr/>
                    <a:lstStyle/>
                    <a:p>
                      <a:pPr marL="0" marR="0">
                        <a:lnSpc>
                          <a:spcPct val="107000"/>
                        </a:lnSpc>
                        <a:spcBef>
                          <a:spcPts val="0"/>
                        </a:spcBef>
                        <a:spcAft>
                          <a:spcPts val="0"/>
                        </a:spcAft>
                      </a:pPr>
                      <a:r>
                        <a:rPr lang="en-US" sz="1700" dirty="0">
                          <a:latin typeface="Calibri"/>
                          <a:ea typeface="Calibri"/>
                          <a:cs typeface="Arial"/>
                        </a:rPr>
                        <a:t>Correct</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132</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82.5%</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78</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u="sng" dirty="0">
                          <a:latin typeface="Calibri"/>
                          <a:ea typeface="Calibri"/>
                          <a:cs typeface="Arial"/>
                        </a:rPr>
                        <a:t>81.3%</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54</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u="sng" dirty="0">
                          <a:latin typeface="Calibri"/>
                          <a:ea typeface="Calibri"/>
                          <a:cs typeface="Arial"/>
                        </a:rPr>
                        <a:t>84.4%</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0.80</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0.34</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1.87</a:t>
                      </a:r>
                    </a:p>
                  </a:txBody>
                  <a:tcPr marL="67211" marR="67211" marT="0" marB="0" anchor="ctr">
                    <a:lnL>
                      <a:noFill/>
                    </a:lnL>
                    <a:lnR>
                      <a:noFill/>
                    </a:lnR>
                    <a:lnT>
                      <a:noFill/>
                    </a:lnT>
                    <a:lnB>
                      <a:noFill/>
                    </a:lnB>
                  </a:tcPr>
                </a:tc>
                <a:tc>
                  <a:txBody>
                    <a:bodyPr/>
                    <a:lstStyle/>
                    <a:p>
                      <a:pPr marL="0" marR="0" algn="ctr">
                        <a:lnSpc>
                          <a:spcPct val="107000"/>
                        </a:lnSpc>
                        <a:spcBef>
                          <a:spcPts val="0"/>
                        </a:spcBef>
                        <a:spcAft>
                          <a:spcPts val="0"/>
                        </a:spcAft>
                      </a:pPr>
                      <a:r>
                        <a:rPr lang="en-US" sz="1700" dirty="0">
                          <a:latin typeface="Calibri"/>
                          <a:ea typeface="Calibri"/>
                          <a:cs typeface="Arial"/>
                        </a:rPr>
                        <a:t>0.611</a:t>
                      </a:r>
                    </a:p>
                  </a:txBody>
                  <a:tcPr marL="67211" marR="67211" marT="0" marB="0" anchor="ctr">
                    <a:lnL>
                      <a:noFill/>
                    </a:lnL>
                    <a:lnR>
                      <a:noFill/>
                    </a:lnR>
                    <a:lnT>
                      <a:noFill/>
                    </a:lnT>
                    <a:lnB>
                      <a:noFill/>
                    </a:lnB>
                  </a:tcPr>
                </a:tc>
                <a:extLst>
                  <a:ext uri="{0D108BD9-81ED-4DB2-BD59-A6C34878D82A}">
                    <a16:rowId xmlns:a16="http://schemas.microsoft.com/office/drawing/2014/main" val="10008"/>
                  </a:ext>
                </a:extLst>
              </a:tr>
              <a:tr h="327541">
                <a:tc>
                  <a:txBody>
                    <a:bodyPr/>
                    <a:lstStyle/>
                    <a:p>
                      <a:endParaRPr lang="en-US" sz="1700" dirty="0">
                        <a:latin typeface="Calibri"/>
                      </a:endParaRPr>
                    </a:p>
                  </a:txBody>
                  <a:tcPr marL="67211" marR="67211" marT="0" marB="0">
                    <a:lnL>
                      <a:noFill/>
                    </a:lnL>
                    <a:lnR>
                      <a:noFill/>
                    </a:lnR>
                    <a:lnT>
                      <a:noFill/>
                    </a:lnT>
                    <a:lnB w="28575" cap="flat" cmpd="sng" algn="ctr">
                      <a:solidFill>
                        <a:srgbClr val="002060"/>
                      </a:solidFill>
                      <a:prstDash val="solid"/>
                      <a:round/>
                      <a:headEnd type="none" w="med" len="med"/>
                      <a:tailEnd type="none" w="med" len="med"/>
                    </a:lnB>
                  </a:tcPr>
                </a:tc>
                <a:tc>
                  <a:txBody>
                    <a:bodyPr/>
                    <a:lstStyle/>
                    <a:p>
                      <a:pPr marL="0" marR="0">
                        <a:lnSpc>
                          <a:spcPct val="107000"/>
                        </a:lnSpc>
                        <a:spcBef>
                          <a:spcPts val="0"/>
                        </a:spcBef>
                        <a:spcAft>
                          <a:spcPts val="0"/>
                        </a:spcAft>
                      </a:pPr>
                      <a:r>
                        <a:rPr lang="en-US" sz="1700" dirty="0">
                          <a:latin typeface="Calibri"/>
                          <a:ea typeface="Calibri"/>
                          <a:cs typeface="Arial"/>
                        </a:rPr>
                        <a:t>Incorrect</a:t>
                      </a: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700">
                          <a:latin typeface="Calibri"/>
                          <a:ea typeface="Calibri"/>
                          <a:cs typeface="Arial"/>
                        </a:rPr>
                        <a:t>28</a:t>
                      </a: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700">
                          <a:latin typeface="Calibri"/>
                          <a:ea typeface="Calibri"/>
                          <a:cs typeface="Arial"/>
                        </a:rPr>
                        <a:t>17.5%</a:t>
                      </a: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700">
                          <a:latin typeface="Calibri"/>
                          <a:ea typeface="Calibri"/>
                          <a:cs typeface="Arial"/>
                        </a:rPr>
                        <a:t>18</a:t>
                      </a: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700">
                          <a:latin typeface="Calibri"/>
                          <a:ea typeface="Calibri"/>
                          <a:cs typeface="Arial"/>
                        </a:rPr>
                        <a:t>18.8%</a:t>
                      </a: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700" dirty="0">
                          <a:latin typeface="Calibri"/>
                          <a:ea typeface="Calibri"/>
                          <a:cs typeface="Arial"/>
                        </a:rPr>
                        <a:t>10</a:t>
                      </a: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700" dirty="0">
                          <a:latin typeface="Calibri"/>
                          <a:ea typeface="Calibri"/>
                          <a:cs typeface="Arial"/>
                        </a:rPr>
                        <a:t>15.6%</a:t>
                      </a: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endParaRPr lang="en-US" sz="1700" dirty="0">
                        <a:latin typeface="Calibri"/>
                      </a:endParaRP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endParaRPr lang="en-US" sz="1700" dirty="0">
                        <a:latin typeface="Calibri"/>
                      </a:endParaRP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endParaRPr lang="en-US" sz="1700" dirty="0">
                        <a:latin typeface="Calibri"/>
                      </a:endParaRP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tc>
                  <a:txBody>
                    <a:bodyPr/>
                    <a:lstStyle/>
                    <a:p>
                      <a:endParaRPr lang="en-US" sz="1700" dirty="0">
                        <a:latin typeface="Calibri"/>
                      </a:endParaRPr>
                    </a:p>
                  </a:txBody>
                  <a:tcPr marL="67211" marR="67211" marT="0" marB="0" anchor="ctr">
                    <a:lnL>
                      <a:noFill/>
                    </a:lnL>
                    <a:lnR>
                      <a:noFill/>
                    </a:lnR>
                    <a:lnT>
                      <a:noFill/>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5" name="Rectangle 4"/>
          <p:cNvSpPr/>
          <p:nvPr/>
        </p:nvSpPr>
        <p:spPr>
          <a:xfrm>
            <a:off x="224033" y="3429000"/>
            <a:ext cx="8588046" cy="672108"/>
          </a:xfrm>
          <a:prstGeom prst="rect">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64"/>
          </a:p>
        </p:txBody>
      </p:sp>
      <p:sp>
        <p:nvSpPr>
          <p:cNvPr id="6" name="Slide Number Placeholder 5">
            <a:extLst>
              <a:ext uri="{FF2B5EF4-FFF2-40B4-BE49-F238E27FC236}">
                <a16:creationId xmlns:a16="http://schemas.microsoft.com/office/drawing/2014/main" id="{854F60F5-15E9-4B07-BB0A-D06BA23E3324}"/>
              </a:ext>
            </a:extLst>
          </p:cNvPr>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20</a:t>
            </a:fld>
            <a:endParaRPr lang="en-US">
              <a:solidFill>
                <a:prstClr val="black">
                  <a:tint val="95000"/>
                </a:prstClr>
              </a:solidFill>
            </a:endParaRPr>
          </a:p>
        </p:txBody>
      </p:sp>
    </p:spTree>
    <p:custDataLst>
      <p:tags r:id="rId1"/>
    </p:custDataLst>
    <p:extLst>
      <p:ext uri="{BB962C8B-B14F-4D97-AF65-F5344CB8AC3E}">
        <p14:creationId xmlns:p14="http://schemas.microsoft.com/office/powerpoint/2010/main" val="83428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1159" y="997626"/>
            <a:ext cx="8229600" cy="5411389"/>
          </a:xfrm>
          <a:prstGeom prst="rect">
            <a:avLst/>
          </a:prstGeom>
        </p:spPr>
      </p:pic>
      <p:sp>
        <p:nvSpPr>
          <p:cNvPr id="2" name="Slide Number Placeholder 1"/>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21</a:t>
            </a:fld>
            <a:endParaRPr lang="en-US">
              <a:solidFill>
                <a:prstClr val="black">
                  <a:tint val="95000"/>
                </a:prstClr>
              </a:solidFill>
            </a:endParaRPr>
          </a:p>
        </p:txBody>
      </p:sp>
      <p:sp>
        <p:nvSpPr>
          <p:cNvPr id="4" name="Rectangle 3"/>
          <p:cNvSpPr/>
          <p:nvPr/>
        </p:nvSpPr>
        <p:spPr>
          <a:xfrm>
            <a:off x="365760" y="2011680"/>
            <a:ext cx="2743200" cy="13716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65760" y="2240280"/>
            <a:ext cx="2743200" cy="9144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CC6334B-C11E-4C91-A92D-A54BD41F149D}"/>
              </a:ext>
            </a:extLst>
          </p:cNvPr>
          <p:cNvSpPr/>
          <p:nvPr/>
        </p:nvSpPr>
        <p:spPr>
          <a:xfrm>
            <a:off x="1463040" y="274320"/>
            <a:ext cx="5943600" cy="1077218"/>
          </a:xfrm>
          <a:prstGeom prst="rect">
            <a:avLst/>
          </a:prstGeom>
        </p:spPr>
        <p:txBody>
          <a:bodyPr wrap="none">
            <a:spAutoFit/>
          </a:bodyPr>
          <a:lstStyle/>
          <a:p>
            <a:r>
              <a:rPr lang="en-US" sz="3200" dirty="0">
                <a:solidFill>
                  <a:srgbClr val="C00000"/>
                </a:solidFill>
              </a:rPr>
              <a:t>Cross-Validation: Item Information</a:t>
            </a:r>
          </a:p>
          <a:p>
            <a:endParaRPr lang="en-US" sz="3200" dirty="0"/>
          </a:p>
        </p:txBody>
      </p:sp>
      <p:sp>
        <p:nvSpPr>
          <p:cNvPr id="7" name="TextBox 6">
            <a:extLst>
              <a:ext uri="{FF2B5EF4-FFF2-40B4-BE49-F238E27FC236}">
                <a16:creationId xmlns:a16="http://schemas.microsoft.com/office/drawing/2014/main" id="{141A149F-C2A1-4F7A-BF40-58F62188BB7C}"/>
              </a:ext>
            </a:extLst>
          </p:cNvPr>
          <p:cNvSpPr txBox="1"/>
          <p:nvPr/>
        </p:nvSpPr>
        <p:spPr>
          <a:xfrm>
            <a:off x="3927158" y="6321665"/>
            <a:ext cx="3962400" cy="369332"/>
          </a:xfrm>
          <a:prstGeom prst="rect">
            <a:avLst/>
          </a:prstGeom>
          <a:noFill/>
        </p:spPr>
        <p:txBody>
          <a:bodyPr wrap="square" rtlCol="0">
            <a:spAutoFit/>
          </a:bodyPr>
          <a:lstStyle/>
          <a:p>
            <a:r>
              <a:rPr lang="en-US" dirty="0"/>
              <a:t>Simon et al. </a:t>
            </a:r>
            <a:r>
              <a:rPr lang="en-US" i="1" dirty="0"/>
              <a:t>Depression &amp; Anxiety </a:t>
            </a:r>
            <a:r>
              <a:rPr lang="en-US" dirty="0"/>
              <a:t>2011</a:t>
            </a:r>
          </a:p>
        </p:txBody>
      </p:sp>
      <p:sp>
        <p:nvSpPr>
          <p:cNvPr id="9" name="Oval 8">
            <a:extLst>
              <a:ext uri="{FF2B5EF4-FFF2-40B4-BE49-F238E27FC236}">
                <a16:creationId xmlns:a16="http://schemas.microsoft.com/office/drawing/2014/main" id="{12E1F35C-A44B-4E35-9A88-A998D5240661}"/>
              </a:ext>
            </a:extLst>
          </p:cNvPr>
          <p:cNvSpPr/>
          <p:nvPr/>
        </p:nvSpPr>
        <p:spPr>
          <a:xfrm>
            <a:off x="1005840" y="2606040"/>
            <a:ext cx="457200" cy="18288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2E1F35C-A44B-4E35-9A88-A998D5240661}"/>
              </a:ext>
            </a:extLst>
          </p:cNvPr>
          <p:cNvSpPr/>
          <p:nvPr/>
        </p:nvSpPr>
        <p:spPr>
          <a:xfrm>
            <a:off x="3383280" y="2606040"/>
            <a:ext cx="365760" cy="18288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E1F35C-A44B-4E35-9A88-A998D5240661}"/>
              </a:ext>
            </a:extLst>
          </p:cNvPr>
          <p:cNvSpPr/>
          <p:nvPr/>
        </p:nvSpPr>
        <p:spPr>
          <a:xfrm>
            <a:off x="8305959" y="2606040"/>
            <a:ext cx="365760" cy="18288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2E1F35C-A44B-4E35-9A88-A998D5240661}"/>
              </a:ext>
            </a:extLst>
          </p:cNvPr>
          <p:cNvSpPr/>
          <p:nvPr/>
        </p:nvSpPr>
        <p:spPr>
          <a:xfrm>
            <a:off x="1463040" y="4617720"/>
            <a:ext cx="822960" cy="18288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2E1F35C-A44B-4E35-9A88-A998D5240661}"/>
              </a:ext>
            </a:extLst>
          </p:cNvPr>
          <p:cNvSpPr/>
          <p:nvPr/>
        </p:nvSpPr>
        <p:spPr>
          <a:xfrm>
            <a:off x="8229600" y="4617720"/>
            <a:ext cx="365760" cy="18288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1E4061-5FA1-4F40-8D1D-14BF18E99E6F}"/>
              </a:ext>
            </a:extLst>
          </p:cNvPr>
          <p:cNvSpPr/>
          <p:nvPr/>
        </p:nvSpPr>
        <p:spPr>
          <a:xfrm>
            <a:off x="3337719" y="4617720"/>
            <a:ext cx="457200" cy="18288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B3C0912-E3BD-46CF-AD6F-E50170420F87}"/>
              </a:ext>
            </a:extLst>
          </p:cNvPr>
          <p:cNvPicPr>
            <a:picLocks noGrp="1" noChangeAspect="1"/>
          </p:cNvPicPr>
          <p:nvPr>
            <p:ph idx="1"/>
          </p:nvPr>
        </p:nvPicPr>
        <p:blipFill rotWithShape="1">
          <a:blip r:embed="rId2"/>
          <a:srcRect l="4469" t="40350" r="21981" b="28129"/>
          <a:stretch/>
        </p:blipFill>
        <p:spPr>
          <a:xfrm>
            <a:off x="61119" y="1752600"/>
            <a:ext cx="8948402" cy="3810000"/>
          </a:xfrm>
          <a:prstGeom prst="rect">
            <a:avLst/>
          </a:prstGeom>
        </p:spPr>
      </p:pic>
      <p:sp>
        <p:nvSpPr>
          <p:cNvPr id="2" name="Slide Number Placeholder 1"/>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22</a:t>
            </a:fld>
            <a:endParaRPr lang="en-US">
              <a:solidFill>
                <a:prstClr val="black">
                  <a:tint val="95000"/>
                </a:prstClr>
              </a:solidFill>
            </a:endParaRPr>
          </a:p>
        </p:txBody>
      </p:sp>
      <p:sp>
        <p:nvSpPr>
          <p:cNvPr id="3" name="Rectangle 2">
            <a:extLst>
              <a:ext uri="{FF2B5EF4-FFF2-40B4-BE49-F238E27FC236}">
                <a16:creationId xmlns:a16="http://schemas.microsoft.com/office/drawing/2014/main" id="{ACC6334B-C11E-4C91-A92D-A54BD41F149D}"/>
              </a:ext>
            </a:extLst>
          </p:cNvPr>
          <p:cNvSpPr/>
          <p:nvPr/>
        </p:nvSpPr>
        <p:spPr>
          <a:xfrm>
            <a:off x="782738" y="731520"/>
            <a:ext cx="7700762" cy="584775"/>
          </a:xfrm>
          <a:prstGeom prst="rect">
            <a:avLst/>
          </a:prstGeom>
        </p:spPr>
        <p:txBody>
          <a:bodyPr wrap="none">
            <a:spAutoFit/>
          </a:bodyPr>
          <a:lstStyle/>
          <a:p>
            <a:r>
              <a:rPr lang="en-US" sz="3200" dirty="0">
                <a:solidFill>
                  <a:srgbClr val="C00000"/>
                </a:solidFill>
              </a:rPr>
              <a:t>Cross-Validation: Psychometric Performance</a:t>
            </a:r>
            <a:endParaRPr lang="en-US" sz="3200" dirty="0"/>
          </a:p>
        </p:txBody>
      </p:sp>
      <p:sp>
        <p:nvSpPr>
          <p:cNvPr id="6" name="Oval 5">
            <a:extLst>
              <a:ext uri="{FF2B5EF4-FFF2-40B4-BE49-F238E27FC236}">
                <a16:creationId xmlns:a16="http://schemas.microsoft.com/office/drawing/2014/main" id="{12E1F35C-A44B-4E35-9A88-A998D5240661}"/>
              </a:ext>
            </a:extLst>
          </p:cNvPr>
          <p:cNvSpPr/>
          <p:nvPr/>
        </p:nvSpPr>
        <p:spPr>
          <a:xfrm>
            <a:off x="7909719" y="3200400"/>
            <a:ext cx="609600" cy="3810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9EC2B54-7445-40BC-9ECD-0FFC673F5B56}"/>
              </a:ext>
            </a:extLst>
          </p:cNvPr>
          <p:cNvSpPr/>
          <p:nvPr/>
        </p:nvSpPr>
        <p:spPr>
          <a:xfrm>
            <a:off x="7900497" y="4191000"/>
            <a:ext cx="609600" cy="3810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D77C9A7-1A19-435B-8ED7-CBC07431712E}"/>
              </a:ext>
            </a:extLst>
          </p:cNvPr>
          <p:cNvSpPr/>
          <p:nvPr/>
        </p:nvSpPr>
        <p:spPr>
          <a:xfrm>
            <a:off x="2042319" y="3200400"/>
            <a:ext cx="609600" cy="3810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0B7FC2D-418A-4EA7-9356-858B072AA82A}"/>
              </a:ext>
            </a:extLst>
          </p:cNvPr>
          <p:cNvSpPr/>
          <p:nvPr/>
        </p:nvSpPr>
        <p:spPr>
          <a:xfrm>
            <a:off x="1966119" y="4191000"/>
            <a:ext cx="609600" cy="3810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716FF00-606D-4384-9246-7A65D63AB13B}"/>
              </a:ext>
            </a:extLst>
          </p:cNvPr>
          <p:cNvSpPr/>
          <p:nvPr/>
        </p:nvSpPr>
        <p:spPr>
          <a:xfrm>
            <a:off x="4633119" y="3200400"/>
            <a:ext cx="609600" cy="3810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49BACBC-46B1-44C0-8825-319BE0AE07E0}"/>
              </a:ext>
            </a:extLst>
          </p:cNvPr>
          <p:cNvSpPr/>
          <p:nvPr/>
        </p:nvSpPr>
        <p:spPr>
          <a:xfrm>
            <a:off x="4633119" y="4191000"/>
            <a:ext cx="609600" cy="3810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41A149F-C2A1-4F7A-BF40-58F62188BB7C}"/>
              </a:ext>
            </a:extLst>
          </p:cNvPr>
          <p:cNvSpPr txBox="1"/>
          <p:nvPr/>
        </p:nvSpPr>
        <p:spPr>
          <a:xfrm>
            <a:off x="3927158" y="6321665"/>
            <a:ext cx="3962400" cy="369332"/>
          </a:xfrm>
          <a:prstGeom prst="rect">
            <a:avLst/>
          </a:prstGeom>
          <a:noFill/>
        </p:spPr>
        <p:txBody>
          <a:bodyPr wrap="square" rtlCol="0">
            <a:spAutoFit/>
          </a:bodyPr>
          <a:lstStyle/>
          <a:p>
            <a:r>
              <a:rPr lang="en-US" dirty="0"/>
              <a:t>Maciejewski et al. </a:t>
            </a:r>
            <a:r>
              <a:rPr lang="en-US" i="1" dirty="0"/>
              <a:t>World Psychiatry </a:t>
            </a:r>
            <a:r>
              <a:rPr lang="en-US" dirty="0"/>
              <a:t>2016</a:t>
            </a:r>
          </a:p>
        </p:txBody>
      </p:sp>
    </p:spTree>
    <p:extLst>
      <p:ext uri="{BB962C8B-B14F-4D97-AF65-F5344CB8AC3E}">
        <p14:creationId xmlns:p14="http://schemas.microsoft.com/office/powerpoint/2010/main" val="257984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83435B-1329-41D3-AA63-EA82D66F8807}"/>
              </a:ext>
            </a:extLst>
          </p:cNvPr>
          <p:cNvPicPr>
            <a:picLocks noChangeAspect="1"/>
          </p:cNvPicPr>
          <p:nvPr/>
        </p:nvPicPr>
        <p:blipFill rotWithShape="1">
          <a:blip r:embed="rId2"/>
          <a:srcRect l="25341" t="18114" r="4933" b="30868"/>
          <a:stretch/>
        </p:blipFill>
        <p:spPr>
          <a:xfrm>
            <a:off x="457200" y="1005840"/>
            <a:ext cx="8001000" cy="5287715"/>
          </a:xfrm>
          <a:prstGeom prst="rect">
            <a:avLst/>
          </a:prstGeom>
        </p:spPr>
      </p:pic>
      <p:sp>
        <p:nvSpPr>
          <p:cNvPr id="3" name="Slide Number Placeholder 2"/>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23</a:t>
            </a:fld>
            <a:endParaRPr lang="en-US">
              <a:solidFill>
                <a:prstClr val="black">
                  <a:tint val="95000"/>
                </a:prstClr>
              </a:solidFill>
            </a:endParaRPr>
          </a:p>
        </p:txBody>
      </p:sp>
      <p:sp>
        <p:nvSpPr>
          <p:cNvPr id="6" name="TextBox 5">
            <a:extLst>
              <a:ext uri="{FF2B5EF4-FFF2-40B4-BE49-F238E27FC236}">
                <a16:creationId xmlns:a16="http://schemas.microsoft.com/office/drawing/2014/main" id="{31CCBC2F-43B6-4BB2-80F4-7153F64057AF}"/>
              </a:ext>
            </a:extLst>
          </p:cNvPr>
          <p:cNvSpPr txBox="1"/>
          <p:nvPr/>
        </p:nvSpPr>
        <p:spPr>
          <a:xfrm>
            <a:off x="3947319" y="6248400"/>
            <a:ext cx="3962400" cy="369332"/>
          </a:xfrm>
          <a:prstGeom prst="rect">
            <a:avLst/>
          </a:prstGeom>
          <a:noFill/>
        </p:spPr>
        <p:txBody>
          <a:bodyPr wrap="square" rtlCol="0">
            <a:spAutoFit/>
          </a:bodyPr>
          <a:lstStyle/>
          <a:p>
            <a:r>
              <a:rPr lang="en-US" dirty="0"/>
              <a:t>Maciejewski et al. </a:t>
            </a:r>
            <a:r>
              <a:rPr lang="en-US" i="1" dirty="0"/>
              <a:t>World Psychiatry </a:t>
            </a:r>
            <a:r>
              <a:rPr lang="en-US" dirty="0"/>
              <a:t>2016</a:t>
            </a:r>
          </a:p>
        </p:txBody>
      </p:sp>
      <p:sp>
        <p:nvSpPr>
          <p:cNvPr id="7" name="Rectangle 6">
            <a:extLst>
              <a:ext uri="{FF2B5EF4-FFF2-40B4-BE49-F238E27FC236}">
                <a16:creationId xmlns:a16="http://schemas.microsoft.com/office/drawing/2014/main" id="{ACC6334B-C11E-4C91-A92D-A54BD41F149D}"/>
              </a:ext>
            </a:extLst>
          </p:cNvPr>
          <p:cNvSpPr/>
          <p:nvPr/>
        </p:nvSpPr>
        <p:spPr>
          <a:xfrm>
            <a:off x="289719" y="276395"/>
            <a:ext cx="8402172" cy="1077218"/>
          </a:xfrm>
          <a:prstGeom prst="rect">
            <a:avLst/>
          </a:prstGeom>
        </p:spPr>
        <p:txBody>
          <a:bodyPr wrap="none">
            <a:spAutoFit/>
          </a:bodyPr>
          <a:lstStyle/>
          <a:p>
            <a:r>
              <a:rPr lang="en-US" sz="3200" dirty="0">
                <a:solidFill>
                  <a:srgbClr val="C00000"/>
                </a:solidFill>
              </a:rPr>
              <a:t>Cross-Validation: Predictive (Incremental) Validity</a:t>
            </a:r>
          </a:p>
          <a:p>
            <a:endParaRPr lang="en-US" sz="3200" dirty="0"/>
          </a:p>
        </p:txBody>
      </p:sp>
    </p:spTree>
    <p:extLst>
      <p:ext uri="{BB962C8B-B14F-4D97-AF65-F5344CB8AC3E}">
        <p14:creationId xmlns:p14="http://schemas.microsoft.com/office/powerpoint/2010/main" val="947673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850790" y="2322618"/>
            <a:ext cx="3360539" cy="2217956"/>
            <a:chOff x="1371600" y="2011680"/>
            <a:chExt cx="4572000" cy="3017520"/>
          </a:xfrm>
          <a:solidFill>
            <a:schemeClr val="accent5">
              <a:lumMod val="60000"/>
              <a:lumOff val="40000"/>
            </a:schemeClr>
          </a:solidFill>
        </p:grpSpPr>
        <p:grpSp>
          <p:nvGrpSpPr>
            <p:cNvPr id="5" name="Group 4"/>
            <p:cNvGrpSpPr/>
            <p:nvPr/>
          </p:nvGrpSpPr>
          <p:grpSpPr>
            <a:xfrm>
              <a:off x="1371600" y="2743200"/>
              <a:ext cx="4572000" cy="2286000"/>
              <a:chOff x="1828800" y="2743200"/>
              <a:chExt cx="4572000" cy="2286000"/>
            </a:xfrm>
            <a:grpFill/>
          </p:grpSpPr>
          <p:sp>
            <p:nvSpPr>
              <p:cNvPr id="2" name="Oval 1"/>
              <p:cNvSpPr>
                <a:spLocks noChangeAspect="1"/>
              </p:cNvSpPr>
              <p:nvPr/>
            </p:nvSpPr>
            <p:spPr>
              <a:xfrm>
                <a:off x="1828800" y="2743200"/>
                <a:ext cx="4572000" cy="2286000"/>
              </a:xfrm>
              <a:prstGeom prst="ellipse">
                <a:avLst/>
              </a:prstGeom>
              <a:solidFill>
                <a:schemeClr val="accent4">
                  <a:lumMod val="20000"/>
                  <a:lumOff val="80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23">
                  <a:solidFill>
                    <a:srgbClr val="C00000"/>
                  </a:solidFill>
                </a:endParaRPr>
              </a:p>
            </p:txBody>
          </p:sp>
          <p:sp>
            <p:nvSpPr>
              <p:cNvPr id="3" name="Oval 2"/>
              <p:cNvSpPr>
                <a:spLocks noChangeAspect="1"/>
              </p:cNvSpPr>
              <p:nvPr/>
            </p:nvSpPr>
            <p:spPr>
              <a:xfrm>
                <a:off x="3476625" y="3291840"/>
                <a:ext cx="2514600" cy="1257300"/>
              </a:xfrm>
              <a:prstGeom prst="ellipse">
                <a:avLst/>
              </a:prstGeom>
              <a:solidFill>
                <a:schemeClr val="accent4">
                  <a:lumMod val="40000"/>
                  <a:lumOff val="60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23"/>
              </a:p>
            </p:txBody>
          </p:sp>
          <p:sp>
            <p:nvSpPr>
              <p:cNvPr id="4" name="Oval 3"/>
              <p:cNvSpPr>
                <a:spLocks noChangeAspect="1"/>
              </p:cNvSpPr>
              <p:nvPr/>
            </p:nvSpPr>
            <p:spPr>
              <a:xfrm>
                <a:off x="4206240" y="3566160"/>
                <a:ext cx="1572768" cy="786384"/>
              </a:xfrm>
              <a:prstGeom prst="ellipse">
                <a:avLst/>
              </a:prstGeom>
              <a:solidFill>
                <a:schemeClr val="accent4"/>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23"/>
              </a:p>
            </p:txBody>
          </p:sp>
        </p:grpSp>
        <p:grpSp>
          <p:nvGrpSpPr>
            <p:cNvPr id="18" name="Group 17"/>
            <p:cNvGrpSpPr/>
            <p:nvPr/>
          </p:nvGrpSpPr>
          <p:grpSpPr>
            <a:xfrm>
              <a:off x="1753736" y="3337604"/>
              <a:ext cx="3457963" cy="814027"/>
              <a:chOff x="7240517" y="3337604"/>
              <a:chExt cx="3457963" cy="814027"/>
            </a:xfrm>
            <a:grpFill/>
          </p:grpSpPr>
          <p:sp>
            <p:nvSpPr>
              <p:cNvPr id="19" name="TextBox 18"/>
              <p:cNvSpPr txBox="1"/>
              <p:nvPr/>
            </p:nvSpPr>
            <p:spPr>
              <a:xfrm>
                <a:off x="7240517" y="3337604"/>
                <a:ext cx="1099184" cy="67956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323" dirty="0"/>
                  <a:t>Full Sample</a:t>
                </a:r>
              </a:p>
            </p:txBody>
          </p:sp>
          <p:sp>
            <p:nvSpPr>
              <p:cNvPr id="20" name="TextBox 19"/>
              <p:cNvSpPr txBox="1"/>
              <p:nvPr/>
            </p:nvSpPr>
            <p:spPr>
              <a:xfrm>
                <a:off x="8621114" y="3749040"/>
                <a:ext cx="576416" cy="402591"/>
              </a:xfrm>
              <a:prstGeom prst="rect">
                <a:avLst/>
              </a:prstGeom>
              <a:solidFill>
                <a:schemeClr val="accent5">
                  <a:lumMod val="60000"/>
                  <a:lumOff val="40000"/>
                  <a:alpha val="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323" dirty="0"/>
                  <a:t>CG</a:t>
                </a:r>
              </a:p>
            </p:txBody>
          </p:sp>
          <p:sp>
            <p:nvSpPr>
              <p:cNvPr id="21" name="TextBox 20"/>
              <p:cNvSpPr txBox="1"/>
              <p:nvPr/>
            </p:nvSpPr>
            <p:spPr>
              <a:xfrm>
                <a:off x="9966960" y="3749040"/>
                <a:ext cx="731520" cy="40259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323" dirty="0">
                    <a:solidFill>
                      <a:schemeClr val="bg1"/>
                    </a:solidFill>
                  </a:rPr>
                  <a:t>PGD</a:t>
                </a:r>
              </a:p>
            </p:txBody>
          </p:sp>
        </p:grpSp>
        <p:sp>
          <p:nvSpPr>
            <p:cNvPr id="23" name="TextBox 22"/>
            <p:cNvSpPr txBox="1"/>
            <p:nvPr/>
          </p:nvSpPr>
          <p:spPr>
            <a:xfrm>
              <a:off x="1371600" y="2011680"/>
              <a:ext cx="2989113" cy="460601"/>
            </a:xfrm>
            <a:prstGeom prst="rect">
              <a:avLst/>
            </a:prstGeom>
            <a:solidFill>
              <a:schemeClr val="bg1"/>
            </a:solidFill>
            <a:ln>
              <a:solidFill>
                <a:schemeClr val="bg1"/>
              </a:solid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1600" dirty="0">
                  <a:solidFill>
                    <a:schemeClr val="tx1"/>
                  </a:solidFill>
                </a:rPr>
                <a:t>Yale Bereavement Study</a:t>
              </a:r>
            </a:p>
          </p:txBody>
        </p:sp>
      </p:grpSp>
      <p:grpSp>
        <p:nvGrpSpPr>
          <p:cNvPr id="26" name="Group 25"/>
          <p:cNvGrpSpPr/>
          <p:nvPr/>
        </p:nvGrpSpPr>
        <p:grpSpPr>
          <a:xfrm>
            <a:off x="4671734" y="2332778"/>
            <a:ext cx="3843040" cy="2284080"/>
            <a:chOff x="6722379" y="1921719"/>
            <a:chExt cx="5228441" cy="3107481"/>
          </a:xfrm>
        </p:grpSpPr>
        <p:grpSp>
          <p:nvGrpSpPr>
            <p:cNvPr id="6" name="Group 5"/>
            <p:cNvGrpSpPr/>
            <p:nvPr/>
          </p:nvGrpSpPr>
          <p:grpSpPr>
            <a:xfrm>
              <a:off x="6858000" y="2743200"/>
              <a:ext cx="4572000" cy="2286000"/>
              <a:chOff x="1828800" y="2743200"/>
              <a:chExt cx="4572000" cy="2286000"/>
            </a:xfrm>
          </p:grpSpPr>
          <p:sp>
            <p:nvSpPr>
              <p:cNvPr id="7" name="Oval 6"/>
              <p:cNvSpPr>
                <a:spLocks noChangeAspect="1"/>
              </p:cNvSpPr>
              <p:nvPr/>
            </p:nvSpPr>
            <p:spPr>
              <a:xfrm>
                <a:off x="1828800" y="2743200"/>
                <a:ext cx="4572000" cy="2286000"/>
              </a:xfrm>
              <a:prstGeom prst="ellipse">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sp>
            <p:nvSpPr>
              <p:cNvPr id="8" name="Oval 7"/>
              <p:cNvSpPr>
                <a:spLocks noChangeAspect="1"/>
              </p:cNvSpPr>
              <p:nvPr/>
            </p:nvSpPr>
            <p:spPr>
              <a:xfrm>
                <a:off x="3754564" y="3474720"/>
                <a:ext cx="2194560" cy="1097280"/>
              </a:xfrm>
              <a:prstGeom prst="ellipse">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sp>
            <p:nvSpPr>
              <p:cNvPr id="9" name="Oval 8"/>
              <p:cNvSpPr>
                <a:spLocks noChangeAspect="1"/>
              </p:cNvSpPr>
              <p:nvPr/>
            </p:nvSpPr>
            <p:spPr>
              <a:xfrm>
                <a:off x="4246436" y="3657600"/>
                <a:ext cx="1600200" cy="800100"/>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grpSp>
        <p:grpSp>
          <p:nvGrpSpPr>
            <p:cNvPr id="17" name="Group 16"/>
            <p:cNvGrpSpPr/>
            <p:nvPr/>
          </p:nvGrpSpPr>
          <p:grpSpPr>
            <a:xfrm>
              <a:off x="7407021" y="3291840"/>
              <a:ext cx="3291459" cy="959288"/>
              <a:chOff x="7407021" y="3291840"/>
              <a:chExt cx="3291459" cy="959288"/>
            </a:xfrm>
          </p:grpSpPr>
          <p:sp>
            <p:nvSpPr>
              <p:cNvPr id="14" name="TextBox 13"/>
              <p:cNvSpPr txBox="1"/>
              <p:nvPr/>
            </p:nvSpPr>
            <p:spPr>
              <a:xfrm>
                <a:off x="7407021" y="3291840"/>
                <a:ext cx="1280160" cy="679563"/>
              </a:xfrm>
              <a:prstGeom prst="rect">
                <a:avLst/>
              </a:prstGeom>
              <a:noFill/>
            </p:spPr>
            <p:txBody>
              <a:bodyPr wrap="square" rtlCol="0">
                <a:spAutoFit/>
              </a:bodyPr>
              <a:lstStyle/>
              <a:p>
                <a:pPr algn="ctr"/>
                <a:r>
                  <a:rPr lang="en-US" sz="1323" dirty="0"/>
                  <a:t>Full Sample</a:t>
                </a:r>
              </a:p>
            </p:txBody>
          </p:sp>
          <p:sp>
            <p:nvSpPr>
              <p:cNvPr id="15" name="TextBox 14"/>
              <p:cNvSpPr txBox="1"/>
              <p:nvPr/>
            </p:nvSpPr>
            <p:spPr>
              <a:xfrm>
                <a:off x="8686800" y="3838301"/>
                <a:ext cx="731520" cy="402591"/>
              </a:xfrm>
              <a:prstGeom prst="rect">
                <a:avLst/>
              </a:prstGeom>
              <a:noFill/>
            </p:spPr>
            <p:txBody>
              <a:bodyPr wrap="square" rtlCol="0">
                <a:spAutoFit/>
              </a:bodyPr>
              <a:lstStyle/>
              <a:p>
                <a:pPr algn="ctr"/>
                <a:r>
                  <a:rPr lang="en-US" sz="1323" dirty="0"/>
                  <a:t>CG</a:t>
                </a:r>
              </a:p>
            </p:txBody>
          </p:sp>
          <p:sp>
            <p:nvSpPr>
              <p:cNvPr id="16" name="TextBox 15"/>
              <p:cNvSpPr txBox="1"/>
              <p:nvPr/>
            </p:nvSpPr>
            <p:spPr>
              <a:xfrm>
                <a:off x="9966960" y="3848537"/>
                <a:ext cx="731520" cy="402591"/>
              </a:xfrm>
              <a:prstGeom prst="rect">
                <a:avLst/>
              </a:prstGeom>
              <a:noFill/>
            </p:spPr>
            <p:txBody>
              <a:bodyPr wrap="square" rtlCol="0">
                <a:spAutoFit/>
              </a:bodyPr>
              <a:lstStyle/>
              <a:p>
                <a:pPr algn="ctr"/>
                <a:r>
                  <a:rPr lang="en-US" sz="1323" dirty="0">
                    <a:solidFill>
                      <a:schemeClr val="bg1"/>
                    </a:solidFill>
                  </a:rPr>
                  <a:t>PGD</a:t>
                </a:r>
              </a:p>
            </p:txBody>
          </p:sp>
        </p:grpSp>
        <p:sp>
          <p:nvSpPr>
            <p:cNvPr id="25" name="TextBox 24"/>
            <p:cNvSpPr txBox="1"/>
            <p:nvPr/>
          </p:nvSpPr>
          <p:spPr>
            <a:xfrm>
              <a:off x="6722379" y="1921719"/>
              <a:ext cx="5228441" cy="460601"/>
            </a:xfrm>
            <a:prstGeom prst="rect">
              <a:avLst/>
            </a:prstGeom>
            <a:solidFill>
              <a:schemeClr val="bg1"/>
            </a:solidFill>
          </p:spPr>
          <p:txBody>
            <a:bodyPr wrap="none" rtlCol="0">
              <a:spAutoFit/>
            </a:bodyPr>
            <a:lstStyle/>
            <a:p>
              <a:r>
                <a:rPr lang="en-US" sz="1600" dirty="0"/>
                <a:t>National Military Family Bereavement Study</a:t>
              </a:r>
            </a:p>
          </p:txBody>
        </p:sp>
      </p:grpSp>
      <p:sp>
        <p:nvSpPr>
          <p:cNvPr id="11" name="TextBox 10">
            <a:extLst>
              <a:ext uri="{FF2B5EF4-FFF2-40B4-BE49-F238E27FC236}">
                <a16:creationId xmlns:a16="http://schemas.microsoft.com/office/drawing/2014/main" id="{33C9D8E3-C5A8-4135-8E06-F7E7C90C4BD2}"/>
              </a:ext>
            </a:extLst>
          </p:cNvPr>
          <p:cNvSpPr txBox="1"/>
          <p:nvPr/>
        </p:nvSpPr>
        <p:spPr>
          <a:xfrm>
            <a:off x="3108960" y="5303520"/>
            <a:ext cx="645010" cy="369332"/>
          </a:xfrm>
          <a:prstGeom prst="rect">
            <a:avLst/>
          </a:prstGeom>
          <a:noFill/>
        </p:spPr>
        <p:txBody>
          <a:bodyPr wrap="square" rtlCol="0">
            <a:spAutoFit/>
          </a:bodyPr>
          <a:lstStyle/>
          <a:p>
            <a:pPr algn="ctr"/>
            <a:r>
              <a:rPr lang="en-US" dirty="0"/>
              <a:t>11%</a:t>
            </a:r>
          </a:p>
        </p:txBody>
      </p:sp>
      <p:sp>
        <p:nvSpPr>
          <p:cNvPr id="28" name="TextBox 27">
            <a:extLst>
              <a:ext uri="{FF2B5EF4-FFF2-40B4-BE49-F238E27FC236}">
                <a16:creationId xmlns:a16="http://schemas.microsoft.com/office/drawing/2014/main" id="{7879F667-14EA-4EB0-91B6-1DB48EFEB68D}"/>
              </a:ext>
            </a:extLst>
          </p:cNvPr>
          <p:cNvSpPr txBox="1"/>
          <p:nvPr/>
        </p:nvSpPr>
        <p:spPr>
          <a:xfrm>
            <a:off x="6995319" y="5394960"/>
            <a:ext cx="645010" cy="369332"/>
          </a:xfrm>
          <a:prstGeom prst="rect">
            <a:avLst/>
          </a:prstGeom>
          <a:noFill/>
        </p:spPr>
        <p:txBody>
          <a:bodyPr wrap="square" rtlCol="0">
            <a:spAutoFit/>
          </a:bodyPr>
          <a:lstStyle/>
          <a:p>
            <a:pPr algn="ctr"/>
            <a:r>
              <a:rPr lang="en-US" dirty="0"/>
              <a:t>11%</a:t>
            </a:r>
          </a:p>
        </p:txBody>
      </p:sp>
      <p:sp>
        <p:nvSpPr>
          <p:cNvPr id="29" name="TextBox 28">
            <a:extLst>
              <a:ext uri="{FF2B5EF4-FFF2-40B4-BE49-F238E27FC236}">
                <a16:creationId xmlns:a16="http://schemas.microsoft.com/office/drawing/2014/main" id="{25862249-4550-4062-B04F-8C7EF15F5193}"/>
              </a:ext>
            </a:extLst>
          </p:cNvPr>
          <p:cNvSpPr txBox="1"/>
          <p:nvPr/>
        </p:nvSpPr>
        <p:spPr>
          <a:xfrm>
            <a:off x="1005840" y="4754880"/>
            <a:ext cx="645010" cy="369332"/>
          </a:xfrm>
          <a:prstGeom prst="rect">
            <a:avLst/>
          </a:prstGeom>
          <a:noFill/>
        </p:spPr>
        <p:txBody>
          <a:bodyPr wrap="square" rtlCol="0">
            <a:spAutoFit/>
          </a:bodyPr>
          <a:lstStyle/>
          <a:p>
            <a:pPr algn="ctr"/>
            <a:r>
              <a:rPr lang="en-US" dirty="0"/>
              <a:t>30%</a:t>
            </a:r>
          </a:p>
        </p:txBody>
      </p:sp>
      <p:sp>
        <p:nvSpPr>
          <p:cNvPr id="30" name="TextBox 29">
            <a:extLst>
              <a:ext uri="{FF2B5EF4-FFF2-40B4-BE49-F238E27FC236}">
                <a16:creationId xmlns:a16="http://schemas.microsoft.com/office/drawing/2014/main" id="{16BA249C-9E7E-4DD8-8FD3-05491BB8F684}"/>
              </a:ext>
            </a:extLst>
          </p:cNvPr>
          <p:cNvSpPr txBox="1"/>
          <p:nvPr/>
        </p:nvSpPr>
        <p:spPr>
          <a:xfrm>
            <a:off x="5029200" y="4846320"/>
            <a:ext cx="645010" cy="369332"/>
          </a:xfrm>
          <a:prstGeom prst="rect">
            <a:avLst/>
          </a:prstGeom>
          <a:noFill/>
        </p:spPr>
        <p:txBody>
          <a:bodyPr wrap="square" rtlCol="0">
            <a:spAutoFit/>
          </a:bodyPr>
          <a:lstStyle/>
          <a:p>
            <a:pPr algn="ctr"/>
            <a:r>
              <a:rPr lang="en-US" dirty="0"/>
              <a:t>23%</a:t>
            </a:r>
          </a:p>
        </p:txBody>
      </p:sp>
      <p:sp>
        <p:nvSpPr>
          <p:cNvPr id="33" name="Rectangle 32">
            <a:extLst>
              <a:ext uri="{FF2B5EF4-FFF2-40B4-BE49-F238E27FC236}">
                <a16:creationId xmlns:a16="http://schemas.microsoft.com/office/drawing/2014/main" id="{ACC6334B-C11E-4C91-A92D-A54BD41F149D}"/>
              </a:ext>
            </a:extLst>
          </p:cNvPr>
          <p:cNvSpPr/>
          <p:nvPr/>
        </p:nvSpPr>
        <p:spPr>
          <a:xfrm>
            <a:off x="365919" y="457200"/>
            <a:ext cx="8229600" cy="1569660"/>
          </a:xfrm>
          <a:prstGeom prst="rect">
            <a:avLst/>
          </a:prstGeom>
        </p:spPr>
        <p:txBody>
          <a:bodyPr wrap="square">
            <a:spAutoFit/>
          </a:bodyPr>
          <a:lstStyle/>
          <a:p>
            <a:pPr algn="ctr"/>
            <a:r>
              <a:rPr lang="en-US" sz="3200" dirty="0">
                <a:solidFill>
                  <a:srgbClr val="C00000"/>
                </a:solidFill>
              </a:rPr>
              <a:t>Cross-Validation: </a:t>
            </a:r>
            <a:r>
              <a:rPr lang="en-US" sz="3200" u="sng" dirty="0">
                <a:solidFill>
                  <a:srgbClr val="C00000"/>
                </a:solidFill>
              </a:rPr>
              <a:t>Reliable</a:t>
            </a:r>
            <a:r>
              <a:rPr lang="en-US" sz="3200" dirty="0">
                <a:solidFill>
                  <a:srgbClr val="C00000"/>
                </a:solidFill>
              </a:rPr>
              <a:t> Rate of Diagnosis of PGD in Two Community Samples</a:t>
            </a:r>
          </a:p>
          <a:p>
            <a:pPr algn="ctr"/>
            <a:endParaRPr lang="en-US" sz="3200" dirty="0"/>
          </a:p>
        </p:txBody>
      </p:sp>
      <p:cxnSp>
        <p:nvCxnSpPr>
          <p:cNvPr id="13" name="Straight Arrow Connector 12"/>
          <p:cNvCxnSpPr/>
          <p:nvPr/>
        </p:nvCxnSpPr>
        <p:spPr>
          <a:xfrm flipV="1">
            <a:off x="7223919" y="4023360"/>
            <a:ext cx="0" cy="13716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3383280" y="3840480"/>
            <a:ext cx="0" cy="13716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577840" y="3977640"/>
            <a:ext cx="731520" cy="9144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1554480" y="3840480"/>
            <a:ext cx="731520" cy="9144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1CCBC2F-43B6-4BB2-80F4-7153F64057AF}"/>
              </a:ext>
            </a:extLst>
          </p:cNvPr>
          <p:cNvSpPr txBox="1"/>
          <p:nvPr/>
        </p:nvSpPr>
        <p:spPr>
          <a:xfrm>
            <a:off x="5029200" y="6126480"/>
            <a:ext cx="2743200" cy="369332"/>
          </a:xfrm>
          <a:prstGeom prst="rect">
            <a:avLst/>
          </a:prstGeom>
          <a:noFill/>
        </p:spPr>
        <p:txBody>
          <a:bodyPr wrap="square" rtlCol="0">
            <a:spAutoFit/>
          </a:bodyPr>
          <a:lstStyle/>
          <a:p>
            <a:r>
              <a:rPr lang="en-US" dirty="0" err="1"/>
              <a:t>Cozza</a:t>
            </a:r>
            <a:r>
              <a:rPr lang="en-US" dirty="0"/>
              <a:t> et al. </a:t>
            </a:r>
            <a:r>
              <a:rPr lang="en-US" i="1" dirty="0"/>
              <a:t>AJP </a:t>
            </a:r>
            <a:r>
              <a:rPr lang="en-US" dirty="0"/>
              <a:t>2016</a:t>
            </a:r>
          </a:p>
        </p:txBody>
      </p:sp>
      <p:sp>
        <p:nvSpPr>
          <p:cNvPr id="39" name="TextBox 38">
            <a:extLst>
              <a:ext uri="{FF2B5EF4-FFF2-40B4-BE49-F238E27FC236}">
                <a16:creationId xmlns:a16="http://schemas.microsoft.com/office/drawing/2014/main" id="{31CCBC2F-43B6-4BB2-80F4-7153F64057AF}"/>
              </a:ext>
            </a:extLst>
          </p:cNvPr>
          <p:cNvSpPr txBox="1"/>
          <p:nvPr/>
        </p:nvSpPr>
        <p:spPr>
          <a:xfrm>
            <a:off x="548640" y="6126480"/>
            <a:ext cx="3962400" cy="369332"/>
          </a:xfrm>
          <a:prstGeom prst="rect">
            <a:avLst/>
          </a:prstGeom>
          <a:noFill/>
        </p:spPr>
        <p:txBody>
          <a:bodyPr wrap="square" rtlCol="0">
            <a:spAutoFit/>
          </a:bodyPr>
          <a:lstStyle/>
          <a:p>
            <a:r>
              <a:rPr lang="en-US" dirty="0"/>
              <a:t>Maciejewski et al. </a:t>
            </a:r>
            <a:r>
              <a:rPr lang="en-US" i="1" dirty="0"/>
              <a:t>World Psychiatry </a:t>
            </a:r>
            <a:r>
              <a:rPr lang="en-US" dirty="0"/>
              <a:t>2016</a:t>
            </a:r>
          </a:p>
        </p:txBody>
      </p:sp>
    </p:spTree>
    <p:extLst>
      <p:ext uri="{BB962C8B-B14F-4D97-AF65-F5344CB8AC3E}">
        <p14:creationId xmlns:p14="http://schemas.microsoft.com/office/powerpoint/2010/main" val="2660563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0" name="Rectangle 7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7618" y="321177"/>
            <a:ext cx="3184358"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EB1841-E974-4CAE-99F8-3B55C7FA32D2}"/>
              </a:ext>
            </a:extLst>
          </p:cNvPr>
          <p:cNvSpPr>
            <a:spLocks noGrp="1"/>
          </p:cNvSpPr>
          <p:nvPr>
            <p:ph type="title"/>
          </p:nvPr>
        </p:nvSpPr>
        <p:spPr>
          <a:xfrm>
            <a:off x="495581" y="2971800"/>
            <a:ext cx="2688432" cy="2887579"/>
          </a:xfrm>
        </p:spPr>
        <p:txBody>
          <a:bodyPr vert="horz" lIns="91440" tIns="45720" rIns="91440" bIns="45720" rtlCol="0" anchor="b">
            <a:normAutofit fontScale="90000"/>
          </a:bodyPr>
          <a:lstStyle/>
          <a:p>
            <a:pPr marL="0" indent="0" algn="ctr" defTabSz="914400"/>
            <a:r>
              <a:rPr lang="en-US" sz="3500" kern="1200" dirty="0">
                <a:solidFill>
                  <a:srgbClr val="FFFFFF"/>
                </a:solidFill>
                <a:latin typeface="+mj-lt"/>
                <a:ea typeface="+mj-ea"/>
                <a:cs typeface="+mj-cs"/>
              </a:rPr>
              <a:t>PGD/PG-13</a:t>
            </a:r>
            <a:br>
              <a:rPr lang="en-US" sz="3500" kern="1200" dirty="0">
                <a:solidFill>
                  <a:srgbClr val="FFFFFF"/>
                </a:solidFill>
                <a:latin typeface="+mj-lt"/>
                <a:ea typeface="+mj-ea"/>
                <a:cs typeface="+mj-cs"/>
              </a:rPr>
            </a:br>
            <a:r>
              <a:rPr lang="en-US" sz="3500" kern="1200" dirty="0">
                <a:solidFill>
                  <a:srgbClr val="FFFFFF"/>
                </a:solidFill>
                <a:latin typeface="+mj-lt"/>
                <a:ea typeface="+mj-ea"/>
                <a:cs typeface="+mj-cs"/>
              </a:rPr>
              <a:t>Validated Cross-culturally</a:t>
            </a:r>
            <a:br>
              <a:rPr lang="en-US" sz="3500" kern="1200" dirty="0">
                <a:solidFill>
                  <a:srgbClr val="FFFFFF"/>
                </a:solidFill>
                <a:latin typeface="+mj-lt"/>
                <a:ea typeface="+mj-ea"/>
                <a:cs typeface="+mj-cs"/>
              </a:rPr>
            </a:br>
            <a:br>
              <a:rPr lang="en-US" sz="3500" kern="1200" dirty="0">
                <a:solidFill>
                  <a:srgbClr val="FFFFFF"/>
                </a:solidFill>
                <a:latin typeface="+mj-lt"/>
                <a:ea typeface="+mj-ea"/>
                <a:cs typeface="+mj-cs"/>
              </a:rPr>
            </a:br>
            <a:br>
              <a:rPr lang="en-US" sz="3500" kern="1200" dirty="0">
                <a:solidFill>
                  <a:srgbClr val="FFFFFF"/>
                </a:solidFill>
                <a:latin typeface="+mj-lt"/>
                <a:ea typeface="+mj-ea"/>
                <a:cs typeface="+mj-cs"/>
              </a:rPr>
            </a:br>
            <a:br>
              <a:rPr lang="en-US" sz="3500" kern="1200" dirty="0">
                <a:solidFill>
                  <a:srgbClr val="FFFFFF"/>
                </a:solidFill>
                <a:latin typeface="+mj-lt"/>
                <a:ea typeface="+mj-ea"/>
                <a:cs typeface="+mj-cs"/>
              </a:rPr>
            </a:br>
            <a:r>
              <a:rPr lang="en-US" sz="2200" kern="1200" dirty="0">
                <a:solidFill>
                  <a:srgbClr val="FFFFFF"/>
                </a:solidFill>
                <a:latin typeface="+mj-lt"/>
                <a:ea typeface="+mj-ea"/>
                <a:cs typeface="+mj-cs"/>
              </a:rPr>
              <a:t>(&gt; 24 published studies &amp; counting; </a:t>
            </a:r>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~600 citations)</a:t>
            </a:r>
            <a:br>
              <a:rPr lang="en-US" sz="3500" kern="1200" dirty="0">
                <a:solidFill>
                  <a:srgbClr val="FFFFFF"/>
                </a:solidFill>
                <a:latin typeface="+mj-lt"/>
                <a:ea typeface="+mj-ea"/>
                <a:cs typeface="+mj-cs"/>
              </a:rPr>
            </a:br>
            <a:br>
              <a:rPr lang="en-US" sz="3500" kern="1200" dirty="0">
                <a:solidFill>
                  <a:srgbClr val="FFFFFF"/>
                </a:solidFill>
                <a:latin typeface="+mj-lt"/>
                <a:ea typeface="+mj-ea"/>
                <a:cs typeface="+mj-cs"/>
              </a:rPr>
            </a:br>
            <a:endParaRPr lang="en-US" sz="3500" kern="1200" dirty="0">
              <a:solidFill>
                <a:srgbClr val="FFFFFF"/>
              </a:solidFill>
              <a:latin typeface="+mj-lt"/>
              <a:ea typeface="+mj-ea"/>
              <a:cs typeface="+mj-cs"/>
            </a:endParaRPr>
          </a:p>
        </p:txBody>
      </p:sp>
      <p:cxnSp>
        <p:nvCxnSpPr>
          <p:cNvPr id="4111" name="Straight Connector 7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5508" y="3910267"/>
            <a:ext cx="1901358"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112" name="Picture 2" descr="image012">
            <a:extLst>
              <a:ext uri="{FF2B5EF4-FFF2-40B4-BE49-F238E27FC236}">
                <a16:creationId xmlns:a16="http://schemas.microsoft.com/office/drawing/2014/main" id="{76674C2B-04CA-4CCD-AB19-CD4E9744C4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788193" y="1590459"/>
            <a:ext cx="4817026" cy="36850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EA42E11D-2E10-47FC-86F7-6E2200A95FC5}"/>
              </a:ext>
            </a:extLst>
          </p:cNvPr>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25</a:t>
            </a:fld>
            <a:endParaRPr lang="en-US">
              <a:solidFill>
                <a:prstClr val="black">
                  <a:tint val="95000"/>
                </a:prstClr>
              </a:solidFill>
            </a:endParaRPr>
          </a:p>
        </p:txBody>
      </p:sp>
      <p:sp>
        <p:nvSpPr>
          <p:cNvPr id="4" name="TextBox 3">
            <a:extLst>
              <a:ext uri="{FF2B5EF4-FFF2-40B4-BE49-F238E27FC236}">
                <a16:creationId xmlns:a16="http://schemas.microsoft.com/office/drawing/2014/main" id="{11B16E8C-889C-4DA0-BB85-3D5D16E4B754}"/>
              </a:ext>
            </a:extLst>
          </p:cNvPr>
          <p:cNvSpPr txBox="1"/>
          <p:nvPr/>
        </p:nvSpPr>
        <p:spPr>
          <a:xfrm>
            <a:off x="1051719" y="4191000"/>
            <a:ext cx="1828800" cy="1447796"/>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698000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9228" b="58055"/>
          <a:stretch/>
        </p:blipFill>
        <p:spPr>
          <a:xfrm>
            <a:off x="365919" y="1371600"/>
            <a:ext cx="4602639" cy="2841500"/>
          </a:xfrm>
          <a:prstGeom prst="rect">
            <a:avLst/>
          </a:prstGeom>
        </p:spPr>
      </p:pic>
      <p:sp>
        <p:nvSpPr>
          <p:cNvPr id="4" name="TextBox 3"/>
          <p:cNvSpPr txBox="1"/>
          <p:nvPr/>
        </p:nvSpPr>
        <p:spPr>
          <a:xfrm>
            <a:off x="155621" y="457200"/>
            <a:ext cx="8747331" cy="461665"/>
          </a:xfrm>
          <a:prstGeom prst="rect">
            <a:avLst/>
          </a:prstGeom>
          <a:noFill/>
        </p:spPr>
        <p:txBody>
          <a:bodyPr wrap="none" rtlCol="0">
            <a:spAutoFit/>
          </a:bodyPr>
          <a:lstStyle/>
          <a:p>
            <a:pPr algn="ctr"/>
            <a:r>
              <a:rPr lang="en-US" sz="2400" dirty="0"/>
              <a:t>Prevalence of PGD in Adult Bereavement = 10% [95% CI: (7%, 14%)]</a:t>
            </a:r>
          </a:p>
        </p:txBody>
      </p:sp>
      <p:pic>
        <p:nvPicPr>
          <p:cNvPr id="2" name="Picture 1"/>
          <p:cNvPicPr>
            <a:picLocks noChangeAspect="1"/>
          </p:cNvPicPr>
          <p:nvPr/>
        </p:nvPicPr>
        <p:blipFill>
          <a:blip r:embed="rId3"/>
          <a:stretch>
            <a:fillRect/>
          </a:stretch>
        </p:blipFill>
        <p:spPr>
          <a:xfrm>
            <a:off x="5212080" y="1336039"/>
            <a:ext cx="3291840" cy="4653523"/>
          </a:xfrm>
          <a:prstGeom prst="rect">
            <a:avLst/>
          </a:prstGeom>
        </p:spPr>
      </p:pic>
    </p:spTree>
    <p:extLst>
      <p:ext uri="{BB962C8B-B14F-4D97-AF65-F5344CB8AC3E}">
        <p14:creationId xmlns:p14="http://schemas.microsoft.com/office/powerpoint/2010/main" val="956387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27</a:t>
            </a:fld>
            <a:endParaRPr lang="en-US">
              <a:solidFill>
                <a:prstClr val="black">
                  <a:tint val="95000"/>
                </a:prstClr>
              </a:solidFill>
            </a:endParaRPr>
          </a:p>
        </p:txBody>
      </p:sp>
      <p:sp>
        <p:nvSpPr>
          <p:cNvPr id="8" name="Title 1"/>
          <p:cNvSpPr txBox="1">
            <a:spLocks/>
          </p:cNvSpPr>
          <p:nvPr/>
        </p:nvSpPr>
        <p:spPr>
          <a:xfrm>
            <a:off x="91440" y="457200"/>
            <a:ext cx="8778240" cy="1123605"/>
          </a:xfrm>
          <a:prstGeom prst="rect">
            <a:avLst/>
          </a:prstGeom>
        </p:spPr>
        <p:txBody>
          <a:bodyPr>
            <a:normAutofit fontScale="97500"/>
          </a:bodyPr>
          <a:lstStyle>
            <a:lvl1pPr algn="l" defTabSz="896112" rtl="0" eaLnBrk="1" latinLnBrk="0" hangingPunct="1">
              <a:lnSpc>
                <a:spcPct val="90000"/>
              </a:lnSpc>
              <a:spcBef>
                <a:spcPct val="0"/>
              </a:spcBef>
              <a:buNone/>
              <a:defRPr sz="4312" kern="1200">
                <a:solidFill>
                  <a:schemeClr val="tx1"/>
                </a:solidFill>
                <a:latin typeface="+mj-lt"/>
                <a:ea typeface="+mj-ea"/>
                <a:cs typeface="+mj-cs"/>
              </a:defRPr>
            </a:lvl1pPr>
          </a:lstStyle>
          <a:p>
            <a:pPr algn="ctr">
              <a:lnSpc>
                <a:spcPct val="100000"/>
              </a:lnSpc>
            </a:pPr>
            <a:r>
              <a:rPr lang="en-US" sz="2400" b="1" dirty="0">
                <a:solidFill>
                  <a:prstClr val="black"/>
                </a:solidFill>
                <a:latin typeface="Arial" panose="020B0604020202020204" pitchFamily="34" charset="0"/>
                <a:cs typeface="Arial" panose="020B0604020202020204" pitchFamily="34" charset="0"/>
              </a:rPr>
              <a:t>Evidentiary Scorecard </a:t>
            </a:r>
            <a:r>
              <a:rPr lang="en-US" sz="2400" dirty="0">
                <a:solidFill>
                  <a:prstClr val="black"/>
                </a:solidFill>
                <a:latin typeface="Arial" panose="020B0604020202020204" pitchFamily="34" charset="0"/>
                <a:cs typeface="Arial" panose="020B0604020202020204" pitchFamily="34" charset="0"/>
              </a:rPr>
              <a:t>as of </a:t>
            </a:r>
            <a:r>
              <a:rPr lang="en-US" sz="2400" b="1" dirty="0">
                <a:solidFill>
                  <a:prstClr val="black"/>
                </a:solidFill>
                <a:latin typeface="Arial" panose="020B0604020202020204" pitchFamily="34" charset="0"/>
                <a:cs typeface="Arial" panose="020B0604020202020204" pitchFamily="34" charset="0"/>
              </a:rPr>
              <a:t>DSM-5</a:t>
            </a:r>
            <a:r>
              <a:rPr lang="en-US" sz="2400" dirty="0">
                <a:solidFill>
                  <a:prstClr val="black"/>
                </a:solidFill>
                <a:latin typeface="Arial" panose="020B0604020202020204" pitchFamily="34" charset="0"/>
                <a:cs typeface="Arial" panose="020B0604020202020204" pitchFamily="34" charset="0"/>
              </a:rPr>
              <a:t> TR (</a:t>
            </a:r>
            <a:r>
              <a:rPr lang="en-US" sz="2400" dirty="0">
                <a:solidFill>
                  <a:srgbClr val="C00000"/>
                </a:solidFill>
                <a:latin typeface="Arial" panose="020B0604020202020204" pitchFamily="34" charset="0"/>
                <a:cs typeface="Arial" panose="020B0604020202020204" pitchFamily="34" charset="0"/>
              </a:rPr>
              <a:t>June 2019</a:t>
            </a:r>
            <a:r>
              <a:rPr lang="en-US" sz="2400" dirty="0">
                <a:solidFill>
                  <a:prstClr val="black"/>
                </a:solidFill>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grpSp>
        <p:nvGrpSpPr>
          <p:cNvPr id="5" name="Group 4"/>
          <p:cNvGrpSpPr/>
          <p:nvPr/>
        </p:nvGrpSpPr>
        <p:grpSpPr>
          <a:xfrm>
            <a:off x="3474720" y="1371600"/>
            <a:ext cx="4663440" cy="923330"/>
            <a:chOff x="3474720" y="1371600"/>
            <a:chExt cx="4663440" cy="923330"/>
          </a:xfrm>
        </p:grpSpPr>
        <p:sp>
          <p:nvSpPr>
            <p:cNvPr id="6" name="Rectangle 5"/>
            <p:cNvSpPr/>
            <p:nvPr/>
          </p:nvSpPr>
          <p:spPr>
            <a:xfrm>
              <a:off x="3474720" y="1580805"/>
              <a:ext cx="4663440" cy="476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17920" y="1371600"/>
              <a:ext cx="1901546" cy="923330"/>
            </a:xfrm>
            <a:prstGeom prst="rect">
              <a:avLst/>
            </a:prstGeom>
            <a:noFill/>
          </p:spPr>
          <p:txBody>
            <a:bodyPr wrap="none" rtlCol="0">
              <a:spAutoFit/>
            </a:bodyPr>
            <a:lstStyle/>
            <a:p>
              <a:r>
                <a:rPr lang="en-US" b="1" dirty="0"/>
                <a:t>Complicated Grief</a:t>
              </a:r>
            </a:p>
            <a:p>
              <a:pPr algn="ctr"/>
              <a:r>
                <a:rPr lang="en-US" b="1" dirty="0"/>
                <a:t>(CG)</a:t>
              </a:r>
            </a:p>
            <a:p>
              <a:endParaRPr lang="en-US" b="1" dirty="0"/>
            </a:p>
          </p:txBody>
        </p:sp>
        <p:sp>
          <p:nvSpPr>
            <p:cNvPr id="9" name="TextBox 8"/>
            <p:cNvSpPr txBox="1"/>
            <p:nvPr/>
          </p:nvSpPr>
          <p:spPr>
            <a:xfrm>
              <a:off x="3474720" y="1371600"/>
              <a:ext cx="2553712" cy="646331"/>
            </a:xfrm>
            <a:prstGeom prst="rect">
              <a:avLst/>
            </a:prstGeom>
            <a:noFill/>
          </p:spPr>
          <p:txBody>
            <a:bodyPr wrap="none" rtlCol="0">
              <a:spAutoFit/>
            </a:bodyPr>
            <a:lstStyle/>
            <a:p>
              <a:r>
                <a:rPr lang="en-US" b="1" dirty="0">
                  <a:solidFill>
                    <a:srgbClr val="C00000"/>
                  </a:solidFill>
                </a:rPr>
                <a:t>Prolonged Grief Disorder</a:t>
              </a:r>
            </a:p>
            <a:p>
              <a:pPr algn="ctr"/>
              <a:r>
                <a:rPr lang="en-US" b="1" dirty="0">
                  <a:solidFill>
                    <a:srgbClr val="C00000"/>
                  </a:solidFill>
                </a:rPr>
                <a:t>(PGD)</a:t>
              </a:r>
            </a:p>
          </p:txBody>
        </p:sp>
      </p:grpSp>
      <p:graphicFrame>
        <p:nvGraphicFramePr>
          <p:cNvPr id="10" name="Table 9"/>
          <p:cNvGraphicFramePr>
            <a:graphicFrameLocks noGrp="1"/>
          </p:cNvGraphicFramePr>
          <p:nvPr>
            <p:extLst/>
          </p:nvPr>
        </p:nvGraphicFramePr>
        <p:xfrm>
          <a:off x="548640" y="2103120"/>
          <a:ext cx="7729538" cy="3511860"/>
        </p:xfrm>
        <a:graphic>
          <a:graphicData uri="http://schemas.openxmlformats.org/drawingml/2006/table">
            <a:tbl>
              <a:tblPr/>
              <a:tblGrid>
                <a:gridCol w="1090862">
                  <a:extLst>
                    <a:ext uri="{9D8B030D-6E8A-4147-A177-3AD203B41FA5}">
                      <a16:colId xmlns:a16="http://schemas.microsoft.com/office/drawing/2014/main" val="353821045"/>
                    </a:ext>
                  </a:extLst>
                </a:gridCol>
                <a:gridCol w="1616814">
                  <a:extLst>
                    <a:ext uri="{9D8B030D-6E8A-4147-A177-3AD203B41FA5}">
                      <a16:colId xmlns:a16="http://schemas.microsoft.com/office/drawing/2014/main" val="3437423083"/>
                    </a:ext>
                  </a:extLst>
                </a:gridCol>
                <a:gridCol w="301935">
                  <a:extLst>
                    <a:ext uri="{9D8B030D-6E8A-4147-A177-3AD203B41FA5}">
                      <a16:colId xmlns:a16="http://schemas.microsoft.com/office/drawing/2014/main" val="3166889282"/>
                    </a:ext>
                  </a:extLst>
                </a:gridCol>
                <a:gridCol w="245444">
                  <a:extLst>
                    <a:ext uri="{9D8B030D-6E8A-4147-A177-3AD203B41FA5}">
                      <a16:colId xmlns:a16="http://schemas.microsoft.com/office/drawing/2014/main" val="1422484716"/>
                    </a:ext>
                  </a:extLst>
                </a:gridCol>
                <a:gridCol w="245444">
                  <a:extLst>
                    <a:ext uri="{9D8B030D-6E8A-4147-A177-3AD203B41FA5}">
                      <a16:colId xmlns:a16="http://schemas.microsoft.com/office/drawing/2014/main" val="4139007396"/>
                    </a:ext>
                  </a:extLst>
                </a:gridCol>
                <a:gridCol w="245444">
                  <a:extLst>
                    <a:ext uri="{9D8B030D-6E8A-4147-A177-3AD203B41FA5}">
                      <a16:colId xmlns:a16="http://schemas.microsoft.com/office/drawing/2014/main" val="1227686203"/>
                    </a:ext>
                  </a:extLst>
                </a:gridCol>
                <a:gridCol w="245444">
                  <a:extLst>
                    <a:ext uri="{9D8B030D-6E8A-4147-A177-3AD203B41FA5}">
                      <a16:colId xmlns:a16="http://schemas.microsoft.com/office/drawing/2014/main" val="383884896"/>
                    </a:ext>
                  </a:extLst>
                </a:gridCol>
                <a:gridCol w="245444">
                  <a:extLst>
                    <a:ext uri="{9D8B030D-6E8A-4147-A177-3AD203B41FA5}">
                      <a16:colId xmlns:a16="http://schemas.microsoft.com/office/drawing/2014/main" val="1357419893"/>
                    </a:ext>
                  </a:extLst>
                </a:gridCol>
                <a:gridCol w="245444">
                  <a:extLst>
                    <a:ext uri="{9D8B030D-6E8A-4147-A177-3AD203B41FA5}">
                      <a16:colId xmlns:a16="http://schemas.microsoft.com/office/drawing/2014/main" val="2418296366"/>
                    </a:ext>
                  </a:extLst>
                </a:gridCol>
                <a:gridCol w="245444">
                  <a:extLst>
                    <a:ext uri="{9D8B030D-6E8A-4147-A177-3AD203B41FA5}">
                      <a16:colId xmlns:a16="http://schemas.microsoft.com/office/drawing/2014/main" val="920277163"/>
                    </a:ext>
                  </a:extLst>
                </a:gridCol>
                <a:gridCol w="245444">
                  <a:extLst>
                    <a:ext uri="{9D8B030D-6E8A-4147-A177-3AD203B41FA5}">
                      <a16:colId xmlns:a16="http://schemas.microsoft.com/office/drawing/2014/main" val="1260423218"/>
                    </a:ext>
                  </a:extLst>
                </a:gridCol>
                <a:gridCol w="245444">
                  <a:extLst>
                    <a:ext uri="{9D8B030D-6E8A-4147-A177-3AD203B41FA5}">
                      <a16:colId xmlns:a16="http://schemas.microsoft.com/office/drawing/2014/main" val="2708713331"/>
                    </a:ext>
                  </a:extLst>
                </a:gridCol>
                <a:gridCol w="301935">
                  <a:extLst>
                    <a:ext uri="{9D8B030D-6E8A-4147-A177-3AD203B41FA5}">
                      <a16:colId xmlns:a16="http://schemas.microsoft.com/office/drawing/2014/main" val="3812482792"/>
                    </a:ext>
                  </a:extLst>
                </a:gridCol>
                <a:gridCol w="245444">
                  <a:extLst>
                    <a:ext uri="{9D8B030D-6E8A-4147-A177-3AD203B41FA5}">
                      <a16:colId xmlns:a16="http://schemas.microsoft.com/office/drawing/2014/main" val="741638374"/>
                    </a:ext>
                  </a:extLst>
                </a:gridCol>
                <a:gridCol w="245444">
                  <a:extLst>
                    <a:ext uri="{9D8B030D-6E8A-4147-A177-3AD203B41FA5}">
                      <a16:colId xmlns:a16="http://schemas.microsoft.com/office/drawing/2014/main" val="3656147458"/>
                    </a:ext>
                  </a:extLst>
                </a:gridCol>
                <a:gridCol w="245444">
                  <a:extLst>
                    <a:ext uri="{9D8B030D-6E8A-4147-A177-3AD203B41FA5}">
                      <a16:colId xmlns:a16="http://schemas.microsoft.com/office/drawing/2014/main" val="2858117019"/>
                    </a:ext>
                  </a:extLst>
                </a:gridCol>
                <a:gridCol w="245444">
                  <a:extLst>
                    <a:ext uri="{9D8B030D-6E8A-4147-A177-3AD203B41FA5}">
                      <a16:colId xmlns:a16="http://schemas.microsoft.com/office/drawing/2014/main" val="3726145320"/>
                    </a:ext>
                  </a:extLst>
                </a:gridCol>
                <a:gridCol w="245444">
                  <a:extLst>
                    <a:ext uri="{9D8B030D-6E8A-4147-A177-3AD203B41FA5}">
                      <a16:colId xmlns:a16="http://schemas.microsoft.com/office/drawing/2014/main" val="3133802039"/>
                    </a:ext>
                  </a:extLst>
                </a:gridCol>
                <a:gridCol w="245444">
                  <a:extLst>
                    <a:ext uri="{9D8B030D-6E8A-4147-A177-3AD203B41FA5}">
                      <a16:colId xmlns:a16="http://schemas.microsoft.com/office/drawing/2014/main" val="601992532"/>
                    </a:ext>
                  </a:extLst>
                </a:gridCol>
                <a:gridCol w="245444">
                  <a:extLst>
                    <a:ext uri="{9D8B030D-6E8A-4147-A177-3AD203B41FA5}">
                      <a16:colId xmlns:a16="http://schemas.microsoft.com/office/drawing/2014/main" val="88084618"/>
                    </a:ext>
                  </a:extLst>
                </a:gridCol>
                <a:gridCol w="245444">
                  <a:extLst>
                    <a:ext uri="{9D8B030D-6E8A-4147-A177-3AD203B41FA5}">
                      <a16:colId xmlns:a16="http://schemas.microsoft.com/office/drawing/2014/main" val="1894032829"/>
                    </a:ext>
                  </a:extLst>
                </a:gridCol>
                <a:gridCol w="245444">
                  <a:extLst>
                    <a:ext uri="{9D8B030D-6E8A-4147-A177-3AD203B41FA5}">
                      <a16:colId xmlns:a16="http://schemas.microsoft.com/office/drawing/2014/main" val="4186577886"/>
                    </a:ext>
                  </a:extLst>
                </a:gridCol>
              </a:tblGrid>
              <a:tr h="206580">
                <a:tc>
                  <a:txBody>
                    <a:bodyPr/>
                    <a:lstStyle/>
                    <a:p>
                      <a:pPr algn="l" fontAlgn="ctr"/>
                      <a:r>
                        <a:rPr lang="en-US" sz="1100" b="1" i="0" u="none" strike="noStrike">
                          <a:solidFill>
                            <a:srgbClr val="000000"/>
                          </a:solidFill>
                          <a:effectLst/>
                          <a:latin typeface="Arial" panose="020B0604020202020204" pitchFamily="34" charset="0"/>
                        </a:rPr>
                        <a:t>Domain</a:t>
                      </a:r>
                    </a:p>
                  </a:txBody>
                  <a:tcPr marL="5165" marR="5165" marT="5165" marB="0" anchor="ctr">
                    <a:lnL>
                      <a:noFill/>
                    </a:lnL>
                    <a:lnR>
                      <a:noFill/>
                    </a:lnR>
                    <a:lnT>
                      <a:noFill/>
                    </a:lnT>
                    <a:lnB>
                      <a:noFill/>
                    </a:lnB>
                  </a:tcPr>
                </a:tc>
                <a:tc>
                  <a:txBody>
                    <a:bodyPr/>
                    <a:lstStyle/>
                    <a:p>
                      <a:pPr algn="l" fontAlgn="ctr"/>
                      <a:r>
                        <a:rPr lang="en-US" sz="1100" b="1" i="0" u="none" strike="noStrike">
                          <a:solidFill>
                            <a:srgbClr val="000000"/>
                          </a:solidFill>
                          <a:effectLst/>
                          <a:latin typeface="Arial" panose="020B0604020202020204" pitchFamily="34" charset="0"/>
                        </a:rPr>
                        <a:t>Item</a:t>
                      </a:r>
                    </a:p>
                  </a:txBody>
                  <a:tcPr marL="5165" marR="5165" marT="5165" marB="0" anchor="ctr">
                    <a:lnL>
                      <a:noFill/>
                    </a:lnL>
                    <a:lnR>
                      <a:noFill/>
                    </a:lnR>
                    <a:lnT>
                      <a:noFill/>
                    </a:lnT>
                    <a:lnB>
                      <a:noFill/>
                    </a:lnB>
                  </a:tcPr>
                </a:tc>
                <a:tc>
                  <a:txBody>
                    <a:bodyPr/>
                    <a:lstStyle/>
                    <a:p>
                      <a:pPr algn="l" fontAlgn="ctr"/>
                      <a:endParaRPr lang="en-US" sz="1100" b="1"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gridSpan="3">
                  <a:txBody>
                    <a:bodyPr/>
                    <a:lstStyle/>
                    <a:p>
                      <a:pPr algn="ctr" fontAlgn="ctr"/>
                      <a:r>
                        <a:rPr lang="en-US" sz="1100" b="1" i="0" u="none" strike="noStrike">
                          <a:solidFill>
                            <a:srgbClr val="000000"/>
                          </a:solidFill>
                          <a:effectLst/>
                          <a:latin typeface="Arial" panose="020B0604020202020204" pitchFamily="34" charset="0"/>
                        </a:rPr>
                        <a:t>Yes</a:t>
                      </a:r>
                    </a:p>
                  </a:txBody>
                  <a:tcPr marL="5165" marR="5165" marT="5165" marB="0" anchor="ctr">
                    <a:lnL>
                      <a:noFill/>
                    </a:lnL>
                    <a:lnR>
                      <a:noFill/>
                    </a:lnR>
                    <a:lnT>
                      <a:noFill/>
                    </a:lnT>
                    <a:lnB>
                      <a:noFill/>
                    </a:lnB>
                  </a:tcPr>
                </a:tc>
                <a:tc hMerge="1">
                  <a:txBody>
                    <a:bodyPr/>
                    <a:lstStyle/>
                    <a:p>
                      <a:endParaRPr lang="en-US"/>
                    </a:p>
                  </a:txBody>
                  <a:tcPr/>
                </a:tc>
                <a:tc hMerge="1">
                  <a:txBody>
                    <a:bodyPr/>
                    <a:lstStyle/>
                    <a:p>
                      <a:endParaRPr lang="en-US"/>
                    </a:p>
                  </a:txBody>
                  <a:tcPr/>
                </a:tc>
                <a:tc gridSpan="3">
                  <a:txBody>
                    <a:bodyPr/>
                    <a:lstStyle/>
                    <a:p>
                      <a:pPr algn="ctr" fontAlgn="ctr"/>
                      <a:r>
                        <a:rPr lang="en-US" sz="1100" b="1" i="0" u="none" strike="noStrike">
                          <a:solidFill>
                            <a:srgbClr val="000000"/>
                          </a:solidFill>
                          <a:effectLst/>
                          <a:latin typeface="Arial" panose="020B0604020202020204" pitchFamily="34" charset="0"/>
                        </a:rPr>
                        <a:t>No</a:t>
                      </a:r>
                    </a:p>
                  </a:txBody>
                  <a:tcPr marL="5165" marR="5165" marT="5165" marB="0" anchor="ctr">
                    <a:lnL>
                      <a:noFill/>
                    </a:lnL>
                    <a:lnR>
                      <a:noFill/>
                    </a:lnR>
                    <a:lnT>
                      <a:noFill/>
                    </a:lnT>
                    <a:lnB>
                      <a:noFill/>
                    </a:lnB>
                  </a:tcPr>
                </a:tc>
                <a:tc hMerge="1">
                  <a:txBody>
                    <a:bodyPr/>
                    <a:lstStyle/>
                    <a:p>
                      <a:endParaRPr lang="en-US"/>
                    </a:p>
                  </a:txBody>
                  <a:tcPr/>
                </a:tc>
                <a:tc hMerge="1">
                  <a:txBody>
                    <a:bodyPr/>
                    <a:lstStyle/>
                    <a:p>
                      <a:endParaRPr lang="en-US"/>
                    </a:p>
                  </a:txBody>
                  <a:tcPr/>
                </a:tc>
                <a:tc gridSpan="3">
                  <a:txBody>
                    <a:bodyPr/>
                    <a:lstStyle/>
                    <a:p>
                      <a:pPr algn="ctr" fontAlgn="ctr"/>
                      <a:r>
                        <a:rPr lang="en-US" sz="1100" b="1" i="0" u="none" strike="noStrike">
                          <a:solidFill>
                            <a:srgbClr val="000000"/>
                          </a:solidFill>
                          <a:effectLst/>
                          <a:latin typeface="Arial" panose="020B0604020202020204" pitchFamily="34" charset="0"/>
                        </a:rPr>
                        <a:t>Unknown</a:t>
                      </a:r>
                    </a:p>
                  </a:txBody>
                  <a:tcPr marL="5165" marR="5165" marT="5165" marB="0" anchor="ctr">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ctr"/>
                      <a:endParaRPr lang="en-US" sz="1100" b="1"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gridSpan="3">
                  <a:txBody>
                    <a:bodyPr/>
                    <a:lstStyle/>
                    <a:p>
                      <a:pPr algn="ctr" fontAlgn="ctr"/>
                      <a:r>
                        <a:rPr lang="en-US" sz="1100" b="1" i="0" u="none" strike="noStrike">
                          <a:solidFill>
                            <a:srgbClr val="000000"/>
                          </a:solidFill>
                          <a:effectLst/>
                          <a:latin typeface="Arial" panose="020B0604020202020204" pitchFamily="34" charset="0"/>
                        </a:rPr>
                        <a:t>Yes</a:t>
                      </a:r>
                    </a:p>
                  </a:txBody>
                  <a:tcPr marL="5165" marR="5165" marT="5165" marB="0" anchor="ctr">
                    <a:lnL>
                      <a:noFill/>
                    </a:lnL>
                    <a:lnR>
                      <a:noFill/>
                    </a:lnR>
                    <a:lnT>
                      <a:noFill/>
                    </a:lnT>
                    <a:lnB>
                      <a:noFill/>
                    </a:lnB>
                  </a:tcPr>
                </a:tc>
                <a:tc hMerge="1">
                  <a:txBody>
                    <a:bodyPr/>
                    <a:lstStyle/>
                    <a:p>
                      <a:endParaRPr lang="en-US"/>
                    </a:p>
                  </a:txBody>
                  <a:tcPr/>
                </a:tc>
                <a:tc hMerge="1">
                  <a:txBody>
                    <a:bodyPr/>
                    <a:lstStyle/>
                    <a:p>
                      <a:endParaRPr lang="en-US"/>
                    </a:p>
                  </a:txBody>
                  <a:tcPr/>
                </a:tc>
                <a:tc gridSpan="3">
                  <a:txBody>
                    <a:bodyPr/>
                    <a:lstStyle/>
                    <a:p>
                      <a:pPr algn="ctr" fontAlgn="ctr"/>
                      <a:r>
                        <a:rPr lang="en-US" sz="1100" b="1" i="0" u="none" strike="noStrike">
                          <a:solidFill>
                            <a:srgbClr val="000000"/>
                          </a:solidFill>
                          <a:effectLst/>
                          <a:latin typeface="Arial" panose="020B0604020202020204" pitchFamily="34" charset="0"/>
                        </a:rPr>
                        <a:t>No</a:t>
                      </a:r>
                    </a:p>
                  </a:txBody>
                  <a:tcPr marL="5165" marR="5165" marT="5165" marB="0" anchor="ctr">
                    <a:lnL>
                      <a:noFill/>
                    </a:lnL>
                    <a:lnR>
                      <a:noFill/>
                    </a:lnR>
                    <a:lnT>
                      <a:noFill/>
                    </a:lnT>
                    <a:lnB>
                      <a:noFill/>
                    </a:lnB>
                  </a:tcPr>
                </a:tc>
                <a:tc hMerge="1">
                  <a:txBody>
                    <a:bodyPr/>
                    <a:lstStyle/>
                    <a:p>
                      <a:endParaRPr lang="en-US"/>
                    </a:p>
                  </a:txBody>
                  <a:tcPr/>
                </a:tc>
                <a:tc hMerge="1">
                  <a:txBody>
                    <a:bodyPr/>
                    <a:lstStyle/>
                    <a:p>
                      <a:endParaRPr lang="en-US"/>
                    </a:p>
                  </a:txBody>
                  <a:tcPr/>
                </a:tc>
                <a:tc gridSpan="3">
                  <a:txBody>
                    <a:bodyPr/>
                    <a:lstStyle/>
                    <a:p>
                      <a:pPr algn="ctr" fontAlgn="ctr"/>
                      <a:r>
                        <a:rPr lang="en-US" sz="1100" b="1" i="0" u="none" strike="noStrike">
                          <a:solidFill>
                            <a:srgbClr val="000000"/>
                          </a:solidFill>
                          <a:effectLst/>
                          <a:latin typeface="Arial" panose="020B0604020202020204" pitchFamily="34" charset="0"/>
                        </a:rPr>
                        <a:t>Unknown</a:t>
                      </a:r>
                    </a:p>
                  </a:txBody>
                  <a:tcPr marL="5165" marR="5165" marT="5165" marB="0"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06028987"/>
                  </a:ext>
                </a:extLst>
              </a:tr>
              <a:tr h="206580">
                <a:tc>
                  <a:txBody>
                    <a:bodyPr/>
                    <a:lstStyle/>
                    <a:p>
                      <a:pPr algn="l" fontAlgn="ctr"/>
                      <a:endParaRPr lang="en-US" sz="1100" b="1"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1"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1"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1"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extLst>
                  <a:ext uri="{0D108BD9-81ED-4DB2-BD59-A6C34878D82A}">
                    <a16:rowId xmlns:a16="http://schemas.microsoft.com/office/drawing/2014/main" val="168556259"/>
                  </a:ext>
                </a:extLst>
              </a:tr>
              <a:tr h="206580">
                <a:tc>
                  <a:txBody>
                    <a:bodyPr/>
                    <a:lstStyle/>
                    <a:p>
                      <a:pPr algn="l" fontAlgn="ctr"/>
                      <a:r>
                        <a:rPr lang="en-US" sz="1100" b="0" i="0" u="none" strike="noStrike">
                          <a:solidFill>
                            <a:srgbClr val="000000"/>
                          </a:solidFill>
                          <a:effectLst/>
                          <a:latin typeface="Arial" panose="020B0604020202020204" pitchFamily="34" charset="0"/>
                        </a:rPr>
                        <a:t>Validity</a:t>
                      </a: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Construct</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62119913"/>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Concurrent</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19362695"/>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Discriminant</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73788241"/>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Predictive</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71571787"/>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extLst>
                  <a:ext uri="{0D108BD9-81ED-4DB2-BD59-A6C34878D82A}">
                    <a16:rowId xmlns:a16="http://schemas.microsoft.com/office/drawing/2014/main" val="3147577111"/>
                  </a:ext>
                </a:extLst>
              </a:tr>
              <a:tr h="206580">
                <a:tc>
                  <a:txBody>
                    <a:bodyPr/>
                    <a:lstStyle/>
                    <a:p>
                      <a:pPr algn="l" fontAlgn="ctr"/>
                      <a:r>
                        <a:rPr lang="en-US" sz="1100" b="0" i="0" u="none" strike="noStrike">
                          <a:solidFill>
                            <a:srgbClr val="000000"/>
                          </a:solidFill>
                          <a:effectLst/>
                          <a:latin typeface="Arial" panose="020B0604020202020204" pitchFamily="34" charset="0"/>
                        </a:rPr>
                        <a:t>Measurement</a:t>
                      </a: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Reliability</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72584920"/>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Sensitivity</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48967770"/>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Specificity</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829941327"/>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Accuracy</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4733314"/>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extLst>
                  <a:ext uri="{0D108BD9-81ED-4DB2-BD59-A6C34878D82A}">
                    <a16:rowId xmlns:a16="http://schemas.microsoft.com/office/drawing/2014/main" val="395618486"/>
                  </a:ext>
                </a:extLst>
              </a:tr>
              <a:tr h="206580">
                <a:tc>
                  <a:txBody>
                    <a:bodyPr/>
                    <a:lstStyle/>
                    <a:p>
                      <a:pPr algn="l" fontAlgn="ctr"/>
                      <a:r>
                        <a:rPr lang="en-US" sz="1100" b="0" i="0" u="none" strike="noStrike">
                          <a:solidFill>
                            <a:srgbClr val="000000"/>
                          </a:solidFill>
                          <a:effectLst/>
                          <a:latin typeface="Arial" panose="020B0604020202020204" pitchFamily="34" charset="0"/>
                        </a:rPr>
                        <a:t>Acceptability</a:t>
                      </a: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Stigma</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59809544"/>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Clinical Utility</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96840176"/>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extLst>
                  <a:ext uri="{0D108BD9-81ED-4DB2-BD59-A6C34878D82A}">
                    <a16:rowId xmlns:a16="http://schemas.microsoft.com/office/drawing/2014/main" val="497371154"/>
                  </a:ext>
                </a:extLst>
              </a:tr>
              <a:tr h="206580">
                <a:tc>
                  <a:txBody>
                    <a:bodyPr/>
                    <a:lstStyle/>
                    <a:p>
                      <a:pPr algn="l" fontAlgn="ctr"/>
                      <a:r>
                        <a:rPr lang="en-US" sz="1100" b="0" i="0" u="none" strike="noStrike">
                          <a:solidFill>
                            <a:srgbClr val="000000"/>
                          </a:solidFill>
                          <a:effectLst/>
                          <a:latin typeface="Arial" panose="020B0604020202020204" pitchFamily="34" charset="0"/>
                        </a:rPr>
                        <a:t>Robustness</a:t>
                      </a: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Cross-Validation</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28537628"/>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gridSpan="2">
                  <a:txBody>
                    <a:bodyPr/>
                    <a:lstStyle/>
                    <a:p>
                      <a:pPr algn="l" fontAlgn="ctr"/>
                      <a:r>
                        <a:rPr lang="en-US" sz="1100" b="0" i="0" u="none" strike="noStrike">
                          <a:solidFill>
                            <a:srgbClr val="000000"/>
                          </a:solidFill>
                          <a:effectLst/>
                          <a:latin typeface="Arial" panose="020B0604020202020204" pitchFamily="34" charset="0"/>
                        </a:rPr>
                        <a:t>Cross-Cultural Validity</a:t>
                      </a:r>
                    </a:p>
                  </a:txBody>
                  <a:tcPr marL="5165" marR="5165" marT="5165" marB="0" anchor="ctr">
                    <a:lnL>
                      <a:noFill/>
                    </a:lnL>
                    <a:lnR>
                      <a:noFill/>
                    </a:lnR>
                    <a:lnT>
                      <a:noFill/>
                    </a:lnT>
                    <a:lnB>
                      <a:noFill/>
                    </a:lnB>
                  </a:tcPr>
                </a:tc>
                <a:tc hMerge="1">
                  <a:txBody>
                    <a:bodyPr/>
                    <a:lstStyle/>
                    <a:p>
                      <a:endParaRPr lang="en-US"/>
                    </a:p>
                  </a:txBody>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dirty="0">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68486773"/>
                  </a:ext>
                </a:extLst>
              </a:tr>
            </a:tbl>
          </a:graphicData>
        </a:graphic>
      </p:graphicFrame>
    </p:spTree>
    <p:extLst>
      <p:ext uri="{BB962C8B-B14F-4D97-AF65-F5344CB8AC3E}">
        <p14:creationId xmlns:p14="http://schemas.microsoft.com/office/powerpoint/2010/main" val="2108198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BFC94-7C02-492D-8786-EB0DC237E2A7}"/>
              </a:ext>
            </a:extLst>
          </p:cNvPr>
          <p:cNvSpPr>
            <a:spLocks noGrp="1"/>
          </p:cNvSpPr>
          <p:nvPr>
            <p:ph type="title"/>
          </p:nvPr>
        </p:nvSpPr>
        <p:spPr>
          <a:xfrm>
            <a:off x="365760" y="1754618"/>
            <a:ext cx="8221649" cy="1569660"/>
          </a:xfrm>
        </p:spPr>
        <p:txBody>
          <a:bodyPr wrap="square">
            <a:spAutoFit/>
          </a:bodyPr>
          <a:lstStyle/>
          <a:p>
            <a:pPr>
              <a:lnSpc>
                <a:spcPct val="100000"/>
              </a:lnSpc>
            </a:pPr>
            <a:r>
              <a:rPr lang="en-US" sz="3200" b="1" dirty="0"/>
              <a:t>Now that we’ve reviewed evidence validating our </a:t>
            </a:r>
            <a:r>
              <a:rPr lang="en-US" sz="3200" b="1" dirty="0">
                <a:solidFill>
                  <a:srgbClr val="C00000"/>
                </a:solidFill>
              </a:rPr>
              <a:t>PGD </a:t>
            </a:r>
            <a:r>
              <a:rPr lang="en-US" sz="3200" b="1" dirty="0"/>
              <a:t>criteria, let’s turn to how we can improve upon ICD-11 PGD criteria …</a:t>
            </a:r>
          </a:p>
        </p:txBody>
      </p:sp>
      <p:sp>
        <p:nvSpPr>
          <p:cNvPr id="4" name="Slide Number Placeholder 3">
            <a:extLst>
              <a:ext uri="{FF2B5EF4-FFF2-40B4-BE49-F238E27FC236}">
                <a16:creationId xmlns:a16="http://schemas.microsoft.com/office/drawing/2014/main" id="{B151AE69-3683-4613-BAE7-9D14363B0259}"/>
              </a:ext>
            </a:extLst>
          </p:cNvPr>
          <p:cNvSpPr>
            <a:spLocks noGrp="1"/>
          </p:cNvSpPr>
          <p:nvPr>
            <p:ph type="sldNum" sz="quarter" idx="12"/>
          </p:nvPr>
        </p:nvSpPr>
        <p:spPr/>
        <p:txBody>
          <a:bodyPr/>
          <a:lstStyle/>
          <a:p>
            <a:pPr>
              <a:defRPr/>
            </a:pPr>
            <a:fld id="{CD2F3ABB-6846-4368-886D-45EB51FF9E23}" type="slidenum">
              <a:rPr lang="en-US" smtClean="0">
                <a:solidFill>
                  <a:prstClr val="black">
                    <a:tint val="95000"/>
                  </a:prstClr>
                </a:solidFill>
              </a:rPr>
              <a:pPr>
                <a:defRPr/>
              </a:pPr>
              <a:t>28</a:t>
            </a:fld>
            <a:endParaRPr lang="en-US">
              <a:solidFill>
                <a:prstClr val="black">
                  <a:tint val="95000"/>
                </a:prstClr>
              </a:solidFill>
            </a:endParaRPr>
          </a:p>
        </p:txBody>
      </p:sp>
    </p:spTree>
    <p:extLst>
      <p:ext uri="{BB962C8B-B14F-4D97-AF65-F5344CB8AC3E}">
        <p14:creationId xmlns:p14="http://schemas.microsoft.com/office/powerpoint/2010/main" val="1073047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099" y="182880"/>
            <a:ext cx="7729240" cy="1325563"/>
          </a:xfrm>
        </p:spPr>
        <p:txBody>
          <a:bodyPr>
            <a:normAutofit/>
          </a:bodyPr>
          <a:lstStyle/>
          <a:p>
            <a:pPr algn="ctr"/>
            <a:r>
              <a:rPr lang="en-US" sz="2800" dirty="0">
                <a:latin typeface="Arial" panose="020B0604020202020204" pitchFamily="34" charset="0"/>
                <a:cs typeface="Arial" panose="020B0604020202020204" pitchFamily="34" charset="0"/>
              </a:rPr>
              <a:t>PGD as Defined in ICD-11</a:t>
            </a:r>
          </a:p>
        </p:txBody>
      </p:sp>
      <p:sp>
        <p:nvSpPr>
          <p:cNvPr id="3" name="Slide Number Placeholder 2"/>
          <p:cNvSpPr>
            <a:spLocks noGrp="1"/>
          </p:cNvSpPr>
          <p:nvPr>
            <p:ph type="sldNum" sz="quarter" idx="12"/>
          </p:nvPr>
        </p:nvSpPr>
        <p:spPr/>
        <p:txBody>
          <a:bodyPr/>
          <a:lstStyle/>
          <a:p>
            <a:pPr>
              <a:defRPr/>
            </a:pPr>
            <a:fld id="{A5FFB2FD-D7B5-49F2-8CB3-4EBFF2C6686B}" type="slidenum">
              <a:rPr lang="en-US" smtClean="0">
                <a:solidFill>
                  <a:prstClr val="black">
                    <a:tint val="95000"/>
                  </a:prstClr>
                </a:solidFill>
              </a:rPr>
              <a:pPr>
                <a:defRPr/>
              </a:pPr>
              <a:t>29</a:t>
            </a:fld>
            <a:endParaRPr lang="en-US">
              <a:solidFill>
                <a:prstClr val="black">
                  <a:tint val="95000"/>
                </a:prstClr>
              </a:solidFill>
            </a:endParaRPr>
          </a:p>
        </p:txBody>
      </p:sp>
      <p:grpSp>
        <p:nvGrpSpPr>
          <p:cNvPr id="6" name="Group 5"/>
          <p:cNvGrpSpPr/>
          <p:nvPr/>
        </p:nvGrpSpPr>
        <p:grpSpPr>
          <a:xfrm>
            <a:off x="457200" y="1463040"/>
            <a:ext cx="4114800" cy="5212080"/>
            <a:chOff x="457200" y="1463040"/>
            <a:chExt cx="4114800" cy="5212080"/>
          </a:xfrm>
        </p:grpSpPr>
        <p:sp>
          <p:nvSpPr>
            <p:cNvPr id="4" name="TextBox 3"/>
            <p:cNvSpPr txBox="1"/>
            <p:nvPr/>
          </p:nvSpPr>
          <p:spPr>
            <a:xfrm>
              <a:off x="457200" y="1828800"/>
              <a:ext cx="4114800" cy="4846320"/>
            </a:xfrm>
            <a:prstGeom prst="rect">
              <a:avLst/>
            </a:prstGeom>
            <a:noFill/>
          </p:spPr>
          <p:txBody>
            <a:bodyPr wrap="square" rtlCol="0">
              <a:spAutoFit/>
            </a:bodyPr>
            <a:lstStyle/>
            <a:p>
              <a:r>
                <a:rPr lang="en-US" sz="1400" dirty="0"/>
                <a:t>Prolonged grief disorder is a disturbance in which, following the death of a partner, parent, child, or other person close to the bereaved, there is persistent and pervasive grief response characterized by longing for the deceased or persistent preoccupation with the deceased accompanied by intense emotional pain (e.g. sadness, guilt, anger, denial, blame, difficulty accepting the death, feeling one has lost a part of one’s self, an inability to experience positive mood, emotional numbness, difficulty in engaging with social or other activities). The grief response has persisted for an atypically long period of time following the loss (more than 6 months at a minimum) and clearly exceeds expected social, cultural or religious norms for the individual’s culture and context. Grief reactions that have persisted for longer periods that are within a normative period of grieving given the person’s cultural and religious context are viewed as normal bereavement responses and are not assigned a diagnosis. The disturbance causes significant impairment in personal, family, social, educational, occupational or other important areas of functioning.</a:t>
              </a:r>
            </a:p>
          </p:txBody>
        </p:sp>
        <p:sp>
          <p:nvSpPr>
            <p:cNvPr id="5" name="TextBox 4"/>
            <p:cNvSpPr txBox="1"/>
            <p:nvPr/>
          </p:nvSpPr>
          <p:spPr>
            <a:xfrm>
              <a:off x="457200" y="1463040"/>
              <a:ext cx="1483098" cy="369332"/>
            </a:xfrm>
            <a:prstGeom prst="rect">
              <a:avLst/>
            </a:prstGeom>
            <a:noFill/>
          </p:spPr>
          <p:txBody>
            <a:bodyPr wrap="none" rtlCol="0">
              <a:spAutoFit/>
            </a:bodyPr>
            <a:lstStyle/>
            <a:p>
              <a:r>
                <a:rPr lang="en-US" b="1" dirty="0"/>
                <a:t>ICD-11 (2018)</a:t>
              </a:r>
            </a:p>
          </p:txBody>
        </p:sp>
      </p:grpSp>
      <p:grpSp>
        <p:nvGrpSpPr>
          <p:cNvPr id="7" name="Group 6"/>
          <p:cNvGrpSpPr/>
          <p:nvPr/>
        </p:nvGrpSpPr>
        <p:grpSpPr>
          <a:xfrm>
            <a:off x="4754880" y="1463040"/>
            <a:ext cx="3840480" cy="5197852"/>
            <a:chOff x="457200" y="1463040"/>
            <a:chExt cx="3840480" cy="5197852"/>
          </a:xfrm>
        </p:grpSpPr>
        <p:sp>
          <p:nvSpPr>
            <p:cNvPr id="8" name="TextBox 7"/>
            <p:cNvSpPr txBox="1"/>
            <p:nvPr/>
          </p:nvSpPr>
          <p:spPr>
            <a:xfrm>
              <a:off x="457200" y="1828800"/>
              <a:ext cx="3840480" cy="4832092"/>
            </a:xfrm>
            <a:prstGeom prst="rect">
              <a:avLst/>
            </a:prstGeom>
            <a:noFill/>
          </p:spPr>
          <p:txBody>
            <a:bodyPr wrap="square" rtlCol="0">
              <a:spAutoFit/>
            </a:bodyPr>
            <a:lstStyle/>
            <a:p>
              <a:r>
                <a:rPr lang="en-US" sz="1400" b="1" u="sng" dirty="0"/>
                <a:t>Context</a:t>
              </a:r>
            </a:p>
            <a:p>
              <a:r>
                <a:rPr lang="en-US" sz="1400" dirty="0"/>
                <a:t>Death of a person close to the bereaved</a:t>
              </a:r>
            </a:p>
            <a:p>
              <a:endParaRPr lang="en-US" sz="1400" dirty="0"/>
            </a:p>
            <a:p>
              <a:r>
                <a:rPr lang="en-US" sz="1400" b="1" u="sng" dirty="0"/>
                <a:t>Gateway Symptom</a:t>
              </a:r>
            </a:p>
            <a:p>
              <a:r>
                <a:rPr lang="en-US" sz="1400" dirty="0"/>
                <a:t>Persistent longing for or preoccupation with the deceased</a:t>
              </a:r>
            </a:p>
            <a:p>
              <a:endParaRPr lang="en-US" sz="1400" dirty="0"/>
            </a:p>
            <a:p>
              <a:r>
                <a:rPr lang="en-US" sz="1400" b="1" u="sng" dirty="0"/>
                <a:t>Other Symptoms</a:t>
              </a:r>
            </a:p>
            <a:p>
              <a:r>
                <a:rPr lang="en-US" sz="1400" dirty="0"/>
                <a:t>Sadness, guilt, anger, denial, blame, difficulty accepting the death, feeling one has lost a part of one’s self, an inability to experience positive mood, emotional numbness, difficulty in engaging with social or other activities</a:t>
              </a:r>
            </a:p>
            <a:p>
              <a:endParaRPr lang="en-US" sz="1400" b="1" u="sng" dirty="0"/>
            </a:p>
            <a:p>
              <a:r>
                <a:rPr lang="en-US" sz="1400" b="1" u="sng" dirty="0"/>
                <a:t>Time from Loss Criterion</a:t>
              </a:r>
            </a:p>
            <a:p>
              <a:r>
                <a:rPr lang="en-US" sz="1400" dirty="0"/>
                <a:t>Grief response has persisted for an atypically long period of time following the loss (more than 6 months at a minimum)</a:t>
              </a:r>
            </a:p>
            <a:p>
              <a:endParaRPr lang="en-US" sz="1400" dirty="0"/>
            </a:p>
            <a:p>
              <a:r>
                <a:rPr lang="en-US" sz="1400" b="1" u="sng" dirty="0"/>
                <a:t>Qualifications</a:t>
              </a:r>
            </a:p>
            <a:p>
              <a:r>
                <a:rPr lang="en-US" sz="1400" dirty="0"/>
                <a:t>Grief response falls outside social, cultural or religious norms and causes impairment</a:t>
              </a:r>
            </a:p>
          </p:txBody>
        </p:sp>
        <p:sp>
          <p:nvSpPr>
            <p:cNvPr id="9" name="TextBox 8"/>
            <p:cNvSpPr txBox="1"/>
            <p:nvPr/>
          </p:nvSpPr>
          <p:spPr>
            <a:xfrm>
              <a:off x="457200" y="1463040"/>
              <a:ext cx="1461875" cy="369332"/>
            </a:xfrm>
            <a:prstGeom prst="rect">
              <a:avLst/>
            </a:prstGeom>
            <a:noFill/>
          </p:spPr>
          <p:txBody>
            <a:bodyPr wrap="none" rtlCol="0">
              <a:spAutoFit/>
            </a:bodyPr>
            <a:lstStyle/>
            <a:p>
              <a:r>
                <a:rPr lang="en-US" b="1" dirty="0"/>
                <a:t>Key Elements</a:t>
              </a:r>
            </a:p>
          </p:txBody>
        </p:sp>
      </p:grpSp>
      <p:sp>
        <p:nvSpPr>
          <p:cNvPr id="10" name="Oval 9">
            <a:extLst>
              <a:ext uri="{FF2B5EF4-FFF2-40B4-BE49-F238E27FC236}">
                <a16:creationId xmlns:a16="http://schemas.microsoft.com/office/drawing/2014/main" id="{3ED8D79D-429F-42BC-BD5E-C7977B04F265}"/>
              </a:ext>
            </a:extLst>
          </p:cNvPr>
          <p:cNvSpPr/>
          <p:nvPr/>
        </p:nvSpPr>
        <p:spPr>
          <a:xfrm>
            <a:off x="4663440" y="3566160"/>
            <a:ext cx="1280160" cy="27432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ED8D79D-429F-42BC-BD5E-C7977B04F265}"/>
              </a:ext>
            </a:extLst>
          </p:cNvPr>
          <p:cNvSpPr/>
          <p:nvPr/>
        </p:nvSpPr>
        <p:spPr>
          <a:xfrm>
            <a:off x="6492240" y="2743200"/>
            <a:ext cx="1371600" cy="27432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D8D79D-429F-42BC-BD5E-C7977B04F265}"/>
              </a:ext>
            </a:extLst>
          </p:cNvPr>
          <p:cNvSpPr/>
          <p:nvPr/>
        </p:nvSpPr>
        <p:spPr>
          <a:xfrm>
            <a:off x="6317342" y="3566160"/>
            <a:ext cx="1097280" cy="27432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ED8D79D-429F-42BC-BD5E-C7977B04F265}"/>
              </a:ext>
            </a:extLst>
          </p:cNvPr>
          <p:cNvSpPr/>
          <p:nvPr/>
        </p:nvSpPr>
        <p:spPr>
          <a:xfrm>
            <a:off x="5668115" y="4001136"/>
            <a:ext cx="2468880" cy="27432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035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3</a:t>
            </a:fld>
            <a:endParaRPr lang="en-US" dirty="0">
              <a:solidFill>
                <a:prstClr val="black">
                  <a:tint val="95000"/>
                </a:prstClr>
              </a:solidFill>
            </a:endParaRPr>
          </a:p>
        </p:txBody>
      </p:sp>
      <p:sp>
        <p:nvSpPr>
          <p:cNvPr id="8" name="Title 1"/>
          <p:cNvSpPr txBox="1">
            <a:spLocks/>
          </p:cNvSpPr>
          <p:nvPr/>
        </p:nvSpPr>
        <p:spPr>
          <a:xfrm>
            <a:off x="91440" y="457200"/>
            <a:ext cx="8778240" cy="1123605"/>
          </a:xfrm>
          <a:prstGeom prst="rect">
            <a:avLst/>
          </a:prstGeom>
        </p:spPr>
        <p:txBody>
          <a:bodyPr>
            <a:normAutofit fontScale="97500"/>
          </a:bodyPr>
          <a:lstStyle>
            <a:lvl1pPr algn="l" defTabSz="896112" rtl="0" eaLnBrk="1" latinLnBrk="0" hangingPunct="1">
              <a:lnSpc>
                <a:spcPct val="90000"/>
              </a:lnSpc>
              <a:spcBef>
                <a:spcPct val="0"/>
              </a:spcBef>
              <a:buNone/>
              <a:defRPr sz="4312" kern="1200">
                <a:solidFill>
                  <a:schemeClr val="tx1"/>
                </a:solidFill>
                <a:latin typeface="+mj-lt"/>
                <a:ea typeface="+mj-ea"/>
                <a:cs typeface="+mj-cs"/>
              </a:defRPr>
            </a:lvl1pPr>
          </a:lstStyle>
          <a:p>
            <a:pPr algn="ctr">
              <a:lnSpc>
                <a:spcPct val="100000"/>
              </a:lnSpc>
            </a:pPr>
            <a:r>
              <a:rPr lang="en-US" sz="2400" b="1" dirty="0">
                <a:latin typeface="Arial" panose="020B0604020202020204" pitchFamily="34" charset="0"/>
                <a:cs typeface="Arial" panose="020B0604020202020204" pitchFamily="34" charset="0"/>
              </a:rPr>
              <a:t>Evidentiary Scorecard </a:t>
            </a:r>
            <a:r>
              <a:rPr lang="en-US" sz="2400" dirty="0">
                <a:latin typeface="Arial" panose="020B0604020202020204" pitchFamily="34" charset="0"/>
                <a:cs typeface="Arial" panose="020B0604020202020204" pitchFamily="34" charset="0"/>
              </a:rPr>
              <a:t>at Time of DSM-5 Sub-Workgroup (</a:t>
            </a:r>
            <a:r>
              <a:rPr lang="en-US" sz="2400" dirty="0">
                <a:solidFill>
                  <a:srgbClr val="C00000"/>
                </a:solidFill>
                <a:latin typeface="Arial" panose="020B0604020202020204" pitchFamily="34" charset="0"/>
                <a:cs typeface="Arial" panose="020B0604020202020204" pitchFamily="34" charset="0"/>
              </a:rPr>
              <a:t>2010</a:t>
            </a:r>
            <a:r>
              <a:rPr lang="en-US" sz="2400" dirty="0">
                <a:latin typeface="Arial" panose="020B0604020202020204" pitchFamily="34" charset="0"/>
                <a:cs typeface="Arial" panose="020B0604020202020204" pitchFamily="34" charset="0"/>
              </a:rPr>
              <a:t>)</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&amp; Publication of DSM-5 (</a:t>
            </a:r>
            <a:r>
              <a:rPr lang="en-US" sz="2400" dirty="0">
                <a:solidFill>
                  <a:srgbClr val="C00000"/>
                </a:solidFill>
                <a:latin typeface="Arial" panose="020B0604020202020204" pitchFamily="34" charset="0"/>
                <a:cs typeface="Arial" panose="020B0604020202020204" pitchFamily="34" charset="0"/>
              </a:rPr>
              <a:t>APA 2013</a:t>
            </a:r>
            <a:r>
              <a:rPr lang="en-US" sz="2400" dirty="0">
                <a:latin typeface="Arial" panose="020B0604020202020204" pitchFamily="34" charset="0"/>
                <a:cs typeface="Arial" panose="020B0604020202020204" pitchFamily="34" charset="0"/>
              </a:rPr>
              <a:t>)</a:t>
            </a:r>
          </a:p>
        </p:txBody>
      </p:sp>
      <p:grpSp>
        <p:nvGrpSpPr>
          <p:cNvPr id="4" name="Group 3"/>
          <p:cNvGrpSpPr/>
          <p:nvPr/>
        </p:nvGrpSpPr>
        <p:grpSpPr>
          <a:xfrm>
            <a:off x="3474720" y="1371600"/>
            <a:ext cx="4663440" cy="923330"/>
            <a:chOff x="3474720" y="1371600"/>
            <a:chExt cx="4663440" cy="923330"/>
          </a:xfrm>
        </p:grpSpPr>
        <p:sp>
          <p:nvSpPr>
            <p:cNvPr id="3" name="Rectangle 2"/>
            <p:cNvSpPr/>
            <p:nvPr/>
          </p:nvSpPr>
          <p:spPr>
            <a:xfrm>
              <a:off x="3474720" y="1580805"/>
              <a:ext cx="4663440" cy="476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217920" y="1371600"/>
              <a:ext cx="1901546" cy="923330"/>
            </a:xfrm>
            <a:prstGeom prst="rect">
              <a:avLst/>
            </a:prstGeom>
            <a:noFill/>
          </p:spPr>
          <p:txBody>
            <a:bodyPr wrap="none" rtlCol="0">
              <a:spAutoFit/>
            </a:bodyPr>
            <a:lstStyle/>
            <a:p>
              <a:r>
                <a:rPr lang="en-US" b="1" dirty="0"/>
                <a:t>Complicated Grief</a:t>
              </a:r>
            </a:p>
            <a:p>
              <a:pPr algn="ctr"/>
              <a:r>
                <a:rPr lang="en-US" b="1" dirty="0"/>
                <a:t>(CG)</a:t>
              </a:r>
            </a:p>
            <a:p>
              <a:endParaRPr lang="en-US" b="1" dirty="0"/>
            </a:p>
          </p:txBody>
        </p:sp>
        <p:sp>
          <p:nvSpPr>
            <p:cNvPr id="5" name="TextBox 4"/>
            <p:cNvSpPr txBox="1"/>
            <p:nvPr/>
          </p:nvSpPr>
          <p:spPr>
            <a:xfrm>
              <a:off x="3474720" y="1371600"/>
              <a:ext cx="2553712" cy="646331"/>
            </a:xfrm>
            <a:prstGeom prst="rect">
              <a:avLst/>
            </a:prstGeom>
            <a:noFill/>
          </p:spPr>
          <p:txBody>
            <a:bodyPr wrap="none" rtlCol="0">
              <a:spAutoFit/>
            </a:bodyPr>
            <a:lstStyle/>
            <a:p>
              <a:r>
                <a:rPr lang="en-US" b="1" dirty="0">
                  <a:solidFill>
                    <a:srgbClr val="C00000"/>
                  </a:solidFill>
                </a:rPr>
                <a:t>Prolonged Grief Disorder</a:t>
              </a:r>
            </a:p>
            <a:p>
              <a:pPr algn="ctr"/>
              <a:r>
                <a:rPr lang="en-US" b="1" dirty="0">
                  <a:solidFill>
                    <a:srgbClr val="C00000"/>
                  </a:solidFill>
                </a:rPr>
                <a:t>(PGD)</a:t>
              </a:r>
            </a:p>
          </p:txBody>
        </p:sp>
      </p:grpSp>
      <p:graphicFrame>
        <p:nvGraphicFramePr>
          <p:cNvPr id="7" name="Table 6"/>
          <p:cNvGraphicFramePr>
            <a:graphicFrameLocks noGrp="1"/>
          </p:cNvGraphicFramePr>
          <p:nvPr>
            <p:extLst/>
          </p:nvPr>
        </p:nvGraphicFramePr>
        <p:xfrm>
          <a:off x="548640" y="2103120"/>
          <a:ext cx="7729538" cy="3511860"/>
        </p:xfrm>
        <a:graphic>
          <a:graphicData uri="http://schemas.openxmlformats.org/drawingml/2006/table">
            <a:tbl>
              <a:tblPr/>
              <a:tblGrid>
                <a:gridCol w="1090862">
                  <a:extLst>
                    <a:ext uri="{9D8B030D-6E8A-4147-A177-3AD203B41FA5}">
                      <a16:colId xmlns:a16="http://schemas.microsoft.com/office/drawing/2014/main" val="1413719531"/>
                    </a:ext>
                  </a:extLst>
                </a:gridCol>
                <a:gridCol w="1616814">
                  <a:extLst>
                    <a:ext uri="{9D8B030D-6E8A-4147-A177-3AD203B41FA5}">
                      <a16:colId xmlns:a16="http://schemas.microsoft.com/office/drawing/2014/main" val="3218260955"/>
                    </a:ext>
                  </a:extLst>
                </a:gridCol>
                <a:gridCol w="301935">
                  <a:extLst>
                    <a:ext uri="{9D8B030D-6E8A-4147-A177-3AD203B41FA5}">
                      <a16:colId xmlns:a16="http://schemas.microsoft.com/office/drawing/2014/main" val="3344604950"/>
                    </a:ext>
                  </a:extLst>
                </a:gridCol>
                <a:gridCol w="245444">
                  <a:extLst>
                    <a:ext uri="{9D8B030D-6E8A-4147-A177-3AD203B41FA5}">
                      <a16:colId xmlns:a16="http://schemas.microsoft.com/office/drawing/2014/main" val="488309132"/>
                    </a:ext>
                  </a:extLst>
                </a:gridCol>
                <a:gridCol w="245444">
                  <a:extLst>
                    <a:ext uri="{9D8B030D-6E8A-4147-A177-3AD203B41FA5}">
                      <a16:colId xmlns:a16="http://schemas.microsoft.com/office/drawing/2014/main" val="1391790181"/>
                    </a:ext>
                  </a:extLst>
                </a:gridCol>
                <a:gridCol w="245444">
                  <a:extLst>
                    <a:ext uri="{9D8B030D-6E8A-4147-A177-3AD203B41FA5}">
                      <a16:colId xmlns:a16="http://schemas.microsoft.com/office/drawing/2014/main" val="2112638997"/>
                    </a:ext>
                  </a:extLst>
                </a:gridCol>
                <a:gridCol w="245444">
                  <a:extLst>
                    <a:ext uri="{9D8B030D-6E8A-4147-A177-3AD203B41FA5}">
                      <a16:colId xmlns:a16="http://schemas.microsoft.com/office/drawing/2014/main" val="2979779188"/>
                    </a:ext>
                  </a:extLst>
                </a:gridCol>
                <a:gridCol w="245444">
                  <a:extLst>
                    <a:ext uri="{9D8B030D-6E8A-4147-A177-3AD203B41FA5}">
                      <a16:colId xmlns:a16="http://schemas.microsoft.com/office/drawing/2014/main" val="42740161"/>
                    </a:ext>
                  </a:extLst>
                </a:gridCol>
                <a:gridCol w="245444">
                  <a:extLst>
                    <a:ext uri="{9D8B030D-6E8A-4147-A177-3AD203B41FA5}">
                      <a16:colId xmlns:a16="http://schemas.microsoft.com/office/drawing/2014/main" val="3740348989"/>
                    </a:ext>
                  </a:extLst>
                </a:gridCol>
                <a:gridCol w="245444">
                  <a:extLst>
                    <a:ext uri="{9D8B030D-6E8A-4147-A177-3AD203B41FA5}">
                      <a16:colId xmlns:a16="http://schemas.microsoft.com/office/drawing/2014/main" val="3759338930"/>
                    </a:ext>
                  </a:extLst>
                </a:gridCol>
                <a:gridCol w="245444">
                  <a:extLst>
                    <a:ext uri="{9D8B030D-6E8A-4147-A177-3AD203B41FA5}">
                      <a16:colId xmlns:a16="http://schemas.microsoft.com/office/drawing/2014/main" val="3232009905"/>
                    </a:ext>
                  </a:extLst>
                </a:gridCol>
                <a:gridCol w="245444">
                  <a:extLst>
                    <a:ext uri="{9D8B030D-6E8A-4147-A177-3AD203B41FA5}">
                      <a16:colId xmlns:a16="http://schemas.microsoft.com/office/drawing/2014/main" val="3563905767"/>
                    </a:ext>
                  </a:extLst>
                </a:gridCol>
                <a:gridCol w="301935">
                  <a:extLst>
                    <a:ext uri="{9D8B030D-6E8A-4147-A177-3AD203B41FA5}">
                      <a16:colId xmlns:a16="http://schemas.microsoft.com/office/drawing/2014/main" val="4228955875"/>
                    </a:ext>
                  </a:extLst>
                </a:gridCol>
                <a:gridCol w="245444">
                  <a:extLst>
                    <a:ext uri="{9D8B030D-6E8A-4147-A177-3AD203B41FA5}">
                      <a16:colId xmlns:a16="http://schemas.microsoft.com/office/drawing/2014/main" val="348192827"/>
                    </a:ext>
                  </a:extLst>
                </a:gridCol>
                <a:gridCol w="245444">
                  <a:extLst>
                    <a:ext uri="{9D8B030D-6E8A-4147-A177-3AD203B41FA5}">
                      <a16:colId xmlns:a16="http://schemas.microsoft.com/office/drawing/2014/main" val="1625887057"/>
                    </a:ext>
                  </a:extLst>
                </a:gridCol>
                <a:gridCol w="245444">
                  <a:extLst>
                    <a:ext uri="{9D8B030D-6E8A-4147-A177-3AD203B41FA5}">
                      <a16:colId xmlns:a16="http://schemas.microsoft.com/office/drawing/2014/main" val="4097337620"/>
                    </a:ext>
                  </a:extLst>
                </a:gridCol>
                <a:gridCol w="245444">
                  <a:extLst>
                    <a:ext uri="{9D8B030D-6E8A-4147-A177-3AD203B41FA5}">
                      <a16:colId xmlns:a16="http://schemas.microsoft.com/office/drawing/2014/main" val="520760337"/>
                    </a:ext>
                  </a:extLst>
                </a:gridCol>
                <a:gridCol w="245444">
                  <a:extLst>
                    <a:ext uri="{9D8B030D-6E8A-4147-A177-3AD203B41FA5}">
                      <a16:colId xmlns:a16="http://schemas.microsoft.com/office/drawing/2014/main" val="1739584011"/>
                    </a:ext>
                  </a:extLst>
                </a:gridCol>
                <a:gridCol w="245444">
                  <a:extLst>
                    <a:ext uri="{9D8B030D-6E8A-4147-A177-3AD203B41FA5}">
                      <a16:colId xmlns:a16="http://schemas.microsoft.com/office/drawing/2014/main" val="4103758932"/>
                    </a:ext>
                  </a:extLst>
                </a:gridCol>
                <a:gridCol w="245444">
                  <a:extLst>
                    <a:ext uri="{9D8B030D-6E8A-4147-A177-3AD203B41FA5}">
                      <a16:colId xmlns:a16="http://schemas.microsoft.com/office/drawing/2014/main" val="858479210"/>
                    </a:ext>
                  </a:extLst>
                </a:gridCol>
                <a:gridCol w="245444">
                  <a:extLst>
                    <a:ext uri="{9D8B030D-6E8A-4147-A177-3AD203B41FA5}">
                      <a16:colId xmlns:a16="http://schemas.microsoft.com/office/drawing/2014/main" val="368870357"/>
                    </a:ext>
                  </a:extLst>
                </a:gridCol>
                <a:gridCol w="245444">
                  <a:extLst>
                    <a:ext uri="{9D8B030D-6E8A-4147-A177-3AD203B41FA5}">
                      <a16:colId xmlns:a16="http://schemas.microsoft.com/office/drawing/2014/main" val="2330013656"/>
                    </a:ext>
                  </a:extLst>
                </a:gridCol>
              </a:tblGrid>
              <a:tr h="206580">
                <a:tc>
                  <a:txBody>
                    <a:bodyPr/>
                    <a:lstStyle/>
                    <a:p>
                      <a:pPr algn="l" fontAlgn="ctr"/>
                      <a:r>
                        <a:rPr lang="en-US" sz="1100" b="1" i="0" u="none" strike="noStrike">
                          <a:solidFill>
                            <a:srgbClr val="000000"/>
                          </a:solidFill>
                          <a:effectLst/>
                          <a:latin typeface="Arial" panose="020B0604020202020204" pitchFamily="34" charset="0"/>
                        </a:rPr>
                        <a:t>Domain</a:t>
                      </a:r>
                    </a:p>
                  </a:txBody>
                  <a:tcPr marL="5165" marR="5165" marT="5165" marB="0" anchor="ctr">
                    <a:lnL>
                      <a:noFill/>
                    </a:lnL>
                    <a:lnR>
                      <a:noFill/>
                    </a:lnR>
                    <a:lnT>
                      <a:noFill/>
                    </a:lnT>
                    <a:lnB>
                      <a:noFill/>
                    </a:lnB>
                  </a:tcPr>
                </a:tc>
                <a:tc>
                  <a:txBody>
                    <a:bodyPr/>
                    <a:lstStyle/>
                    <a:p>
                      <a:pPr algn="l" fontAlgn="ctr"/>
                      <a:r>
                        <a:rPr lang="en-US" sz="1100" b="1" i="0" u="none" strike="noStrike" dirty="0">
                          <a:solidFill>
                            <a:srgbClr val="000000"/>
                          </a:solidFill>
                          <a:effectLst/>
                          <a:latin typeface="Arial" panose="020B0604020202020204" pitchFamily="34" charset="0"/>
                        </a:rPr>
                        <a:t>Item</a:t>
                      </a:r>
                    </a:p>
                  </a:txBody>
                  <a:tcPr marL="5165" marR="5165" marT="5165" marB="0" anchor="ctr">
                    <a:lnL>
                      <a:noFill/>
                    </a:lnL>
                    <a:lnR>
                      <a:noFill/>
                    </a:lnR>
                    <a:lnT>
                      <a:noFill/>
                    </a:lnT>
                    <a:lnB>
                      <a:noFill/>
                    </a:lnB>
                  </a:tcPr>
                </a:tc>
                <a:tc>
                  <a:txBody>
                    <a:bodyPr/>
                    <a:lstStyle/>
                    <a:p>
                      <a:pPr algn="l" fontAlgn="ctr"/>
                      <a:endParaRPr lang="en-US" sz="1100" b="1"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gridSpan="3">
                  <a:txBody>
                    <a:bodyPr/>
                    <a:lstStyle/>
                    <a:p>
                      <a:pPr algn="ctr" fontAlgn="ctr"/>
                      <a:r>
                        <a:rPr lang="en-US" sz="1100" b="1" i="0" u="none" strike="noStrike">
                          <a:solidFill>
                            <a:srgbClr val="000000"/>
                          </a:solidFill>
                          <a:effectLst/>
                          <a:latin typeface="Arial" panose="020B0604020202020204" pitchFamily="34" charset="0"/>
                        </a:rPr>
                        <a:t>Yes</a:t>
                      </a:r>
                    </a:p>
                  </a:txBody>
                  <a:tcPr marL="5165" marR="5165" marT="5165" marB="0" anchor="ctr">
                    <a:lnL>
                      <a:noFill/>
                    </a:lnL>
                    <a:lnR>
                      <a:noFill/>
                    </a:lnR>
                    <a:lnT>
                      <a:noFill/>
                    </a:lnT>
                    <a:lnB>
                      <a:noFill/>
                    </a:lnB>
                  </a:tcPr>
                </a:tc>
                <a:tc hMerge="1">
                  <a:txBody>
                    <a:bodyPr/>
                    <a:lstStyle/>
                    <a:p>
                      <a:endParaRPr lang="en-US"/>
                    </a:p>
                  </a:txBody>
                  <a:tcPr/>
                </a:tc>
                <a:tc hMerge="1">
                  <a:txBody>
                    <a:bodyPr/>
                    <a:lstStyle/>
                    <a:p>
                      <a:endParaRPr lang="en-US"/>
                    </a:p>
                  </a:txBody>
                  <a:tcPr/>
                </a:tc>
                <a:tc gridSpan="3">
                  <a:txBody>
                    <a:bodyPr/>
                    <a:lstStyle/>
                    <a:p>
                      <a:pPr algn="ctr" fontAlgn="ctr"/>
                      <a:r>
                        <a:rPr lang="en-US" sz="1100" b="1" i="0" u="none" strike="noStrike">
                          <a:solidFill>
                            <a:srgbClr val="000000"/>
                          </a:solidFill>
                          <a:effectLst/>
                          <a:latin typeface="Arial" panose="020B0604020202020204" pitchFamily="34" charset="0"/>
                        </a:rPr>
                        <a:t>No</a:t>
                      </a:r>
                    </a:p>
                  </a:txBody>
                  <a:tcPr marL="5165" marR="5165" marT="5165" marB="0" anchor="ctr">
                    <a:lnL>
                      <a:noFill/>
                    </a:lnL>
                    <a:lnR>
                      <a:noFill/>
                    </a:lnR>
                    <a:lnT>
                      <a:noFill/>
                    </a:lnT>
                    <a:lnB>
                      <a:noFill/>
                    </a:lnB>
                  </a:tcPr>
                </a:tc>
                <a:tc hMerge="1">
                  <a:txBody>
                    <a:bodyPr/>
                    <a:lstStyle/>
                    <a:p>
                      <a:endParaRPr lang="en-US"/>
                    </a:p>
                  </a:txBody>
                  <a:tcPr/>
                </a:tc>
                <a:tc hMerge="1">
                  <a:txBody>
                    <a:bodyPr/>
                    <a:lstStyle/>
                    <a:p>
                      <a:endParaRPr lang="en-US"/>
                    </a:p>
                  </a:txBody>
                  <a:tcPr/>
                </a:tc>
                <a:tc gridSpan="3">
                  <a:txBody>
                    <a:bodyPr/>
                    <a:lstStyle/>
                    <a:p>
                      <a:pPr algn="ctr" fontAlgn="ctr"/>
                      <a:r>
                        <a:rPr lang="en-US" sz="1100" b="1" i="0" u="none" strike="noStrike">
                          <a:solidFill>
                            <a:srgbClr val="000000"/>
                          </a:solidFill>
                          <a:effectLst/>
                          <a:latin typeface="Arial" panose="020B0604020202020204" pitchFamily="34" charset="0"/>
                        </a:rPr>
                        <a:t>Unknown</a:t>
                      </a:r>
                    </a:p>
                  </a:txBody>
                  <a:tcPr marL="5165" marR="5165" marT="5165" marB="0" anchor="ctr">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ctr"/>
                      <a:endParaRPr lang="en-US" sz="1100" b="1"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gridSpan="3">
                  <a:txBody>
                    <a:bodyPr/>
                    <a:lstStyle/>
                    <a:p>
                      <a:pPr algn="ctr" fontAlgn="ctr"/>
                      <a:r>
                        <a:rPr lang="en-US" sz="1100" b="1" i="0" u="none" strike="noStrike">
                          <a:solidFill>
                            <a:srgbClr val="000000"/>
                          </a:solidFill>
                          <a:effectLst/>
                          <a:latin typeface="Arial" panose="020B0604020202020204" pitchFamily="34" charset="0"/>
                        </a:rPr>
                        <a:t>Yes</a:t>
                      </a:r>
                    </a:p>
                  </a:txBody>
                  <a:tcPr marL="5165" marR="5165" marT="5165" marB="0" anchor="ctr">
                    <a:lnL>
                      <a:noFill/>
                    </a:lnL>
                    <a:lnR>
                      <a:noFill/>
                    </a:lnR>
                    <a:lnT>
                      <a:noFill/>
                    </a:lnT>
                    <a:lnB>
                      <a:noFill/>
                    </a:lnB>
                  </a:tcPr>
                </a:tc>
                <a:tc hMerge="1">
                  <a:txBody>
                    <a:bodyPr/>
                    <a:lstStyle/>
                    <a:p>
                      <a:endParaRPr lang="en-US"/>
                    </a:p>
                  </a:txBody>
                  <a:tcPr/>
                </a:tc>
                <a:tc hMerge="1">
                  <a:txBody>
                    <a:bodyPr/>
                    <a:lstStyle/>
                    <a:p>
                      <a:endParaRPr lang="en-US"/>
                    </a:p>
                  </a:txBody>
                  <a:tcPr/>
                </a:tc>
                <a:tc gridSpan="3">
                  <a:txBody>
                    <a:bodyPr/>
                    <a:lstStyle/>
                    <a:p>
                      <a:pPr algn="ctr" fontAlgn="ctr"/>
                      <a:r>
                        <a:rPr lang="en-US" sz="1100" b="1" i="0" u="none" strike="noStrike">
                          <a:solidFill>
                            <a:srgbClr val="000000"/>
                          </a:solidFill>
                          <a:effectLst/>
                          <a:latin typeface="Arial" panose="020B0604020202020204" pitchFamily="34" charset="0"/>
                        </a:rPr>
                        <a:t>No</a:t>
                      </a:r>
                    </a:p>
                  </a:txBody>
                  <a:tcPr marL="5165" marR="5165" marT="5165" marB="0" anchor="ctr">
                    <a:lnL>
                      <a:noFill/>
                    </a:lnL>
                    <a:lnR>
                      <a:noFill/>
                    </a:lnR>
                    <a:lnT>
                      <a:noFill/>
                    </a:lnT>
                    <a:lnB>
                      <a:noFill/>
                    </a:lnB>
                  </a:tcPr>
                </a:tc>
                <a:tc hMerge="1">
                  <a:txBody>
                    <a:bodyPr/>
                    <a:lstStyle/>
                    <a:p>
                      <a:endParaRPr lang="en-US"/>
                    </a:p>
                  </a:txBody>
                  <a:tcPr/>
                </a:tc>
                <a:tc hMerge="1">
                  <a:txBody>
                    <a:bodyPr/>
                    <a:lstStyle/>
                    <a:p>
                      <a:endParaRPr lang="en-US"/>
                    </a:p>
                  </a:txBody>
                  <a:tcPr/>
                </a:tc>
                <a:tc gridSpan="3">
                  <a:txBody>
                    <a:bodyPr/>
                    <a:lstStyle/>
                    <a:p>
                      <a:pPr algn="ctr" fontAlgn="ctr"/>
                      <a:r>
                        <a:rPr lang="en-US" sz="1100" b="1" i="0" u="none" strike="noStrike">
                          <a:solidFill>
                            <a:srgbClr val="000000"/>
                          </a:solidFill>
                          <a:effectLst/>
                          <a:latin typeface="Arial" panose="020B0604020202020204" pitchFamily="34" charset="0"/>
                        </a:rPr>
                        <a:t>Unknown</a:t>
                      </a:r>
                    </a:p>
                  </a:txBody>
                  <a:tcPr marL="5165" marR="5165" marT="5165" marB="0"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4305810"/>
                  </a:ext>
                </a:extLst>
              </a:tr>
              <a:tr h="206580">
                <a:tc>
                  <a:txBody>
                    <a:bodyPr/>
                    <a:lstStyle/>
                    <a:p>
                      <a:pPr algn="l" fontAlgn="ctr"/>
                      <a:endParaRPr lang="en-US" sz="1100" b="1"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1"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1"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1"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extLst>
                  <a:ext uri="{0D108BD9-81ED-4DB2-BD59-A6C34878D82A}">
                    <a16:rowId xmlns:a16="http://schemas.microsoft.com/office/drawing/2014/main" val="3593300598"/>
                  </a:ext>
                </a:extLst>
              </a:tr>
              <a:tr h="206580">
                <a:tc>
                  <a:txBody>
                    <a:bodyPr/>
                    <a:lstStyle/>
                    <a:p>
                      <a:pPr algn="l" fontAlgn="ctr"/>
                      <a:r>
                        <a:rPr lang="en-US" sz="1100" b="0" i="0" u="none" strike="noStrike">
                          <a:solidFill>
                            <a:srgbClr val="000000"/>
                          </a:solidFill>
                          <a:effectLst/>
                          <a:latin typeface="Arial" panose="020B0604020202020204" pitchFamily="34" charset="0"/>
                        </a:rPr>
                        <a:t>Validity</a:t>
                      </a: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Construct</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8909530"/>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Concurrent</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00352157"/>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Discriminant</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62937118"/>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Predictive</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13582830"/>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extLst>
                  <a:ext uri="{0D108BD9-81ED-4DB2-BD59-A6C34878D82A}">
                    <a16:rowId xmlns:a16="http://schemas.microsoft.com/office/drawing/2014/main" val="4124137265"/>
                  </a:ext>
                </a:extLst>
              </a:tr>
              <a:tr h="206580">
                <a:tc>
                  <a:txBody>
                    <a:bodyPr/>
                    <a:lstStyle/>
                    <a:p>
                      <a:pPr algn="l" fontAlgn="ctr"/>
                      <a:r>
                        <a:rPr lang="en-US" sz="1100" b="0" i="0" u="none" strike="noStrike">
                          <a:solidFill>
                            <a:srgbClr val="000000"/>
                          </a:solidFill>
                          <a:effectLst/>
                          <a:latin typeface="Arial" panose="020B0604020202020204" pitchFamily="34" charset="0"/>
                        </a:rPr>
                        <a:t>Measurement</a:t>
                      </a: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Reliability</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79899414"/>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Sensitivity</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37545353"/>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Specificity</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40213081"/>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Accuracy</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45299139"/>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extLst>
                  <a:ext uri="{0D108BD9-81ED-4DB2-BD59-A6C34878D82A}">
                    <a16:rowId xmlns:a16="http://schemas.microsoft.com/office/drawing/2014/main" val="938440050"/>
                  </a:ext>
                </a:extLst>
              </a:tr>
              <a:tr h="206580">
                <a:tc>
                  <a:txBody>
                    <a:bodyPr/>
                    <a:lstStyle/>
                    <a:p>
                      <a:pPr algn="l" fontAlgn="ctr"/>
                      <a:r>
                        <a:rPr lang="en-US" sz="1100" b="0" i="0" u="none" strike="noStrike">
                          <a:solidFill>
                            <a:srgbClr val="000000"/>
                          </a:solidFill>
                          <a:effectLst/>
                          <a:latin typeface="Arial" panose="020B0604020202020204" pitchFamily="34" charset="0"/>
                        </a:rPr>
                        <a:t>Acceptability</a:t>
                      </a: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Stigma</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55531723"/>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Clinical Utility</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860013323"/>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extLst>
                  <a:ext uri="{0D108BD9-81ED-4DB2-BD59-A6C34878D82A}">
                    <a16:rowId xmlns:a16="http://schemas.microsoft.com/office/drawing/2014/main" val="879928463"/>
                  </a:ext>
                </a:extLst>
              </a:tr>
              <a:tr h="206580">
                <a:tc>
                  <a:txBody>
                    <a:bodyPr/>
                    <a:lstStyle/>
                    <a:p>
                      <a:pPr algn="l" fontAlgn="ctr"/>
                      <a:r>
                        <a:rPr lang="en-US" sz="1100" b="0" i="0" u="none" strike="noStrike">
                          <a:solidFill>
                            <a:srgbClr val="000000"/>
                          </a:solidFill>
                          <a:effectLst/>
                          <a:latin typeface="Arial" panose="020B0604020202020204" pitchFamily="34" charset="0"/>
                        </a:rPr>
                        <a:t>Robustness</a:t>
                      </a:r>
                    </a:p>
                  </a:txBody>
                  <a:tcPr marL="5165" marR="5165" marT="5165" marB="0" anchor="ctr">
                    <a:lnL>
                      <a:noFill/>
                    </a:lnL>
                    <a:lnR>
                      <a:noFill/>
                    </a:lnR>
                    <a:lnT>
                      <a:noFill/>
                    </a:lnT>
                    <a:lnB>
                      <a:noFill/>
                    </a:lnB>
                  </a:tcPr>
                </a:tc>
                <a:tc>
                  <a:txBody>
                    <a:bodyPr/>
                    <a:lstStyle/>
                    <a:p>
                      <a:pPr algn="l" fontAlgn="ctr"/>
                      <a:r>
                        <a:rPr lang="en-US" sz="1100" b="0" i="0" u="none" strike="noStrike">
                          <a:solidFill>
                            <a:srgbClr val="000000"/>
                          </a:solidFill>
                          <a:effectLst/>
                          <a:latin typeface="Arial" panose="020B0604020202020204" pitchFamily="34" charset="0"/>
                        </a:rPr>
                        <a:t>Cross-Validation</a:t>
                      </a: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90342288"/>
                  </a:ext>
                </a:extLst>
              </a:tr>
              <a:tr h="206580">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gridSpan="2">
                  <a:txBody>
                    <a:bodyPr/>
                    <a:lstStyle/>
                    <a:p>
                      <a:pPr algn="l" fontAlgn="ctr"/>
                      <a:r>
                        <a:rPr lang="en-US" sz="1100" b="0" i="0" u="none" strike="noStrike">
                          <a:solidFill>
                            <a:srgbClr val="000000"/>
                          </a:solidFill>
                          <a:effectLst/>
                          <a:latin typeface="Arial" panose="020B0604020202020204" pitchFamily="34" charset="0"/>
                        </a:rPr>
                        <a:t>Cross-Cultural Validity</a:t>
                      </a:r>
                    </a:p>
                  </a:txBody>
                  <a:tcPr marL="5165" marR="5165" marT="5165" marB="0" anchor="ctr">
                    <a:lnL>
                      <a:noFill/>
                    </a:lnL>
                    <a:lnR>
                      <a:noFill/>
                    </a:lnR>
                    <a:lnT>
                      <a:noFill/>
                    </a:lnT>
                    <a:lnB>
                      <a:noFill/>
                    </a:lnB>
                  </a:tcPr>
                </a:tc>
                <a:tc hMerge="1">
                  <a:txBody>
                    <a:bodyPr/>
                    <a:lstStyle/>
                    <a:p>
                      <a:endParaRPr lang="en-US"/>
                    </a:p>
                  </a:txBody>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 </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endParaRPr>
                    </a:p>
                  </a:txBody>
                  <a:tcPr marL="5165" marR="5165" marT="516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FF0000"/>
                          </a:solidFill>
                          <a:effectLst/>
                          <a:latin typeface="Arial" panose="020B0604020202020204" pitchFamily="34" charset="0"/>
                        </a:rPr>
                        <a:t>√</a:t>
                      </a:r>
                    </a:p>
                  </a:txBody>
                  <a:tcPr marL="5165" marR="5165" marT="5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dirty="0">
                        <a:solidFill>
                          <a:srgbClr val="000000"/>
                        </a:solidFill>
                        <a:effectLst/>
                        <a:latin typeface="Arial" panose="020B0604020202020204" pitchFamily="34" charset="0"/>
                      </a:endParaRPr>
                    </a:p>
                  </a:txBody>
                  <a:tcPr marL="5165" marR="5165" marT="516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35092110"/>
                  </a:ext>
                </a:extLst>
              </a:tr>
            </a:tbl>
          </a:graphicData>
        </a:graphic>
      </p:graphicFrame>
    </p:spTree>
    <p:extLst>
      <p:ext uri="{BB962C8B-B14F-4D97-AF65-F5344CB8AC3E}">
        <p14:creationId xmlns:p14="http://schemas.microsoft.com/office/powerpoint/2010/main" val="971549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57200" y="457200"/>
            <a:ext cx="7955280" cy="480131"/>
          </a:xfrm>
          <a:prstGeom prst="rect">
            <a:avLst/>
          </a:prstGeom>
        </p:spPr>
        <p:txBody>
          <a:bodyPr wrap="square">
            <a:spAutoFit/>
          </a:bodyPr>
          <a:lstStyle>
            <a:lvl1pPr algn="l" defTabSz="896112" rtl="0" eaLnBrk="1" latinLnBrk="0" hangingPunct="1">
              <a:lnSpc>
                <a:spcPct val="90000"/>
              </a:lnSpc>
              <a:spcBef>
                <a:spcPct val="0"/>
              </a:spcBef>
              <a:buNone/>
              <a:defRPr sz="4312" kern="1200">
                <a:solidFill>
                  <a:schemeClr val="tx1"/>
                </a:solidFill>
                <a:latin typeface="+mj-lt"/>
                <a:ea typeface="+mj-ea"/>
                <a:cs typeface="+mj-cs"/>
              </a:defRPr>
            </a:lvl1pPr>
          </a:lstStyle>
          <a:p>
            <a:pPr algn="ctr"/>
            <a:r>
              <a:rPr lang="en-US" sz="2800" b="1" dirty="0">
                <a:solidFill>
                  <a:srgbClr val="CC0000"/>
                </a:solidFill>
                <a:latin typeface="Arial" panose="020B0604020202020204" pitchFamily="34" charset="0"/>
                <a:cs typeface="Arial" panose="020B0604020202020204" pitchFamily="34" charset="0"/>
              </a:rPr>
              <a:t>Recommendation #1</a:t>
            </a:r>
          </a:p>
        </p:txBody>
      </p:sp>
      <p:sp>
        <p:nvSpPr>
          <p:cNvPr id="11" name="TextBox 10"/>
          <p:cNvSpPr txBox="1"/>
          <p:nvPr/>
        </p:nvSpPr>
        <p:spPr>
          <a:xfrm>
            <a:off x="457200" y="1188720"/>
            <a:ext cx="8046720" cy="923330"/>
          </a:xfrm>
          <a:prstGeom prst="rect">
            <a:avLst/>
          </a:prstGeom>
          <a:noFill/>
        </p:spPr>
        <p:txBody>
          <a:bodyPr wrap="square" rtlCol="0">
            <a:spAutoFit/>
          </a:bodyPr>
          <a:lstStyle/>
          <a:p>
            <a:pPr>
              <a:spcAft>
                <a:spcPts val="1200"/>
              </a:spcAft>
            </a:pPr>
            <a:r>
              <a:rPr lang="en-US" sz="2400" b="1" dirty="0">
                <a:solidFill>
                  <a:srgbClr val="CC0000"/>
                </a:solidFill>
              </a:rPr>
              <a:t>Recommendation</a:t>
            </a:r>
          </a:p>
          <a:p>
            <a:pPr marL="342900" lvl="0" indent="-342900">
              <a:spcAft>
                <a:spcPts val="1200"/>
              </a:spcAft>
              <a:buFont typeface="Wingdings" panose="05000000000000000000" pitchFamily="2" charset="2"/>
              <a:buChar char="Ø"/>
            </a:pPr>
            <a:r>
              <a:rPr lang="en-US" sz="2000" dirty="0">
                <a:solidFill>
                  <a:prstClr val="black"/>
                </a:solidFill>
              </a:rPr>
              <a:t>Call the disorder prolonged grief disorder (PGD) </a:t>
            </a:r>
          </a:p>
        </p:txBody>
      </p:sp>
      <p:sp>
        <p:nvSpPr>
          <p:cNvPr id="12" name="TextBox 11"/>
          <p:cNvSpPr txBox="1"/>
          <p:nvPr/>
        </p:nvSpPr>
        <p:spPr>
          <a:xfrm>
            <a:off x="457200" y="2438400"/>
            <a:ext cx="8046720" cy="4154984"/>
          </a:xfrm>
          <a:prstGeom prst="rect">
            <a:avLst/>
          </a:prstGeom>
          <a:noFill/>
        </p:spPr>
        <p:txBody>
          <a:bodyPr wrap="square" rtlCol="0">
            <a:spAutoFit/>
          </a:bodyPr>
          <a:lstStyle/>
          <a:p>
            <a:pPr>
              <a:spcAft>
                <a:spcPts val="1200"/>
              </a:spcAft>
            </a:pPr>
            <a:r>
              <a:rPr lang="en-US" sz="2400" b="1" dirty="0">
                <a:solidFill>
                  <a:srgbClr val="CC0000"/>
                </a:solidFill>
              </a:rPr>
              <a:t>Reasons</a:t>
            </a:r>
          </a:p>
          <a:p>
            <a:pPr marL="342900" lvl="0" indent="-342900">
              <a:spcAft>
                <a:spcPts val="1200"/>
              </a:spcAft>
              <a:buFont typeface="Wingdings" panose="05000000000000000000" pitchFamily="2" charset="2"/>
              <a:buChar char="Ø"/>
            </a:pPr>
            <a:r>
              <a:rPr lang="en-US" sz="2000" dirty="0">
                <a:solidFill>
                  <a:prstClr val="black"/>
                </a:solidFill>
              </a:rPr>
              <a:t>Most evidence validates the syndrome identified in </a:t>
            </a:r>
            <a:r>
              <a:rPr lang="en-US" sz="2000" i="1" dirty="0" err="1">
                <a:solidFill>
                  <a:prstClr val="black"/>
                </a:solidFill>
              </a:rPr>
              <a:t>PLoS</a:t>
            </a:r>
            <a:r>
              <a:rPr lang="en-US" sz="2000" i="1" dirty="0">
                <a:solidFill>
                  <a:prstClr val="black"/>
                </a:solidFill>
              </a:rPr>
              <a:t> Medicine</a:t>
            </a:r>
            <a:r>
              <a:rPr lang="en-US" sz="2000" dirty="0">
                <a:solidFill>
                  <a:prstClr val="black"/>
                </a:solidFill>
              </a:rPr>
              <a:t> named PGD</a:t>
            </a:r>
          </a:p>
          <a:p>
            <a:pPr marL="342900" indent="-342900">
              <a:spcAft>
                <a:spcPts val="1200"/>
              </a:spcAft>
              <a:buFont typeface="Wingdings" panose="05000000000000000000" pitchFamily="2" charset="2"/>
              <a:buChar char="Ø"/>
            </a:pPr>
            <a:r>
              <a:rPr lang="en-US" sz="2000" dirty="0">
                <a:solidFill>
                  <a:prstClr val="black"/>
                </a:solidFill>
              </a:rPr>
              <a:t>A new name would imply a new set of untested symptoms</a:t>
            </a:r>
          </a:p>
          <a:p>
            <a:pPr marL="342900" indent="-342900">
              <a:spcAft>
                <a:spcPts val="1200"/>
              </a:spcAft>
              <a:buFont typeface="Wingdings" panose="05000000000000000000" pitchFamily="2" charset="2"/>
              <a:buChar char="Ø"/>
            </a:pPr>
            <a:r>
              <a:rPr lang="en-US" sz="2000" dirty="0">
                <a:solidFill>
                  <a:prstClr val="black"/>
                </a:solidFill>
              </a:rPr>
              <a:t>ICD-11 calls it PGD, a new name would create added confusion about harmonizing with ICD-11</a:t>
            </a:r>
          </a:p>
          <a:p>
            <a:pPr marL="342900" indent="-342900">
              <a:spcAft>
                <a:spcPts val="1200"/>
              </a:spcAft>
              <a:buFont typeface="Wingdings" panose="05000000000000000000" pitchFamily="2" charset="2"/>
              <a:buChar char="Ø"/>
            </a:pPr>
            <a:r>
              <a:rPr lang="en-US" sz="2000" dirty="0">
                <a:solidFill>
                  <a:prstClr val="black"/>
                </a:solidFill>
              </a:rPr>
              <a:t>The scientific community has and will continue publishing on PGD</a:t>
            </a:r>
          </a:p>
          <a:p>
            <a:pPr marL="342900" lvl="0" indent="-342900">
              <a:spcAft>
                <a:spcPts val="1200"/>
              </a:spcAft>
              <a:buFont typeface="Wingdings" panose="05000000000000000000" pitchFamily="2" charset="2"/>
              <a:buChar char="Ø"/>
            </a:pPr>
            <a:r>
              <a:rPr lang="en-US" sz="2000" dirty="0">
                <a:solidFill>
                  <a:prstClr val="black"/>
                </a:solidFill>
              </a:rPr>
              <a:t>The concept of unresolving intense grief, is neither “complicated” nor “complex”</a:t>
            </a:r>
          </a:p>
          <a:p>
            <a:pPr marL="342900" lvl="0" indent="-342900">
              <a:spcAft>
                <a:spcPts val="1200"/>
              </a:spcAft>
              <a:buFont typeface="Wingdings" panose="05000000000000000000" pitchFamily="2" charset="2"/>
              <a:buChar char="Ø"/>
            </a:pPr>
            <a:endParaRPr lang="en-US" sz="2000" dirty="0">
              <a:solidFill>
                <a:prstClr val="black"/>
              </a:solidFill>
            </a:endParaRPr>
          </a:p>
        </p:txBody>
      </p:sp>
    </p:spTree>
    <p:extLst>
      <p:ext uri="{BB962C8B-B14F-4D97-AF65-F5344CB8AC3E}">
        <p14:creationId xmlns:p14="http://schemas.microsoft.com/office/powerpoint/2010/main" val="366348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57200" y="457200"/>
            <a:ext cx="7955280" cy="480131"/>
          </a:xfrm>
          <a:prstGeom prst="rect">
            <a:avLst/>
          </a:prstGeom>
        </p:spPr>
        <p:txBody>
          <a:bodyPr wrap="square">
            <a:spAutoFit/>
          </a:bodyPr>
          <a:lstStyle>
            <a:lvl1pPr algn="l" defTabSz="896112" rtl="0" eaLnBrk="1" latinLnBrk="0" hangingPunct="1">
              <a:lnSpc>
                <a:spcPct val="90000"/>
              </a:lnSpc>
              <a:spcBef>
                <a:spcPct val="0"/>
              </a:spcBef>
              <a:buNone/>
              <a:defRPr sz="4312" kern="1200">
                <a:solidFill>
                  <a:schemeClr val="tx1"/>
                </a:solidFill>
                <a:latin typeface="+mj-lt"/>
                <a:ea typeface="+mj-ea"/>
                <a:cs typeface="+mj-cs"/>
              </a:defRPr>
            </a:lvl1pPr>
          </a:lstStyle>
          <a:p>
            <a:pPr algn="ctr"/>
            <a:r>
              <a:rPr lang="en-US" sz="2800" b="1" dirty="0">
                <a:solidFill>
                  <a:srgbClr val="CC0000"/>
                </a:solidFill>
                <a:latin typeface="Arial" panose="020B0604020202020204" pitchFamily="34" charset="0"/>
                <a:cs typeface="Arial" panose="020B0604020202020204" pitchFamily="34" charset="0"/>
              </a:rPr>
              <a:t>Recommendation #2</a:t>
            </a:r>
          </a:p>
        </p:txBody>
      </p:sp>
      <p:sp>
        <p:nvSpPr>
          <p:cNvPr id="11" name="TextBox 10"/>
          <p:cNvSpPr txBox="1"/>
          <p:nvPr/>
        </p:nvSpPr>
        <p:spPr>
          <a:xfrm>
            <a:off x="457200" y="1188720"/>
            <a:ext cx="8046720" cy="923330"/>
          </a:xfrm>
          <a:prstGeom prst="rect">
            <a:avLst/>
          </a:prstGeom>
          <a:noFill/>
        </p:spPr>
        <p:txBody>
          <a:bodyPr wrap="square" rtlCol="0">
            <a:spAutoFit/>
          </a:bodyPr>
          <a:lstStyle/>
          <a:p>
            <a:pPr>
              <a:spcAft>
                <a:spcPts val="1200"/>
              </a:spcAft>
            </a:pPr>
            <a:r>
              <a:rPr lang="en-US" sz="2400" b="1" dirty="0">
                <a:solidFill>
                  <a:srgbClr val="CC0000"/>
                </a:solidFill>
              </a:rPr>
              <a:t>Recommendation</a:t>
            </a:r>
          </a:p>
          <a:p>
            <a:pPr marL="342900" lvl="0" indent="-342900">
              <a:spcAft>
                <a:spcPts val="1200"/>
              </a:spcAft>
              <a:buFont typeface="Wingdings" panose="05000000000000000000" pitchFamily="2" charset="2"/>
              <a:buChar char="Ø"/>
            </a:pPr>
            <a:r>
              <a:rPr lang="en-US" sz="2000" dirty="0">
                <a:solidFill>
                  <a:prstClr val="black"/>
                </a:solidFill>
              </a:rPr>
              <a:t>Move the disorder to Section II in DSM-5-TR </a:t>
            </a:r>
          </a:p>
        </p:txBody>
      </p:sp>
      <p:sp>
        <p:nvSpPr>
          <p:cNvPr id="12" name="TextBox 11"/>
          <p:cNvSpPr txBox="1"/>
          <p:nvPr/>
        </p:nvSpPr>
        <p:spPr>
          <a:xfrm>
            <a:off x="457200" y="2514600"/>
            <a:ext cx="8046720" cy="1384995"/>
          </a:xfrm>
          <a:prstGeom prst="rect">
            <a:avLst/>
          </a:prstGeom>
          <a:noFill/>
        </p:spPr>
        <p:txBody>
          <a:bodyPr wrap="square" rtlCol="0">
            <a:spAutoFit/>
          </a:bodyPr>
          <a:lstStyle/>
          <a:p>
            <a:pPr>
              <a:spcAft>
                <a:spcPts val="1200"/>
              </a:spcAft>
            </a:pPr>
            <a:r>
              <a:rPr lang="en-US" sz="2400" b="1" dirty="0">
                <a:solidFill>
                  <a:srgbClr val="CC0000"/>
                </a:solidFill>
              </a:rPr>
              <a:t>Reasons</a:t>
            </a:r>
          </a:p>
          <a:p>
            <a:pPr marL="342900" lvl="0" indent="-342900">
              <a:spcAft>
                <a:spcPts val="1200"/>
              </a:spcAft>
              <a:buFont typeface="Wingdings" panose="05000000000000000000" pitchFamily="2" charset="2"/>
              <a:buChar char="Ø"/>
            </a:pPr>
            <a:r>
              <a:rPr lang="en-US" sz="2000" dirty="0">
                <a:solidFill>
                  <a:prstClr val="black"/>
                </a:solidFill>
              </a:rPr>
              <a:t>Evidence supports PGD as a mental disorder</a:t>
            </a:r>
          </a:p>
          <a:p>
            <a:pPr marL="342900" lvl="0" indent="-342900">
              <a:spcAft>
                <a:spcPts val="1200"/>
              </a:spcAft>
              <a:buFont typeface="Wingdings" panose="05000000000000000000" pitchFamily="2" charset="2"/>
              <a:buChar char="Ø"/>
            </a:pPr>
            <a:r>
              <a:rPr lang="en-US" sz="2000" dirty="0">
                <a:solidFill>
                  <a:prstClr val="black"/>
                </a:solidFill>
              </a:rPr>
              <a:t>ICD-11 recognizes PGD</a:t>
            </a:r>
          </a:p>
        </p:txBody>
      </p:sp>
    </p:spTree>
    <p:extLst>
      <p:ext uri="{BB962C8B-B14F-4D97-AF65-F5344CB8AC3E}">
        <p14:creationId xmlns:p14="http://schemas.microsoft.com/office/powerpoint/2010/main" val="2676447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57200" y="457200"/>
            <a:ext cx="7955280" cy="480131"/>
          </a:xfrm>
          <a:prstGeom prst="rect">
            <a:avLst/>
          </a:prstGeom>
        </p:spPr>
        <p:txBody>
          <a:bodyPr wrap="square">
            <a:spAutoFit/>
          </a:bodyPr>
          <a:lstStyle>
            <a:lvl1pPr algn="l" defTabSz="896112" rtl="0" eaLnBrk="1" latinLnBrk="0" hangingPunct="1">
              <a:lnSpc>
                <a:spcPct val="90000"/>
              </a:lnSpc>
              <a:spcBef>
                <a:spcPct val="0"/>
              </a:spcBef>
              <a:buNone/>
              <a:defRPr sz="4312" kern="1200">
                <a:solidFill>
                  <a:schemeClr val="tx1"/>
                </a:solidFill>
                <a:latin typeface="+mj-lt"/>
                <a:ea typeface="+mj-ea"/>
                <a:cs typeface="+mj-cs"/>
              </a:defRPr>
            </a:lvl1pPr>
          </a:lstStyle>
          <a:p>
            <a:pPr algn="ctr"/>
            <a:r>
              <a:rPr lang="en-US" sz="2800" b="1" dirty="0">
                <a:solidFill>
                  <a:srgbClr val="CC0000"/>
                </a:solidFill>
                <a:latin typeface="Arial" panose="020B0604020202020204" pitchFamily="34" charset="0"/>
                <a:cs typeface="Arial" panose="020B0604020202020204" pitchFamily="34" charset="0"/>
              </a:rPr>
              <a:t>Recommendation #3</a:t>
            </a:r>
          </a:p>
        </p:txBody>
      </p:sp>
      <p:sp>
        <p:nvSpPr>
          <p:cNvPr id="11" name="TextBox 10"/>
          <p:cNvSpPr txBox="1"/>
          <p:nvPr/>
        </p:nvSpPr>
        <p:spPr>
          <a:xfrm>
            <a:off x="457200" y="1188720"/>
            <a:ext cx="8046720" cy="1231106"/>
          </a:xfrm>
          <a:prstGeom prst="rect">
            <a:avLst/>
          </a:prstGeom>
          <a:noFill/>
        </p:spPr>
        <p:txBody>
          <a:bodyPr wrap="square" rtlCol="0">
            <a:spAutoFit/>
          </a:bodyPr>
          <a:lstStyle/>
          <a:p>
            <a:pPr>
              <a:spcAft>
                <a:spcPts val="1200"/>
              </a:spcAft>
            </a:pPr>
            <a:r>
              <a:rPr lang="en-US" sz="2400" b="1" dirty="0">
                <a:solidFill>
                  <a:srgbClr val="CC0000"/>
                </a:solidFill>
              </a:rPr>
              <a:t>Recommendation</a:t>
            </a:r>
          </a:p>
          <a:p>
            <a:pPr marL="342900" lvl="0" indent="-342900">
              <a:spcAft>
                <a:spcPts val="1200"/>
              </a:spcAft>
              <a:buFont typeface="Wingdings" panose="05000000000000000000" pitchFamily="2" charset="2"/>
              <a:buChar char="Ø"/>
            </a:pPr>
            <a:r>
              <a:rPr lang="en-US" sz="2000" dirty="0">
                <a:solidFill>
                  <a:prstClr val="black"/>
                </a:solidFill>
              </a:rPr>
              <a:t>Require yearning (i.e., longing, pining, pangs of grief) as the sole, mandatory, “gateway” symptom </a:t>
            </a:r>
          </a:p>
        </p:txBody>
      </p:sp>
      <p:sp>
        <p:nvSpPr>
          <p:cNvPr id="12" name="TextBox 11"/>
          <p:cNvSpPr txBox="1"/>
          <p:nvPr/>
        </p:nvSpPr>
        <p:spPr>
          <a:xfrm>
            <a:off x="457200" y="2743200"/>
            <a:ext cx="8046720" cy="2308324"/>
          </a:xfrm>
          <a:prstGeom prst="rect">
            <a:avLst/>
          </a:prstGeom>
          <a:noFill/>
        </p:spPr>
        <p:txBody>
          <a:bodyPr wrap="square" rtlCol="0">
            <a:spAutoFit/>
          </a:bodyPr>
          <a:lstStyle/>
          <a:p>
            <a:pPr>
              <a:spcAft>
                <a:spcPts val="1200"/>
              </a:spcAft>
            </a:pPr>
            <a:r>
              <a:rPr lang="en-US" sz="2400" b="1" dirty="0">
                <a:solidFill>
                  <a:srgbClr val="CC0000"/>
                </a:solidFill>
              </a:rPr>
              <a:t>Reasons</a:t>
            </a:r>
          </a:p>
          <a:p>
            <a:pPr marL="342900" lvl="0" indent="-342900">
              <a:spcAft>
                <a:spcPts val="1200"/>
              </a:spcAft>
              <a:buFont typeface="Wingdings" panose="05000000000000000000" pitchFamily="2" charset="2"/>
              <a:buChar char="Ø"/>
            </a:pPr>
            <a:r>
              <a:rPr lang="en-US" sz="2000" dirty="0">
                <a:solidFill>
                  <a:prstClr val="black"/>
                </a:solidFill>
              </a:rPr>
              <a:t>Yearning is the defining characteristic of grief</a:t>
            </a:r>
          </a:p>
          <a:p>
            <a:pPr marL="342900" lvl="0" indent="-342900">
              <a:spcAft>
                <a:spcPts val="1200"/>
              </a:spcAft>
              <a:buFont typeface="Wingdings" panose="05000000000000000000" pitchFamily="2" charset="2"/>
              <a:buChar char="Ø"/>
            </a:pPr>
            <a:r>
              <a:rPr lang="en-US" sz="2000" dirty="0">
                <a:solidFill>
                  <a:prstClr val="black"/>
                </a:solidFill>
              </a:rPr>
              <a:t>Yearning is a common, hence sensitive, symptom</a:t>
            </a:r>
          </a:p>
          <a:p>
            <a:pPr marL="342900" lvl="0" indent="-342900">
              <a:spcAft>
                <a:spcPts val="1200"/>
              </a:spcAft>
              <a:buFont typeface="Wingdings" panose="05000000000000000000" pitchFamily="2" charset="2"/>
              <a:buChar char="Ø"/>
            </a:pPr>
            <a:r>
              <a:rPr lang="en-US" sz="2000" dirty="0">
                <a:solidFill>
                  <a:prstClr val="black"/>
                </a:solidFill>
              </a:rPr>
              <a:t>Simplifies diagnostic criteria</a:t>
            </a:r>
          </a:p>
          <a:p>
            <a:pPr marL="342900" lvl="0" indent="-342900">
              <a:spcAft>
                <a:spcPts val="1200"/>
              </a:spcAft>
              <a:buFont typeface="Wingdings" panose="05000000000000000000" pitchFamily="2" charset="2"/>
              <a:buChar char="Ø"/>
            </a:pPr>
            <a:r>
              <a:rPr lang="en-US" sz="2000" dirty="0">
                <a:solidFill>
                  <a:prstClr val="black"/>
                </a:solidFill>
              </a:rPr>
              <a:t>Neurobiological correlates of yearning in bereavement</a:t>
            </a:r>
          </a:p>
        </p:txBody>
      </p:sp>
    </p:spTree>
    <p:extLst>
      <p:ext uri="{BB962C8B-B14F-4D97-AF65-F5344CB8AC3E}">
        <p14:creationId xmlns:p14="http://schemas.microsoft.com/office/powerpoint/2010/main" val="2811687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399" y="1314378"/>
            <a:ext cx="7729240" cy="1325563"/>
          </a:xfrm>
        </p:spPr>
        <p:txBody>
          <a:bodyPr>
            <a:normAutofit/>
          </a:bodyPr>
          <a:lstStyle/>
          <a:p>
            <a:pPr algn="ctr"/>
            <a:br>
              <a:rPr lang="en-US" sz="2800" b="1" dirty="0">
                <a:solidFill>
                  <a:srgbClr val="C00000"/>
                </a:solidFill>
                <a:latin typeface="Arial" panose="020B0604020202020204" pitchFamily="34" charset="0"/>
                <a:cs typeface="Arial" panose="020B0604020202020204" pitchFamily="34" charset="0"/>
              </a:rPr>
            </a:br>
            <a:br>
              <a:rPr lang="en-US" sz="2800" b="1" dirty="0">
                <a:solidFill>
                  <a:srgbClr val="C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Yearning </a:t>
            </a:r>
            <a:r>
              <a:rPr lang="en-US" sz="2400" dirty="0">
                <a:latin typeface="Arial" panose="020B0604020202020204" pitchFamily="34" charset="0"/>
                <a:cs typeface="Arial" panose="020B0604020202020204" pitchFamily="34" charset="0"/>
              </a:rPr>
              <a:t>Key </a:t>
            </a:r>
            <a:r>
              <a:rPr lang="en-US" sz="2400" b="1" i="1" dirty="0">
                <a:latin typeface="Arial" panose="020B0604020202020204" pitchFamily="34" charset="0"/>
                <a:cs typeface="Arial" panose="020B0604020202020204" pitchFamily="34" charset="0"/>
              </a:rPr>
              <a:t>Gateway</a:t>
            </a:r>
            <a:r>
              <a:rPr lang="en-US" sz="2400" dirty="0">
                <a:latin typeface="Arial" panose="020B0604020202020204" pitchFamily="34" charset="0"/>
                <a:cs typeface="Arial" panose="020B0604020202020204" pitchFamily="34" charset="0"/>
              </a:rPr>
              <a:t> Symptom for </a:t>
            </a:r>
            <a:r>
              <a:rPr lang="en-US" sz="2400" dirty="0">
                <a:solidFill>
                  <a:srgbClr val="C00000"/>
                </a:solidFill>
                <a:latin typeface="Arial" panose="020B0604020202020204" pitchFamily="34" charset="0"/>
                <a:cs typeface="Arial" panose="020B0604020202020204" pitchFamily="34" charset="0"/>
              </a:rPr>
              <a:t>PGD</a:t>
            </a:r>
          </a:p>
        </p:txBody>
      </p:sp>
      <p:sp>
        <p:nvSpPr>
          <p:cNvPr id="3" name="Slide Number Placeholder 2"/>
          <p:cNvSpPr>
            <a:spLocks noGrp="1"/>
          </p:cNvSpPr>
          <p:nvPr>
            <p:ph type="sldNum" sz="quarter" idx="12"/>
          </p:nvPr>
        </p:nvSpPr>
        <p:spPr/>
        <p:txBody>
          <a:bodyPr/>
          <a:lstStyle/>
          <a:p>
            <a:pPr>
              <a:defRPr/>
            </a:pPr>
            <a:fld id="{A5FFB2FD-D7B5-49F2-8CB3-4EBFF2C6686B}" type="slidenum">
              <a:rPr lang="en-US" smtClean="0">
                <a:solidFill>
                  <a:prstClr val="black">
                    <a:tint val="95000"/>
                  </a:prstClr>
                </a:solidFill>
              </a:rPr>
              <a:pPr>
                <a:defRPr/>
              </a:pPr>
              <a:t>33</a:t>
            </a:fld>
            <a:endParaRPr lang="en-US" dirty="0">
              <a:solidFill>
                <a:prstClr val="black">
                  <a:tint val="95000"/>
                </a:prstClr>
              </a:solidFill>
            </a:endParaRPr>
          </a:p>
        </p:txBody>
      </p:sp>
      <p:sp>
        <p:nvSpPr>
          <p:cNvPr id="4" name="TextBox 3"/>
          <p:cNvSpPr txBox="1"/>
          <p:nvPr/>
        </p:nvSpPr>
        <p:spPr>
          <a:xfrm>
            <a:off x="442119" y="2743200"/>
            <a:ext cx="8458200" cy="2708434"/>
          </a:xfrm>
          <a:prstGeom prst="rect">
            <a:avLst/>
          </a:prstGeom>
          <a:noFill/>
        </p:spPr>
        <p:txBody>
          <a:bodyPr wrap="square" rtlCol="0">
            <a:spAutoFit/>
          </a:bodyPr>
          <a:lstStyle/>
          <a:p>
            <a:pPr marL="342900" indent="-342900">
              <a:spcAft>
                <a:spcPts val="1200"/>
              </a:spcAft>
              <a:buFont typeface="Wingdings" panose="05000000000000000000" pitchFamily="2" charset="2"/>
              <a:buChar char="Ø"/>
            </a:pPr>
            <a:r>
              <a:rPr lang="en-US" sz="2000" b="1" dirty="0">
                <a:solidFill>
                  <a:srgbClr val="C00000"/>
                </a:solidFill>
              </a:rPr>
              <a:t>Yearning</a:t>
            </a:r>
            <a:r>
              <a:rPr lang="en-US" sz="2000" dirty="0"/>
              <a:t> is a defining, essential characteristic of grief as attachment disturbance (~ sadness for depression; ~fear for anxiety)</a:t>
            </a:r>
          </a:p>
          <a:p>
            <a:pPr marL="342900" indent="-342900">
              <a:spcAft>
                <a:spcPts val="1200"/>
              </a:spcAft>
              <a:buFont typeface="Wingdings" panose="05000000000000000000" pitchFamily="2" charset="2"/>
              <a:buChar char="Ø"/>
            </a:pPr>
            <a:r>
              <a:rPr lang="en-US" sz="2000" dirty="0"/>
              <a:t>Yearning is </a:t>
            </a:r>
            <a:r>
              <a:rPr lang="en-US" sz="2000" b="1" dirty="0">
                <a:solidFill>
                  <a:srgbClr val="C00000"/>
                </a:solidFill>
              </a:rPr>
              <a:t>unique </a:t>
            </a:r>
            <a:r>
              <a:rPr lang="en-US" sz="2000" dirty="0"/>
              <a:t>to PGD; not symptom of other disorders</a:t>
            </a:r>
          </a:p>
          <a:p>
            <a:pPr marL="342900" indent="-342900">
              <a:spcAft>
                <a:spcPts val="1200"/>
              </a:spcAft>
              <a:buFont typeface="Wingdings" panose="05000000000000000000" pitchFamily="2" charset="2"/>
              <a:buChar char="Ø"/>
            </a:pPr>
            <a:r>
              <a:rPr lang="en-US" sz="2000" dirty="0"/>
              <a:t>Intense yearning is a </a:t>
            </a:r>
            <a:r>
              <a:rPr lang="en-US" sz="2000" b="1" dirty="0">
                <a:solidFill>
                  <a:srgbClr val="C00000"/>
                </a:solidFill>
              </a:rPr>
              <a:t>common</a:t>
            </a:r>
            <a:r>
              <a:rPr lang="en-US" sz="2000" dirty="0">
                <a:solidFill>
                  <a:srgbClr val="C00000"/>
                </a:solidFill>
              </a:rPr>
              <a:t> </a:t>
            </a:r>
            <a:r>
              <a:rPr lang="en-US" sz="2000" dirty="0"/>
              <a:t>(~60%), thus, highly</a:t>
            </a:r>
            <a:r>
              <a:rPr lang="en-US" sz="2000" b="1" dirty="0"/>
              <a:t> </a:t>
            </a:r>
            <a:r>
              <a:rPr lang="en-US" sz="2000" b="1" dirty="0">
                <a:solidFill>
                  <a:srgbClr val="C00000"/>
                </a:solidFill>
              </a:rPr>
              <a:t>sensitive</a:t>
            </a:r>
            <a:r>
              <a:rPr lang="en-US" sz="2000" dirty="0"/>
              <a:t>, grief indicator </a:t>
            </a:r>
          </a:p>
          <a:p>
            <a:pPr marL="342900" indent="-342900">
              <a:spcAft>
                <a:spcPts val="1200"/>
              </a:spcAft>
              <a:buFont typeface="Wingdings" panose="05000000000000000000" pitchFamily="2" charset="2"/>
              <a:buChar char="Ø"/>
            </a:pPr>
            <a:r>
              <a:rPr lang="en-US" sz="2000" b="1" dirty="0">
                <a:solidFill>
                  <a:srgbClr val="C00000"/>
                </a:solidFill>
              </a:rPr>
              <a:t>Preoccupation</a:t>
            </a:r>
            <a:r>
              <a:rPr lang="en-US" sz="2000" dirty="0"/>
              <a:t> with deceased is relatively </a:t>
            </a:r>
            <a:r>
              <a:rPr lang="en-US" sz="2000" b="1" dirty="0">
                <a:solidFill>
                  <a:srgbClr val="C00000"/>
                </a:solidFill>
              </a:rPr>
              <a:t>rare</a:t>
            </a:r>
            <a:r>
              <a:rPr lang="en-US" sz="2000" dirty="0">
                <a:solidFill>
                  <a:srgbClr val="C00000"/>
                </a:solidFill>
              </a:rPr>
              <a:t> </a:t>
            </a:r>
            <a:r>
              <a:rPr lang="en-US" sz="2000" dirty="0"/>
              <a:t>(~10%) in bereavement; nearly all individuals who experience preoccupation also experience yearning, so little gained by adding preoccupation</a:t>
            </a:r>
          </a:p>
        </p:txBody>
      </p:sp>
      <p:grpSp>
        <p:nvGrpSpPr>
          <p:cNvPr id="5" name="Group 4">
            <a:extLst>
              <a:ext uri="{FF2B5EF4-FFF2-40B4-BE49-F238E27FC236}">
                <a16:creationId xmlns:a16="http://schemas.microsoft.com/office/drawing/2014/main" id="{C7294296-1B47-48A5-A2DB-09169BD004F6}"/>
              </a:ext>
            </a:extLst>
          </p:cNvPr>
          <p:cNvGrpSpPr/>
          <p:nvPr/>
        </p:nvGrpSpPr>
        <p:grpSpPr>
          <a:xfrm>
            <a:off x="637679" y="141862"/>
            <a:ext cx="7848600" cy="1851775"/>
            <a:chOff x="787651" y="903008"/>
            <a:chExt cx="3662680" cy="2009722"/>
          </a:xfrm>
        </p:grpSpPr>
        <p:sp>
          <p:nvSpPr>
            <p:cNvPr id="6" name="TextBox 5">
              <a:extLst>
                <a:ext uri="{FF2B5EF4-FFF2-40B4-BE49-F238E27FC236}">
                  <a16:creationId xmlns:a16="http://schemas.microsoft.com/office/drawing/2014/main" id="{604DD194-3370-4B11-8F8B-0EF105589EF5}"/>
                </a:ext>
              </a:extLst>
            </p:cNvPr>
            <p:cNvSpPr txBox="1"/>
            <p:nvPr/>
          </p:nvSpPr>
          <p:spPr>
            <a:xfrm>
              <a:off x="787651" y="2010853"/>
              <a:ext cx="3662680" cy="901877"/>
            </a:xfrm>
            <a:prstGeom prst="rect">
              <a:avLst/>
            </a:prstGeom>
            <a:noFill/>
          </p:spPr>
          <p:txBody>
            <a:bodyPr wrap="square" rtlCol="0">
              <a:spAutoFit/>
            </a:bodyPr>
            <a:lstStyle/>
            <a:p>
              <a:pPr>
                <a:spcAft>
                  <a:spcPts val="1200"/>
                </a:spcAft>
              </a:pPr>
              <a:r>
                <a:rPr lang="en-US" sz="2400" i="1" dirty="0"/>
                <a:t>“</a:t>
              </a:r>
              <a:r>
                <a:rPr lang="en-US" sz="2400" b="1" i="1" u="sng" dirty="0">
                  <a:solidFill>
                    <a:srgbClr val="C00000"/>
                  </a:solidFill>
                </a:rPr>
                <a:t>Gateway Symptom</a:t>
              </a:r>
              <a:r>
                <a:rPr lang="en-US" sz="2400" b="1" i="1" dirty="0"/>
                <a:t>:</a:t>
              </a:r>
              <a:r>
                <a:rPr lang="en-US" sz="2400" i="1" dirty="0"/>
                <a:t> Persistent longing for, or preoccupation with, the deceased”</a:t>
              </a:r>
            </a:p>
          </p:txBody>
        </p:sp>
        <p:sp>
          <p:nvSpPr>
            <p:cNvPr id="7" name="TextBox 6">
              <a:extLst>
                <a:ext uri="{FF2B5EF4-FFF2-40B4-BE49-F238E27FC236}">
                  <a16:creationId xmlns:a16="http://schemas.microsoft.com/office/drawing/2014/main" id="{16FE7D64-0A25-42BA-B726-90D2DC95C916}"/>
                </a:ext>
              </a:extLst>
            </p:cNvPr>
            <p:cNvSpPr txBox="1"/>
            <p:nvPr/>
          </p:nvSpPr>
          <p:spPr>
            <a:xfrm>
              <a:off x="1634493" y="903008"/>
              <a:ext cx="2047612" cy="968682"/>
            </a:xfrm>
            <a:prstGeom prst="rect">
              <a:avLst/>
            </a:prstGeom>
            <a:noFill/>
          </p:spPr>
          <p:txBody>
            <a:bodyPr wrap="none" rtlCol="0">
              <a:spAutoFit/>
            </a:bodyPr>
            <a:lstStyle/>
            <a:p>
              <a:endParaRPr lang="en-US" sz="2400" b="1" dirty="0"/>
            </a:p>
            <a:p>
              <a:r>
                <a:rPr lang="en-US" sz="2800" i="1" dirty="0">
                  <a:solidFill>
                    <a:srgbClr val="C00000"/>
                  </a:solidFill>
                </a:rPr>
                <a:t>PGD in ICD-11 --  </a:t>
              </a:r>
              <a:r>
                <a:rPr lang="en-US" sz="2800" dirty="0">
                  <a:latin typeface="Arial" panose="020B0604020202020204" pitchFamily="34" charset="0"/>
                  <a:cs typeface="Arial" panose="020B0604020202020204" pitchFamily="34" charset="0"/>
                </a:rPr>
                <a:t>Criterion B</a:t>
              </a:r>
              <a:endParaRPr lang="en-US" sz="2800" i="1" dirty="0">
                <a:solidFill>
                  <a:srgbClr val="C00000"/>
                </a:solidFill>
              </a:endParaRPr>
            </a:p>
          </p:txBody>
        </p:sp>
      </p:grpSp>
    </p:spTree>
    <p:extLst>
      <p:ext uri="{BB962C8B-B14F-4D97-AF65-F5344CB8AC3E}">
        <p14:creationId xmlns:p14="http://schemas.microsoft.com/office/powerpoint/2010/main" val="358836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119" y="-76200"/>
            <a:ext cx="7729240" cy="1325563"/>
          </a:xfrm>
        </p:spPr>
        <p:txBody>
          <a:bodyPr>
            <a:normAutofit/>
          </a:bodyPr>
          <a:lstStyle/>
          <a:p>
            <a:pPr algn="ctr"/>
            <a:r>
              <a:rPr lang="en-US" sz="2800" dirty="0">
                <a:solidFill>
                  <a:srgbClr val="C00000"/>
                </a:solidFill>
                <a:latin typeface="Arial" panose="020B0604020202020204" pitchFamily="34" charset="0"/>
                <a:cs typeface="Arial" panose="020B0604020202020204" pitchFamily="34" charset="0"/>
              </a:rPr>
              <a:t>Neurobiological Correlates of Yearning</a:t>
            </a:r>
          </a:p>
        </p:txBody>
      </p:sp>
      <p:sp>
        <p:nvSpPr>
          <p:cNvPr id="3" name="Slide Number Placeholder 2"/>
          <p:cNvSpPr>
            <a:spLocks noGrp="1"/>
          </p:cNvSpPr>
          <p:nvPr>
            <p:ph type="sldNum" sz="quarter" idx="12"/>
          </p:nvPr>
        </p:nvSpPr>
        <p:spPr/>
        <p:txBody>
          <a:bodyPr/>
          <a:lstStyle/>
          <a:p>
            <a:pPr>
              <a:defRPr/>
            </a:pPr>
            <a:fld id="{A5FFB2FD-D7B5-49F2-8CB3-4EBFF2C6686B}" type="slidenum">
              <a:rPr lang="en-US" smtClean="0">
                <a:solidFill>
                  <a:prstClr val="black">
                    <a:tint val="95000"/>
                  </a:prstClr>
                </a:solidFill>
              </a:rPr>
              <a:pPr>
                <a:defRPr/>
              </a:pPr>
              <a:t>34</a:t>
            </a:fld>
            <a:endParaRPr lang="en-US">
              <a:solidFill>
                <a:prstClr val="black">
                  <a:tint val="95000"/>
                </a:prstClr>
              </a:solidFill>
            </a:endParaRPr>
          </a:p>
        </p:txBody>
      </p:sp>
      <p:pic>
        <p:nvPicPr>
          <p:cNvPr id="5" name="Picture 4">
            <a:extLst>
              <a:ext uri="{FF2B5EF4-FFF2-40B4-BE49-F238E27FC236}">
                <a16:creationId xmlns:a16="http://schemas.microsoft.com/office/drawing/2014/main" id="{4C979D36-F4B7-47C4-AE09-CDCDF2D257B6}"/>
              </a:ext>
            </a:extLst>
          </p:cNvPr>
          <p:cNvPicPr>
            <a:picLocks noChangeAspect="1"/>
          </p:cNvPicPr>
          <p:nvPr/>
        </p:nvPicPr>
        <p:blipFill rotWithShape="1">
          <a:blip r:embed="rId2"/>
          <a:srcRect l="5784" t="25575" r="30443" b="38620"/>
          <a:stretch/>
        </p:blipFill>
        <p:spPr>
          <a:xfrm>
            <a:off x="137319" y="1981200"/>
            <a:ext cx="6523137" cy="4871720"/>
          </a:xfrm>
          <a:prstGeom prst="rect">
            <a:avLst/>
          </a:prstGeom>
        </p:spPr>
      </p:pic>
      <p:pic>
        <p:nvPicPr>
          <p:cNvPr id="6" name="Picture 5">
            <a:extLst>
              <a:ext uri="{FF2B5EF4-FFF2-40B4-BE49-F238E27FC236}">
                <a16:creationId xmlns:a16="http://schemas.microsoft.com/office/drawing/2014/main" id="{D910FD1F-437F-4173-AB3F-38E22848FAD4}"/>
              </a:ext>
            </a:extLst>
          </p:cNvPr>
          <p:cNvPicPr>
            <a:picLocks noChangeAspect="1"/>
          </p:cNvPicPr>
          <p:nvPr/>
        </p:nvPicPr>
        <p:blipFill rotWithShape="1">
          <a:blip r:embed="rId3"/>
          <a:srcRect l="5794" t="25766" r="29638" b="27041"/>
          <a:stretch/>
        </p:blipFill>
        <p:spPr>
          <a:xfrm>
            <a:off x="4191914" y="1143000"/>
            <a:ext cx="4769524" cy="3124200"/>
          </a:xfrm>
          <a:prstGeom prst="rect">
            <a:avLst/>
          </a:prstGeom>
        </p:spPr>
      </p:pic>
      <p:sp>
        <p:nvSpPr>
          <p:cNvPr id="4" name="Rectangle 3"/>
          <p:cNvSpPr/>
          <p:nvPr/>
        </p:nvSpPr>
        <p:spPr>
          <a:xfrm>
            <a:off x="518319" y="5791200"/>
            <a:ext cx="4267200" cy="381000"/>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99319" y="6096000"/>
            <a:ext cx="1295400" cy="381000"/>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91913" y="1447800"/>
            <a:ext cx="3870205" cy="381000"/>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972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57200" y="457200"/>
            <a:ext cx="7955280" cy="480131"/>
          </a:xfrm>
          <a:prstGeom prst="rect">
            <a:avLst/>
          </a:prstGeom>
        </p:spPr>
        <p:txBody>
          <a:bodyPr wrap="square">
            <a:spAutoFit/>
          </a:bodyPr>
          <a:lstStyle>
            <a:lvl1pPr algn="l" defTabSz="896112" rtl="0" eaLnBrk="1" latinLnBrk="0" hangingPunct="1">
              <a:lnSpc>
                <a:spcPct val="90000"/>
              </a:lnSpc>
              <a:spcBef>
                <a:spcPct val="0"/>
              </a:spcBef>
              <a:buNone/>
              <a:defRPr sz="4312" kern="1200">
                <a:solidFill>
                  <a:schemeClr val="tx1"/>
                </a:solidFill>
                <a:latin typeface="+mj-lt"/>
                <a:ea typeface="+mj-ea"/>
                <a:cs typeface="+mj-cs"/>
              </a:defRPr>
            </a:lvl1pPr>
          </a:lstStyle>
          <a:p>
            <a:pPr algn="ctr"/>
            <a:r>
              <a:rPr lang="en-US" sz="2800" b="1" dirty="0">
                <a:solidFill>
                  <a:srgbClr val="CC0000"/>
                </a:solidFill>
                <a:latin typeface="Arial" panose="020B0604020202020204" pitchFamily="34" charset="0"/>
                <a:cs typeface="Arial" panose="020B0604020202020204" pitchFamily="34" charset="0"/>
              </a:rPr>
              <a:t>Recommendation #4</a:t>
            </a:r>
          </a:p>
        </p:txBody>
      </p:sp>
      <p:sp>
        <p:nvSpPr>
          <p:cNvPr id="11" name="TextBox 10"/>
          <p:cNvSpPr txBox="1"/>
          <p:nvPr/>
        </p:nvSpPr>
        <p:spPr>
          <a:xfrm>
            <a:off x="457200" y="1188720"/>
            <a:ext cx="8046720" cy="923330"/>
          </a:xfrm>
          <a:prstGeom prst="rect">
            <a:avLst/>
          </a:prstGeom>
          <a:noFill/>
        </p:spPr>
        <p:txBody>
          <a:bodyPr wrap="square" rtlCol="0">
            <a:spAutoFit/>
          </a:bodyPr>
          <a:lstStyle/>
          <a:p>
            <a:pPr>
              <a:spcAft>
                <a:spcPts val="1200"/>
              </a:spcAft>
            </a:pPr>
            <a:r>
              <a:rPr lang="en-US" sz="2400" b="1" dirty="0">
                <a:solidFill>
                  <a:srgbClr val="CC0000"/>
                </a:solidFill>
              </a:rPr>
              <a:t>Recommendation</a:t>
            </a:r>
          </a:p>
          <a:p>
            <a:pPr marL="342900" lvl="0" indent="-342900">
              <a:spcAft>
                <a:spcPts val="1200"/>
              </a:spcAft>
              <a:buFont typeface="Wingdings" panose="05000000000000000000" pitchFamily="2" charset="2"/>
              <a:buChar char="Ø"/>
            </a:pPr>
            <a:r>
              <a:rPr lang="en-US" sz="2000" dirty="0">
                <a:solidFill>
                  <a:prstClr val="black"/>
                </a:solidFill>
              </a:rPr>
              <a:t>Prioritize diagnostic specificity </a:t>
            </a:r>
          </a:p>
        </p:txBody>
      </p:sp>
      <p:sp>
        <p:nvSpPr>
          <p:cNvPr id="12" name="TextBox 11"/>
          <p:cNvSpPr txBox="1"/>
          <p:nvPr/>
        </p:nvSpPr>
        <p:spPr>
          <a:xfrm>
            <a:off x="457200" y="2438400"/>
            <a:ext cx="8046720" cy="1846659"/>
          </a:xfrm>
          <a:prstGeom prst="rect">
            <a:avLst/>
          </a:prstGeom>
          <a:noFill/>
        </p:spPr>
        <p:txBody>
          <a:bodyPr wrap="square" rtlCol="0">
            <a:spAutoFit/>
          </a:bodyPr>
          <a:lstStyle/>
          <a:p>
            <a:pPr>
              <a:spcAft>
                <a:spcPts val="1200"/>
              </a:spcAft>
            </a:pPr>
            <a:r>
              <a:rPr lang="en-US" sz="2400" b="1" dirty="0">
                <a:solidFill>
                  <a:srgbClr val="CC0000"/>
                </a:solidFill>
              </a:rPr>
              <a:t>Reasons</a:t>
            </a:r>
          </a:p>
          <a:p>
            <a:pPr marL="342900" lvl="0" indent="-342900">
              <a:spcAft>
                <a:spcPts val="1200"/>
              </a:spcAft>
              <a:buFont typeface="Wingdings" panose="05000000000000000000" pitchFamily="2" charset="2"/>
              <a:buChar char="Ø"/>
            </a:pPr>
            <a:r>
              <a:rPr lang="en-US" sz="2000" dirty="0">
                <a:solidFill>
                  <a:prstClr val="black"/>
                </a:solidFill>
              </a:rPr>
              <a:t>Avoid </a:t>
            </a:r>
            <a:r>
              <a:rPr lang="en-US" sz="2000" dirty="0" err="1">
                <a:solidFill>
                  <a:prstClr val="black"/>
                </a:solidFill>
              </a:rPr>
              <a:t>pathologizing</a:t>
            </a:r>
            <a:r>
              <a:rPr lang="en-US" sz="2000" dirty="0">
                <a:solidFill>
                  <a:prstClr val="black"/>
                </a:solidFill>
              </a:rPr>
              <a:t> normal grief</a:t>
            </a:r>
          </a:p>
          <a:p>
            <a:pPr marL="342900" indent="-342900">
              <a:spcAft>
                <a:spcPts val="1200"/>
              </a:spcAft>
              <a:buFont typeface="Wingdings" panose="05000000000000000000" pitchFamily="2" charset="2"/>
              <a:buChar char="Ø"/>
            </a:pPr>
            <a:r>
              <a:rPr lang="en-US" sz="2000" dirty="0">
                <a:solidFill>
                  <a:prstClr val="black"/>
                </a:solidFill>
              </a:rPr>
              <a:t>Avoid inflating prevalence rate of diagnosis</a:t>
            </a:r>
          </a:p>
          <a:p>
            <a:pPr marL="342900" lvl="0" indent="-342900">
              <a:spcAft>
                <a:spcPts val="1200"/>
              </a:spcAft>
              <a:buFont typeface="Wingdings" panose="05000000000000000000" pitchFamily="2" charset="2"/>
              <a:buChar char="Ø"/>
            </a:pPr>
            <a:r>
              <a:rPr lang="en-US" sz="2000" dirty="0">
                <a:solidFill>
                  <a:prstClr val="black"/>
                </a:solidFill>
              </a:rPr>
              <a:t>Minimize misdiagnosis and mistreatment</a:t>
            </a:r>
          </a:p>
        </p:txBody>
      </p:sp>
    </p:spTree>
    <p:extLst>
      <p:ext uri="{BB962C8B-B14F-4D97-AF65-F5344CB8AC3E}">
        <p14:creationId xmlns:p14="http://schemas.microsoft.com/office/powerpoint/2010/main" val="503350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4E4B-9791-4041-A3A1-0FA9778F0652}"/>
              </a:ext>
            </a:extLst>
          </p:cNvPr>
          <p:cNvSpPr>
            <a:spLocks noGrp="1"/>
          </p:cNvSpPr>
          <p:nvPr>
            <p:ph type="title"/>
          </p:nvPr>
        </p:nvSpPr>
        <p:spPr>
          <a:xfrm>
            <a:off x="692299" y="365127"/>
            <a:ext cx="7729240" cy="1325563"/>
          </a:xfrm>
        </p:spPr>
        <p:txBody>
          <a:bodyPr/>
          <a:lstStyle/>
          <a:p>
            <a:pPr algn="ctr"/>
            <a:r>
              <a:rPr lang="en-US" b="1" dirty="0">
                <a:solidFill>
                  <a:srgbClr val="C00000"/>
                </a:solidFill>
              </a:rPr>
              <a:t>Prevalence Rates by Diagnosis</a:t>
            </a:r>
          </a:p>
        </p:txBody>
      </p:sp>
      <p:pic>
        <p:nvPicPr>
          <p:cNvPr id="4" name="Content Placeholder 3">
            <a:extLst>
              <a:ext uri="{FF2B5EF4-FFF2-40B4-BE49-F238E27FC236}">
                <a16:creationId xmlns:a16="http://schemas.microsoft.com/office/drawing/2014/main" id="{24A8F3DA-1127-400F-8ACA-4BDB82C7F212}"/>
              </a:ext>
            </a:extLst>
          </p:cNvPr>
          <p:cNvPicPr>
            <a:picLocks noGrp="1" noChangeAspect="1"/>
          </p:cNvPicPr>
          <p:nvPr>
            <p:ph idx="1"/>
          </p:nvPr>
        </p:nvPicPr>
        <p:blipFill rotWithShape="1">
          <a:blip r:embed="rId3"/>
          <a:srcRect l="6359" t="30583" r="24317" b="14237"/>
          <a:stretch/>
        </p:blipFill>
        <p:spPr>
          <a:xfrm>
            <a:off x="365919" y="1690690"/>
            <a:ext cx="8382000" cy="4176710"/>
          </a:xfrm>
          <a:prstGeom prst="rect">
            <a:avLst/>
          </a:prstGeom>
        </p:spPr>
      </p:pic>
      <p:sp>
        <p:nvSpPr>
          <p:cNvPr id="3" name="Slide Number Placeholder 2"/>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36</a:t>
            </a:fld>
            <a:endParaRPr lang="en-US">
              <a:solidFill>
                <a:prstClr val="black">
                  <a:tint val="95000"/>
                </a:prstClr>
              </a:solidFill>
            </a:endParaRPr>
          </a:p>
        </p:txBody>
      </p:sp>
      <p:sp>
        <p:nvSpPr>
          <p:cNvPr id="6" name="TextBox 5">
            <a:extLst>
              <a:ext uri="{FF2B5EF4-FFF2-40B4-BE49-F238E27FC236}">
                <a16:creationId xmlns:a16="http://schemas.microsoft.com/office/drawing/2014/main" id="{967F8BDB-A7C6-40D9-A69D-0AF83148E91E}"/>
              </a:ext>
            </a:extLst>
          </p:cNvPr>
          <p:cNvSpPr txBox="1"/>
          <p:nvPr/>
        </p:nvSpPr>
        <p:spPr>
          <a:xfrm>
            <a:off x="4556919" y="5966700"/>
            <a:ext cx="3962400" cy="369332"/>
          </a:xfrm>
          <a:prstGeom prst="rect">
            <a:avLst/>
          </a:prstGeom>
          <a:noFill/>
        </p:spPr>
        <p:txBody>
          <a:bodyPr wrap="square" rtlCol="0">
            <a:spAutoFit/>
          </a:bodyPr>
          <a:lstStyle/>
          <a:p>
            <a:r>
              <a:rPr lang="en-US" dirty="0"/>
              <a:t>Maciejewski et al. </a:t>
            </a:r>
            <a:r>
              <a:rPr lang="en-US" i="1" dirty="0"/>
              <a:t>World Psychiatry </a:t>
            </a:r>
            <a:r>
              <a:rPr lang="en-US" dirty="0"/>
              <a:t>2016</a:t>
            </a:r>
          </a:p>
        </p:txBody>
      </p:sp>
    </p:spTree>
    <p:extLst>
      <p:ext uri="{BB962C8B-B14F-4D97-AF65-F5344CB8AC3E}">
        <p14:creationId xmlns:p14="http://schemas.microsoft.com/office/powerpoint/2010/main" val="1124524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57200" y="457200"/>
            <a:ext cx="7955280" cy="480131"/>
          </a:xfrm>
          <a:prstGeom prst="rect">
            <a:avLst/>
          </a:prstGeom>
        </p:spPr>
        <p:txBody>
          <a:bodyPr wrap="square">
            <a:spAutoFit/>
          </a:bodyPr>
          <a:lstStyle>
            <a:lvl1pPr algn="l" defTabSz="896112" rtl="0" eaLnBrk="1" latinLnBrk="0" hangingPunct="1">
              <a:lnSpc>
                <a:spcPct val="90000"/>
              </a:lnSpc>
              <a:spcBef>
                <a:spcPct val="0"/>
              </a:spcBef>
              <a:buNone/>
              <a:defRPr sz="4312" kern="1200">
                <a:solidFill>
                  <a:schemeClr val="tx1"/>
                </a:solidFill>
                <a:latin typeface="+mj-lt"/>
                <a:ea typeface="+mj-ea"/>
                <a:cs typeface="+mj-cs"/>
              </a:defRPr>
            </a:lvl1pPr>
          </a:lstStyle>
          <a:p>
            <a:pPr algn="ctr"/>
            <a:r>
              <a:rPr lang="en-US" sz="2800" b="1" dirty="0">
                <a:solidFill>
                  <a:srgbClr val="CC0000"/>
                </a:solidFill>
                <a:latin typeface="Arial" panose="020B0604020202020204" pitchFamily="34" charset="0"/>
                <a:cs typeface="Arial" panose="020B0604020202020204" pitchFamily="34" charset="0"/>
              </a:rPr>
              <a:t>Recommendation #5</a:t>
            </a:r>
          </a:p>
        </p:txBody>
      </p:sp>
      <p:sp>
        <p:nvSpPr>
          <p:cNvPr id="11" name="TextBox 10"/>
          <p:cNvSpPr txBox="1"/>
          <p:nvPr/>
        </p:nvSpPr>
        <p:spPr>
          <a:xfrm>
            <a:off x="457200" y="1188720"/>
            <a:ext cx="8046720" cy="923330"/>
          </a:xfrm>
          <a:prstGeom prst="rect">
            <a:avLst/>
          </a:prstGeom>
          <a:noFill/>
        </p:spPr>
        <p:txBody>
          <a:bodyPr wrap="square" rtlCol="0">
            <a:spAutoFit/>
          </a:bodyPr>
          <a:lstStyle/>
          <a:p>
            <a:pPr>
              <a:spcAft>
                <a:spcPts val="1200"/>
              </a:spcAft>
            </a:pPr>
            <a:r>
              <a:rPr lang="en-US" sz="2400" b="1" dirty="0">
                <a:solidFill>
                  <a:srgbClr val="CC0000"/>
                </a:solidFill>
              </a:rPr>
              <a:t>Recommendation</a:t>
            </a:r>
          </a:p>
          <a:p>
            <a:pPr marL="342900" lvl="0" indent="-342900">
              <a:spcAft>
                <a:spcPts val="1200"/>
              </a:spcAft>
              <a:buFont typeface="Wingdings" panose="05000000000000000000" pitchFamily="2" charset="2"/>
              <a:buChar char="Ø"/>
            </a:pPr>
            <a:r>
              <a:rPr lang="en-US" sz="2000" dirty="0">
                <a:solidFill>
                  <a:prstClr val="black"/>
                </a:solidFill>
              </a:rPr>
              <a:t>Permit diagnosis after 6 months post-loss </a:t>
            </a:r>
          </a:p>
        </p:txBody>
      </p:sp>
      <p:sp>
        <p:nvSpPr>
          <p:cNvPr id="12" name="TextBox 11"/>
          <p:cNvSpPr txBox="1"/>
          <p:nvPr/>
        </p:nvSpPr>
        <p:spPr>
          <a:xfrm>
            <a:off x="457200" y="2743200"/>
            <a:ext cx="8046720" cy="1846659"/>
          </a:xfrm>
          <a:prstGeom prst="rect">
            <a:avLst/>
          </a:prstGeom>
          <a:noFill/>
        </p:spPr>
        <p:txBody>
          <a:bodyPr wrap="square" rtlCol="0">
            <a:spAutoFit/>
          </a:bodyPr>
          <a:lstStyle/>
          <a:p>
            <a:pPr>
              <a:spcAft>
                <a:spcPts val="1200"/>
              </a:spcAft>
            </a:pPr>
            <a:r>
              <a:rPr lang="en-US" sz="2400" b="1" dirty="0">
                <a:solidFill>
                  <a:srgbClr val="CC0000"/>
                </a:solidFill>
              </a:rPr>
              <a:t>Reasons</a:t>
            </a:r>
          </a:p>
          <a:p>
            <a:pPr marL="342900" lvl="0" indent="-342900">
              <a:spcAft>
                <a:spcPts val="1200"/>
              </a:spcAft>
              <a:buFont typeface="Wingdings" panose="05000000000000000000" pitchFamily="2" charset="2"/>
              <a:buChar char="Ø"/>
            </a:pPr>
            <a:r>
              <a:rPr lang="en-US" sz="2000" dirty="0">
                <a:solidFill>
                  <a:prstClr val="black"/>
                </a:solidFill>
              </a:rPr>
              <a:t>Evidence supports robust recognition of PGD after 6 months</a:t>
            </a:r>
          </a:p>
          <a:p>
            <a:pPr marL="342900" indent="-342900">
              <a:spcAft>
                <a:spcPts val="1200"/>
              </a:spcAft>
              <a:buFont typeface="Wingdings" panose="05000000000000000000" pitchFamily="2" charset="2"/>
              <a:buChar char="Ø"/>
            </a:pPr>
            <a:r>
              <a:rPr lang="en-US" sz="2000" dirty="0">
                <a:solidFill>
                  <a:prstClr val="black"/>
                </a:solidFill>
              </a:rPr>
              <a:t>Symptoms in normal grief generally subside within 6 months</a:t>
            </a:r>
          </a:p>
          <a:p>
            <a:pPr marL="342900" lvl="0" indent="-342900">
              <a:spcAft>
                <a:spcPts val="1200"/>
              </a:spcAft>
              <a:buFont typeface="Wingdings" panose="05000000000000000000" pitchFamily="2" charset="2"/>
              <a:buChar char="Ø"/>
            </a:pPr>
            <a:r>
              <a:rPr lang="en-US" sz="2000" dirty="0">
                <a:solidFill>
                  <a:prstClr val="black"/>
                </a:solidFill>
              </a:rPr>
              <a:t>Early diagnosis permits early treatment</a:t>
            </a:r>
          </a:p>
        </p:txBody>
      </p:sp>
    </p:spTree>
    <p:extLst>
      <p:ext uri="{BB962C8B-B14F-4D97-AF65-F5344CB8AC3E}">
        <p14:creationId xmlns:p14="http://schemas.microsoft.com/office/powerpoint/2010/main" val="3898946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C388-CA41-4082-B90B-16002DE3EA3B}"/>
              </a:ext>
            </a:extLst>
          </p:cNvPr>
          <p:cNvSpPr>
            <a:spLocks noGrp="1"/>
          </p:cNvSpPr>
          <p:nvPr>
            <p:ph type="title"/>
          </p:nvPr>
        </p:nvSpPr>
        <p:spPr>
          <a:xfrm>
            <a:off x="485411" y="228600"/>
            <a:ext cx="7990616" cy="1143000"/>
          </a:xfrm>
        </p:spPr>
        <p:txBody>
          <a:bodyPr>
            <a:normAutofit/>
          </a:bodyPr>
          <a:lstStyle/>
          <a:p>
            <a:pPr algn="ctr"/>
            <a:r>
              <a:rPr lang="en-US" sz="2800" dirty="0">
                <a:solidFill>
                  <a:srgbClr val="C00000"/>
                </a:solidFill>
                <a:latin typeface="+mn-lt"/>
                <a:cs typeface="Arial" panose="020B0604020202020204" pitchFamily="34" charset="0"/>
              </a:rPr>
              <a:t>Predictive </a:t>
            </a:r>
            <a:r>
              <a:rPr lang="en-US" sz="2800">
                <a:solidFill>
                  <a:srgbClr val="C00000"/>
                </a:solidFill>
                <a:latin typeface="+mn-lt"/>
                <a:cs typeface="Arial" panose="020B0604020202020204" pitchFamily="34" charset="0"/>
              </a:rPr>
              <a:t>Validity of </a:t>
            </a:r>
            <a:r>
              <a:rPr lang="en-US" sz="2800" dirty="0">
                <a:solidFill>
                  <a:srgbClr val="C00000"/>
                </a:solidFill>
                <a:latin typeface="+mn-lt"/>
                <a:cs typeface="Arial" panose="020B0604020202020204" pitchFamily="34" charset="0"/>
              </a:rPr>
              <a:t>Temporal Subtypes to Determine </a:t>
            </a:r>
            <a:br>
              <a:rPr lang="en-US" sz="2800" dirty="0">
                <a:solidFill>
                  <a:srgbClr val="C00000"/>
                </a:solidFill>
                <a:latin typeface="+mn-lt"/>
                <a:cs typeface="Arial" panose="020B0604020202020204" pitchFamily="34" charset="0"/>
              </a:rPr>
            </a:br>
            <a:r>
              <a:rPr lang="en-US" sz="2800" dirty="0">
                <a:solidFill>
                  <a:srgbClr val="C00000"/>
                </a:solidFill>
                <a:latin typeface="+mn-lt"/>
                <a:cs typeface="Arial" panose="020B0604020202020204" pitchFamily="34" charset="0"/>
              </a:rPr>
              <a:t>6-months Criterion for PGD</a:t>
            </a:r>
          </a:p>
        </p:txBody>
      </p:sp>
      <p:pic>
        <p:nvPicPr>
          <p:cNvPr id="4" name="Table Placeholder 3">
            <a:extLst>
              <a:ext uri="{FF2B5EF4-FFF2-40B4-BE49-F238E27FC236}">
                <a16:creationId xmlns:a16="http://schemas.microsoft.com/office/drawing/2014/main" id="{2F0466E9-655D-4F9C-8908-B61A4FE46CB6}"/>
              </a:ext>
            </a:extLst>
          </p:cNvPr>
          <p:cNvPicPr>
            <a:picLocks noGrp="1" noChangeAspect="1"/>
          </p:cNvPicPr>
          <p:nvPr>
            <p:ph type="tbl" idx="1"/>
          </p:nvPr>
        </p:nvPicPr>
        <p:blipFill rotWithShape="1">
          <a:blip r:embed="rId2"/>
          <a:srcRect l="19195" t="32075" r="37659" b="49057"/>
          <a:stretch/>
        </p:blipFill>
        <p:spPr>
          <a:xfrm>
            <a:off x="365919" y="1371600"/>
            <a:ext cx="8229600" cy="4398579"/>
          </a:xfrm>
          <a:prstGeom prst="rect">
            <a:avLst/>
          </a:prstGeom>
        </p:spPr>
      </p:pic>
      <p:sp>
        <p:nvSpPr>
          <p:cNvPr id="3" name="Arrow: Down 2">
            <a:extLst>
              <a:ext uri="{FF2B5EF4-FFF2-40B4-BE49-F238E27FC236}">
                <a16:creationId xmlns:a16="http://schemas.microsoft.com/office/drawing/2014/main" id="{B84D66DF-53D3-40E2-9A62-4F18F8F01E40}"/>
              </a:ext>
            </a:extLst>
          </p:cNvPr>
          <p:cNvSpPr/>
          <p:nvPr/>
        </p:nvSpPr>
        <p:spPr>
          <a:xfrm rot="589344">
            <a:off x="7798101" y="2063443"/>
            <a:ext cx="228600" cy="7620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E3B9A83-73FC-44F2-BD05-B9DED48DF2E8}"/>
              </a:ext>
            </a:extLst>
          </p:cNvPr>
          <p:cNvSpPr txBox="1"/>
          <p:nvPr/>
        </p:nvSpPr>
        <p:spPr>
          <a:xfrm rot="19782341">
            <a:off x="6453649" y="1514393"/>
            <a:ext cx="2326671" cy="923330"/>
          </a:xfrm>
          <a:prstGeom prst="rect">
            <a:avLst/>
          </a:prstGeom>
          <a:noFill/>
        </p:spPr>
        <p:txBody>
          <a:bodyPr wrap="square" rtlCol="0">
            <a:spAutoFit/>
          </a:bodyPr>
          <a:lstStyle/>
          <a:p>
            <a:r>
              <a:rPr lang="en-US" dirty="0">
                <a:solidFill>
                  <a:srgbClr val="C00000"/>
                </a:solidFill>
              </a:rPr>
              <a:t>6-months post-loss</a:t>
            </a:r>
            <a:r>
              <a:rPr lang="en-US" b="1" dirty="0">
                <a:solidFill>
                  <a:srgbClr val="C00000"/>
                </a:solidFill>
              </a:rPr>
              <a:t> Point Prevalence  = 11.6% </a:t>
            </a:r>
          </a:p>
        </p:txBody>
      </p:sp>
      <p:sp>
        <p:nvSpPr>
          <p:cNvPr id="5" name="Slide Number Placeholder 4">
            <a:extLst>
              <a:ext uri="{FF2B5EF4-FFF2-40B4-BE49-F238E27FC236}">
                <a16:creationId xmlns:a16="http://schemas.microsoft.com/office/drawing/2014/main" id="{337E5588-8CE3-433E-9141-853A2F962584}"/>
              </a:ext>
            </a:extLst>
          </p:cNvPr>
          <p:cNvSpPr>
            <a:spLocks noGrp="1"/>
          </p:cNvSpPr>
          <p:nvPr>
            <p:ph type="sldNum" sz="quarter" idx="12"/>
          </p:nvPr>
        </p:nvSpPr>
        <p:spPr/>
        <p:txBody>
          <a:bodyPr/>
          <a:lstStyle/>
          <a:p>
            <a:pPr>
              <a:defRPr/>
            </a:pPr>
            <a:fld id="{CD2F3ABB-6846-4368-886D-45EB51FF9E23}" type="slidenum">
              <a:rPr lang="en-US" smtClean="0">
                <a:solidFill>
                  <a:prstClr val="black">
                    <a:tint val="95000"/>
                  </a:prstClr>
                </a:solidFill>
              </a:rPr>
              <a:pPr>
                <a:defRPr/>
              </a:pPr>
              <a:t>38</a:t>
            </a:fld>
            <a:endParaRPr lang="en-US">
              <a:solidFill>
                <a:prstClr val="black">
                  <a:tint val="95000"/>
                </a:prstClr>
              </a:solidFill>
            </a:endParaRPr>
          </a:p>
        </p:txBody>
      </p:sp>
    </p:spTree>
    <p:extLst>
      <p:ext uri="{BB962C8B-B14F-4D97-AF65-F5344CB8AC3E}">
        <p14:creationId xmlns:p14="http://schemas.microsoft.com/office/powerpoint/2010/main" val="376795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319" y="223675"/>
            <a:ext cx="7729240" cy="1325563"/>
          </a:xfrm>
        </p:spPr>
        <p:txBody>
          <a:bodyPr>
            <a:normAutofit/>
          </a:bodyPr>
          <a:lstStyle/>
          <a:p>
            <a:pPr algn="ctr"/>
            <a:r>
              <a:rPr lang="en-US" sz="2800" dirty="0">
                <a:solidFill>
                  <a:srgbClr val="C00000"/>
                </a:solidFill>
                <a:latin typeface="Arial" panose="020B0604020202020204" pitchFamily="34" charset="0"/>
                <a:cs typeface="Arial" panose="020B0604020202020204" pitchFamily="34" charset="0"/>
              </a:rPr>
              <a:t>Time from Loss: Course of Normal Grief</a:t>
            </a:r>
          </a:p>
        </p:txBody>
      </p:sp>
      <p:sp>
        <p:nvSpPr>
          <p:cNvPr id="3" name="Slide Number Placeholder 2"/>
          <p:cNvSpPr>
            <a:spLocks noGrp="1"/>
          </p:cNvSpPr>
          <p:nvPr>
            <p:ph type="sldNum" sz="quarter" idx="12"/>
          </p:nvPr>
        </p:nvSpPr>
        <p:spPr/>
        <p:txBody>
          <a:bodyPr/>
          <a:lstStyle/>
          <a:p>
            <a:pPr>
              <a:defRPr/>
            </a:pPr>
            <a:fld id="{A5FFB2FD-D7B5-49F2-8CB3-4EBFF2C6686B}" type="slidenum">
              <a:rPr lang="en-US" smtClean="0">
                <a:solidFill>
                  <a:prstClr val="black">
                    <a:tint val="95000"/>
                  </a:prstClr>
                </a:solidFill>
              </a:rPr>
              <a:pPr>
                <a:defRPr/>
              </a:pPr>
              <a:t>39</a:t>
            </a:fld>
            <a:endParaRPr lang="en-US">
              <a:solidFill>
                <a:prstClr val="black">
                  <a:tint val="95000"/>
                </a:prstClr>
              </a:solidFill>
            </a:endParaRPr>
          </a:p>
        </p:txBody>
      </p:sp>
      <p:pic>
        <p:nvPicPr>
          <p:cNvPr id="6" name="Picture 5"/>
          <p:cNvPicPr>
            <a:picLocks noChangeAspect="1"/>
          </p:cNvPicPr>
          <p:nvPr/>
        </p:nvPicPr>
        <p:blipFill>
          <a:blip r:embed="rId2"/>
          <a:stretch>
            <a:fillRect/>
          </a:stretch>
        </p:blipFill>
        <p:spPr>
          <a:xfrm>
            <a:off x="823119" y="1536619"/>
            <a:ext cx="6964839" cy="3973080"/>
          </a:xfrm>
          <a:prstGeom prst="rect">
            <a:avLst/>
          </a:prstGeom>
        </p:spPr>
      </p:pic>
      <p:sp>
        <p:nvSpPr>
          <p:cNvPr id="7" name="TextBox 6"/>
          <p:cNvSpPr txBox="1"/>
          <p:nvPr/>
        </p:nvSpPr>
        <p:spPr>
          <a:xfrm>
            <a:off x="5471319" y="5766318"/>
            <a:ext cx="3171381" cy="369332"/>
          </a:xfrm>
          <a:prstGeom prst="rect">
            <a:avLst/>
          </a:prstGeom>
          <a:noFill/>
        </p:spPr>
        <p:txBody>
          <a:bodyPr wrap="none" rtlCol="0">
            <a:spAutoFit/>
          </a:bodyPr>
          <a:lstStyle/>
          <a:p>
            <a:r>
              <a:rPr lang="en-US" dirty="0"/>
              <a:t>Maciejewski et al. (JAMA 2007)</a:t>
            </a:r>
          </a:p>
        </p:txBody>
      </p:sp>
    </p:spTree>
    <p:extLst>
      <p:ext uri="{BB962C8B-B14F-4D97-AF65-F5344CB8AC3E}">
        <p14:creationId xmlns:p14="http://schemas.microsoft.com/office/powerpoint/2010/main" val="2299582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719" y="2072465"/>
            <a:ext cx="8458200" cy="1325563"/>
          </a:xfrm>
        </p:spPr>
        <p:txBody>
          <a:bodyPr>
            <a:normAutofit fontScale="90000"/>
          </a:bodyPr>
          <a:lstStyle/>
          <a:p>
            <a:pPr marL="457200" indent="-457200">
              <a:buFont typeface="Arial" panose="020B0604020202020204" pitchFamily="34" charset="0"/>
              <a:buChar char="•"/>
            </a:pPr>
            <a:r>
              <a:rPr lang="en-US" sz="2700" dirty="0">
                <a:solidFill>
                  <a:srgbClr val="C00000"/>
                </a:solidFill>
                <a:latin typeface="Arial" panose="020B0604020202020204" pitchFamily="34" charset="0"/>
                <a:cs typeface="Arial" panose="020B0604020202020204" pitchFamily="34" charset="0"/>
              </a:rPr>
              <a:t>PCBD is, therefore, a non-starter </a:t>
            </a:r>
            <a:r>
              <a:rPr lang="en-US" sz="2700" dirty="0">
                <a:latin typeface="Arial" panose="020B0604020202020204" pitchFamily="34" charset="0"/>
                <a:cs typeface="Arial" panose="020B0604020202020204" pitchFamily="34" charset="0"/>
              </a:rPr>
              <a:t>– a provisional place-holder amalgam of PGD &amp; CG (despite no evidence in support of CG)</a:t>
            </a:r>
            <a:br>
              <a:rPr lang="en-US" sz="2700" dirty="0">
                <a:latin typeface="+mn-lt"/>
              </a:rPr>
            </a:br>
            <a:br>
              <a:rPr lang="en-US" dirty="0">
                <a:latin typeface="+mn-lt"/>
              </a:rPr>
            </a:br>
            <a:endParaRPr lang="en-US" dirty="0">
              <a:latin typeface="+mn-lt"/>
            </a:endParaRPr>
          </a:p>
        </p:txBody>
      </p:sp>
      <p:sp>
        <p:nvSpPr>
          <p:cNvPr id="3" name="Slide Number Placeholder 2"/>
          <p:cNvSpPr>
            <a:spLocks noGrp="1"/>
          </p:cNvSpPr>
          <p:nvPr>
            <p:ph type="sldNum" sz="quarter" idx="12"/>
          </p:nvPr>
        </p:nvSpPr>
        <p:spPr/>
        <p:txBody>
          <a:bodyPr/>
          <a:lstStyle/>
          <a:p>
            <a:fld id="{A5FFB2FD-D7B5-49F2-8CB3-4EBFF2C6686B}" type="slidenum">
              <a:rPr lang="en-US" smtClean="0"/>
              <a:pPr/>
              <a:t>4</a:t>
            </a:fld>
            <a:endParaRPr lang="en-US"/>
          </a:p>
        </p:txBody>
      </p:sp>
      <p:sp>
        <p:nvSpPr>
          <p:cNvPr id="5" name="TextBox 4">
            <a:extLst>
              <a:ext uri="{FF2B5EF4-FFF2-40B4-BE49-F238E27FC236}">
                <a16:creationId xmlns:a16="http://schemas.microsoft.com/office/drawing/2014/main" id="{30DB64C7-7C7E-4D31-9B3A-21E39903F1C5}"/>
              </a:ext>
            </a:extLst>
          </p:cNvPr>
          <p:cNvSpPr txBox="1"/>
          <p:nvPr/>
        </p:nvSpPr>
        <p:spPr>
          <a:xfrm>
            <a:off x="289719" y="3392948"/>
            <a:ext cx="838200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 	Priority should be on </a:t>
            </a:r>
            <a:r>
              <a:rPr lang="en-US" sz="2400" dirty="0">
                <a:solidFill>
                  <a:srgbClr val="C00000"/>
                </a:solidFill>
                <a:latin typeface="Arial" panose="020B0604020202020204" pitchFamily="34" charset="0"/>
                <a:cs typeface="Arial" panose="020B0604020202020204" pitchFamily="34" charset="0"/>
              </a:rPr>
              <a:t>harmonizing </a:t>
            </a:r>
            <a:r>
              <a:rPr lang="en-US" sz="2400" dirty="0">
                <a:latin typeface="Arial" panose="020B0604020202020204" pitchFamily="34" charset="0"/>
                <a:cs typeface="Arial" panose="020B0604020202020204" pitchFamily="34" charset="0"/>
              </a:rPr>
              <a:t>and </a:t>
            </a:r>
            <a:r>
              <a:rPr lang="en-US" sz="2400" dirty="0">
                <a:solidFill>
                  <a:srgbClr val="C00000"/>
                </a:solidFill>
                <a:latin typeface="Arial" panose="020B0604020202020204" pitchFamily="34" charset="0"/>
                <a:cs typeface="Arial" panose="020B0604020202020204" pitchFamily="34" charset="0"/>
              </a:rPr>
              <a:t>improving </a:t>
            </a:r>
            <a:r>
              <a:rPr lang="en-US" sz="2400" dirty="0">
                <a:latin typeface="Arial" panose="020B0604020202020204" pitchFamily="34" charset="0"/>
                <a:cs typeface="Arial" panose="020B0604020202020204" pitchFamily="34" charset="0"/>
              </a:rPr>
              <a:t>on </a:t>
            </a:r>
            <a:r>
              <a:rPr lang="en-US" sz="2400" dirty="0">
                <a:solidFill>
                  <a:srgbClr val="C00000"/>
                </a:solidFill>
                <a:latin typeface="Arial" panose="020B0604020202020204" pitchFamily="34" charset="0"/>
                <a:cs typeface="Arial" panose="020B0604020202020204" pitchFamily="34" charset="0"/>
              </a:rPr>
              <a:t>ICD-   </a:t>
            </a:r>
          </a:p>
          <a:p>
            <a:r>
              <a:rPr lang="en-US" sz="2400" dirty="0">
                <a:solidFill>
                  <a:srgbClr val="C00000"/>
                </a:solidFill>
                <a:latin typeface="Arial" panose="020B0604020202020204" pitchFamily="34" charset="0"/>
                <a:cs typeface="Arial" panose="020B0604020202020204" pitchFamily="34" charset="0"/>
              </a:rPr>
              <a:t>	11’s PGD…</a:t>
            </a:r>
          </a:p>
          <a:p>
            <a:pPr marL="285750" indent="-285750">
              <a:buFont typeface="Arial" panose="020B0604020202020204" pitchFamily="34" charset="0"/>
              <a:buChar char="•"/>
            </a:pPr>
            <a:endParaRPr lang="en-US" sz="2400" dirty="0">
              <a:solidFill>
                <a:srgbClr val="C00000"/>
              </a:solidFill>
              <a:latin typeface="Arial" panose="020B0604020202020204" pitchFamily="34" charset="0"/>
              <a:cs typeface="Arial" panose="020B0604020202020204" pitchFamily="34" charset="0"/>
            </a:endParaRPr>
          </a:p>
          <a:p>
            <a:endParaRPr lang="en-US" sz="2400" dirty="0">
              <a:solidFill>
                <a:srgbClr val="C00000"/>
              </a:solidFill>
              <a:latin typeface="Arial" panose="020B0604020202020204" pitchFamily="34" charset="0"/>
              <a:cs typeface="Arial" panose="020B0604020202020204" pitchFamily="34" charset="0"/>
            </a:endParaRPr>
          </a:p>
          <a:p>
            <a:endParaRPr lang="en-US" sz="2400" b="1" dirty="0">
              <a:solidFill>
                <a:srgbClr val="C00000"/>
              </a:solidFill>
            </a:endParaRPr>
          </a:p>
        </p:txBody>
      </p:sp>
    </p:spTree>
    <p:extLst>
      <p:ext uri="{BB962C8B-B14F-4D97-AF65-F5344CB8AC3E}">
        <p14:creationId xmlns:p14="http://schemas.microsoft.com/office/powerpoint/2010/main" val="1768057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57200" y="457200"/>
            <a:ext cx="7955280" cy="480131"/>
          </a:xfrm>
          <a:prstGeom prst="rect">
            <a:avLst/>
          </a:prstGeom>
        </p:spPr>
        <p:txBody>
          <a:bodyPr wrap="square">
            <a:spAutoFit/>
          </a:bodyPr>
          <a:lstStyle>
            <a:lvl1pPr algn="l" defTabSz="896112" rtl="0" eaLnBrk="1" latinLnBrk="0" hangingPunct="1">
              <a:lnSpc>
                <a:spcPct val="90000"/>
              </a:lnSpc>
              <a:spcBef>
                <a:spcPct val="0"/>
              </a:spcBef>
              <a:buNone/>
              <a:defRPr sz="4312" kern="1200">
                <a:solidFill>
                  <a:schemeClr val="tx1"/>
                </a:solidFill>
                <a:latin typeface="+mj-lt"/>
                <a:ea typeface="+mj-ea"/>
                <a:cs typeface="+mj-cs"/>
              </a:defRPr>
            </a:lvl1pPr>
          </a:lstStyle>
          <a:p>
            <a:pPr algn="ctr"/>
            <a:r>
              <a:rPr lang="en-US" sz="2800" b="1" dirty="0">
                <a:solidFill>
                  <a:srgbClr val="CC0000"/>
                </a:solidFill>
                <a:latin typeface="Arial" panose="020B0604020202020204" pitchFamily="34" charset="0"/>
                <a:cs typeface="Arial" panose="020B0604020202020204" pitchFamily="34" charset="0"/>
              </a:rPr>
              <a:t>Recommendation #6</a:t>
            </a:r>
          </a:p>
        </p:txBody>
      </p:sp>
      <p:sp>
        <p:nvSpPr>
          <p:cNvPr id="11" name="TextBox 10"/>
          <p:cNvSpPr txBox="1"/>
          <p:nvPr/>
        </p:nvSpPr>
        <p:spPr>
          <a:xfrm>
            <a:off x="457200" y="1188720"/>
            <a:ext cx="8046720" cy="923330"/>
          </a:xfrm>
          <a:prstGeom prst="rect">
            <a:avLst/>
          </a:prstGeom>
          <a:noFill/>
        </p:spPr>
        <p:txBody>
          <a:bodyPr wrap="square" rtlCol="0">
            <a:spAutoFit/>
          </a:bodyPr>
          <a:lstStyle/>
          <a:p>
            <a:pPr>
              <a:spcAft>
                <a:spcPts val="1200"/>
              </a:spcAft>
            </a:pPr>
            <a:r>
              <a:rPr lang="en-US" sz="2400" b="1" dirty="0">
                <a:solidFill>
                  <a:srgbClr val="CC0000"/>
                </a:solidFill>
              </a:rPr>
              <a:t>Recommendation</a:t>
            </a:r>
          </a:p>
          <a:p>
            <a:pPr marL="342900" lvl="0" indent="-342900">
              <a:spcAft>
                <a:spcPts val="1200"/>
              </a:spcAft>
              <a:buFont typeface="Wingdings" panose="05000000000000000000" pitchFamily="2" charset="2"/>
              <a:buChar char="Ø"/>
            </a:pPr>
            <a:r>
              <a:rPr lang="en-US" sz="2000" dirty="0">
                <a:solidFill>
                  <a:prstClr val="black"/>
                </a:solidFill>
              </a:rPr>
              <a:t>Include only tested, grief-specific, “accessory” symptoms </a:t>
            </a:r>
          </a:p>
        </p:txBody>
      </p:sp>
      <p:sp>
        <p:nvSpPr>
          <p:cNvPr id="12" name="TextBox 11"/>
          <p:cNvSpPr txBox="1"/>
          <p:nvPr/>
        </p:nvSpPr>
        <p:spPr>
          <a:xfrm>
            <a:off x="457200" y="2514600"/>
            <a:ext cx="8046720" cy="1846659"/>
          </a:xfrm>
          <a:prstGeom prst="rect">
            <a:avLst/>
          </a:prstGeom>
          <a:noFill/>
        </p:spPr>
        <p:txBody>
          <a:bodyPr wrap="square" rtlCol="0">
            <a:spAutoFit/>
          </a:bodyPr>
          <a:lstStyle/>
          <a:p>
            <a:pPr>
              <a:spcAft>
                <a:spcPts val="1200"/>
              </a:spcAft>
            </a:pPr>
            <a:r>
              <a:rPr lang="en-US" sz="2400" b="1" dirty="0">
                <a:solidFill>
                  <a:srgbClr val="CC0000"/>
                </a:solidFill>
              </a:rPr>
              <a:t>Reasons</a:t>
            </a:r>
          </a:p>
          <a:p>
            <a:pPr marL="342900" lvl="0" indent="-342900">
              <a:spcAft>
                <a:spcPts val="1200"/>
              </a:spcAft>
              <a:buFont typeface="Wingdings" panose="05000000000000000000" pitchFamily="2" charset="2"/>
              <a:buChar char="Ø"/>
            </a:pPr>
            <a:r>
              <a:rPr lang="en-US" sz="2000" dirty="0">
                <a:solidFill>
                  <a:prstClr val="black"/>
                </a:solidFill>
              </a:rPr>
              <a:t>Minimize overlap with other disorders</a:t>
            </a:r>
          </a:p>
          <a:p>
            <a:pPr marL="342900" indent="-342900">
              <a:spcAft>
                <a:spcPts val="1200"/>
              </a:spcAft>
              <a:buFont typeface="Wingdings" panose="05000000000000000000" pitchFamily="2" charset="2"/>
              <a:buChar char="Ø"/>
            </a:pPr>
            <a:r>
              <a:rPr lang="en-US" sz="2000" dirty="0">
                <a:solidFill>
                  <a:prstClr val="black"/>
                </a:solidFill>
              </a:rPr>
              <a:t>Establish PGD as a grief-specific disorder</a:t>
            </a:r>
          </a:p>
          <a:p>
            <a:pPr marL="342900" lvl="0" indent="-342900">
              <a:spcAft>
                <a:spcPts val="1200"/>
              </a:spcAft>
              <a:buFont typeface="Wingdings" panose="05000000000000000000" pitchFamily="2" charset="2"/>
              <a:buChar char="Ø"/>
            </a:pPr>
            <a:r>
              <a:rPr lang="en-US" sz="2000" dirty="0">
                <a:solidFill>
                  <a:prstClr val="black"/>
                </a:solidFill>
              </a:rPr>
              <a:t>Facilitates clinical and general understanding of the disorder </a:t>
            </a:r>
          </a:p>
        </p:txBody>
      </p:sp>
    </p:spTree>
    <p:extLst>
      <p:ext uri="{BB962C8B-B14F-4D97-AF65-F5344CB8AC3E}">
        <p14:creationId xmlns:p14="http://schemas.microsoft.com/office/powerpoint/2010/main" val="3403445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919" y="1177766"/>
            <a:ext cx="7729240" cy="1684239"/>
          </a:xfrm>
        </p:spPr>
        <p:txBody>
          <a:bodyPr>
            <a:normAutofit fontScale="90000"/>
          </a:bodyPr>
          <a:lstStyle/>
          <a:p>
            <a:pPr algn="ctr">
              <a:spcAft>
                <a:spcPts val="1200"/>
              </a:spcAft>
            </a:pPr>
            <a:r>
              <a:rPr lang="en-US" sz="2800" b="1" i="1" dirty="0">
                <a:solidFill>
                  <a:srgbClr val="C00000"/>
                </a:solidFill>
                <a:latin typeface="+mn-lt"/>
              </a:rPr>
              <a:t>  PGD in ICD-11 </a:t>
            </a:r>
            <a:r>
              <a:rPr lang="en-US" sz="2800" b="1" dirty="0">
                <a:solidFill>
                  <a:srgbClr val="C00000"/>
                </a:solidFill>
                <a:latin typeface="+mn-lt"/>
              </a:rPr>
              <a:t>–  </a:t>
            </a:r>
            <a:r>
              <a:rPr lang="en-US" sz="2800" b="1" dirty="0">
                <a:latin typeface="+mn-lt"/>
              </a:rPr>
              <a:t>Criterion C – the Missteps</a:t>
            </a:r>
            <a:br>
              <a:rPr lang="en-US" sz="2800" b="1" i="1" dirty="0">
                <a:latin typeface="+mn-lt"/>
              </a:rPr>
            </a:br>
            <a:br>
              <a:rPr lang="en-US" sz="2800" b="1" i="1" dirty="0">
                <a:solidFill>
                  <a:srgbClr val="C00000"/>
                </a:solidFill>
                <a:latin typeface="+mn-lt"/>
              </a:rPr>
            </a:br>
            <a:br>
              <a:rPr lang="en-US" sz="2800" b="1" i="1" dirty="0">
                <a:solidFill>
                  <a:srgbClr val="C00000"/>
                </a:solidFill>
                <a:latin typeface="+mn-lt"/>
              </a:rPr>
            </a:br>
            <a:br>
              <a:rPr lang="en-US" sz="2800" b="1" i="1" dirty="0">
                <a:solidFill>
                  <a:srgbClr val="C00000"/>
                </a:solidFill>
                <a:latin typeface="+mn-lt"/>
              </a:rPr>
            </a:br>
            <a:br>
              <a:rPr lang="en-US" sz="2800" b="1" i="1" dirty="0">
                <a:solidFill>
                  <a:srgbClr val="C00000"/>
                </a:solidFill>
                <a:latin typeface="+mn-lt"/>
              </a:rPr>
            </a:br>
            <a:br>
              <a:rPr lang="en-US" sz="2800" i="1" dirty="0"/>
            </a:br>
            <a:br>
              <a:rPr lang="en-US" sz="2800" dirty="0">
                <a:latin typeface="Arial" panose="020B0604020202020204" pitchFamily="34" charset="0"/>
                <a:cs typeface="Arial" panose="020B0604020202020204" pitchFamily="34" charset="0"/>
              </a:rPr>
            </a:br>
            <a:endParaRPr lang="en-US" sz="2400" b="1"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a:defRPr/>
            </a:pPr>
            <a:fld id="{A5FFB2FD-D7B5-49F2-8CB3-4EBFF2C6686B}" type="slidenum">
              <a:rPr lang="en-US" smtClean="0">
                <a:solidFill>
                  <a:prstClr val="black">
                    <a:tint val="95000"/>
                  </a:prstClr>
                </a:solidFill>
              </a:rPr>
              <a:pPr>
                <a:defRPr/>
              </a:pPr>
              <a:t>41</a:t>
            </a:fld>
            <a:endParaRPr lang="en-US">
              <a:solidFill>
                <a:prstClr val="black">
                  <a:tint val="95000"/>
                </a:prstClr>
              </a:solidFill>
            </a:endParaRPr>
          </a:p>
        </p:txBody>
      </p:sp>
      <p:sp>
        <p:nvSpPr>
          <p:cNvPr id="8" name="TextBox 7"/>
          <p:cNvSpPr txBox="1"/>
          <p:nvPr/>
        </p:nvSpPr>
        <p:spPr>
          <a:xfrm>
            <a:off x="355918" y="3235166"/>
            <a:ext cx="8229600" cy="2708434"/>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b="1" u="sng" dirty="0"/>
              <a:t>ICD-11 doesn’t specify how many symptoms needed</a:t>
            </a:r>
          </a:p>
          <a:p>
            <a:pPr marL="342900" indent="-342900">
              <a:spcAft>
                <a:spcPts val="1200"/>
              </a:spcAft>
              <a:buFont typeface="Arial" panose="020B0604020202020204" pitchFamily="34" charset="0"/>
              <a:buChar char="•"/>
            </a:pPr>
            <a:r>
              <a:rPr lang="en-US" sz="2000" b="1" u="sng" dirty="0"/>
              <a:t>Grief symptoms --OK</a:t>
            </a:r>
            <a:r>
              <a:rPr lang="en-US" sz="2000" b="1" dirty="0"/>
              <a:t>:</a:t>
            </a:r>
            <a:r>
              <a:rPr lang="en-US" sz="2000" dirty="0"/>
              <a:t> Anger, difficulty accepting the death, feeling one has lost a part of one’s self, emotional numbness, and difficulty in engaging with social or other activities --</a:t>
            </a:r>
            <a:r>
              <a:rPr lang="en-US" sz="2000" i="1" dirty="0">
                <a:solidFill>
                  <a:srgbClr val="C00000"/>
                </a:solidFill>
              </a:rPr>
              <a:t>validated</a:t>
            </a:r>
            <a:endParaRPr lang="en-US" sz="2000" dirty="0">
              <a:solidFill>
                <a:srgbClr val="C00000"/>
              </a:solidFill>
            </a:endParaRPr>
          </a:p>
          <a:p>
            <a:pPr marL="342900" indent="-342900">
              <a:spcAft>
                <a:spcPts val="1200"/>
              </a:spcAft>
              <a:buFont typeface="Arial" panose="020B0604020202020204" pitchFamily="34" charset="0"/>
              <a:buChar char="•"/>
            </a:pPr>
            <a:r>
              <a:rPr lang="en-US" sz="2000" b="1" u="sng" dirty="0"/>
              <a:t>Depressive symptoms -- not OK</a:t>
            </a:r>
            <a:r>
              <a:rPr lang="en-US" sz="2000" b="1" dirty="0"/>
              <a:t>:</a:t>
            </a:r>
            <a:r>
              <a:rPr lang="en-US" sz="2000" dirty="0"/>
              <a:t> Sadness, guilt, blame, an inability to experience positive mood</a:t>
            </a:r>
          </a:p>
          <a:p>
            <a:pPr marL="342900" indent="-342900">
              <a:spcAft>
                <a:spcPts val="1200"/>
              </a:spcAft>
              <a:buFont typeface="Arial" panose="020B0604020202020204" pitchFamily="34" charset="0"/>
              <a:buChar char="•"/>
            </a:pPr>
            <a:r>
              <a:rPr lang="en-US" sz="2000" b="1" u="sng" dirty="0"/>
              <a:t>Specious Symptom</a:t>
            </a:r>
            <a:r>
              <a:rPr lang="en-US" sz="2000" b="1" dirty="0"/>
              <a:t>:</a:t>
            </a:r>
            <a:r>
              <a:rPr lang="en-US" sz="2000" dirty="0"/>
              <a:t> Denial –</a:t>
            </a:r>
            <a:r>
              <a:rPr lang="en-US" sz="2000" dirty="0">
                <a:solidFill>
                  <a:srgbClr val="C00000"/>
                </a:solidFill>
              </a:rPr>
              <a:t> </a:t>
            </a:r>
            <a:r>
              <a:rPr lang="en-US" sz="2000" i="1" dirty="0">
                <a:solidFill>
                  <a:srgbClr val="C00000"/>
                </a:solidFill>
              </a:rPr>
              <a:t>unvalidated</a:t>
            </a:r>
            <a:r>
              <a:rPr lang="en-US" sz="2000" i="1" dirty="0"/>
              <a:t>, how assess?</a:t>
            </a:r>
            <a:endParaRPr lang="en-US" sz="2000" dirty="0"/>
          </a:p>
        </p:txBody>
      </p:sp>
      <p:sp>
        <p:nvSpPr>
          <p:cNvPr id="4" name="Rectangle 3">
            <a:extLst>
              <a:ext uri="{FF2B5EF4-FFF2-40B4-BE49-F238E27FC236}">
                <a16:creationId xmlns:a16="http://schemas.microsoft.com/office/drawing/2014/main" id="{E2EE4BAC-4D67-4374-9B26-99A500FE6DE1}"/>
              </a:ext>
            </a:extLst>
          </p:cNvPr>
          <p:cNvSpPr/>
          <p:nvPr/>
        </p:nvSpPr>
        <p:spPr>
          <a:xfrm>
            <a:off x="981388" y="1177766"/>
            <a:ext cx="6998662" cy="2215991"/>
          </a:xfrm>
          <a:prstGeom prst="rect">
            <a:avLst/>
          </a:prstGeom>
        </p:spPr>
        <p:txBody>
          <a:bodyPr wrap="square">
            <a:spAutoFit/>
          </a:bodyPr>
          <a:lstStyle/>
          <a:p>
            <a:r>
              <a:rPr lang="en-US" sz="2000" i="1" dirty="0"/>
              <a:t>“</a:t>
            </a:r>
            <a:r>
              <a:rPr lang="en-US" sz="2000" b="1" i="1" u="sng" dirty="0">
                <a:solidFill>
                  <a:srgbClr val="C00000"/>
                </a:solidFill>
              </a:rPr>
              <a:t>Intense Emotional Pain</a:t>
            </a:r>
            <a:r>
              <a:rPr lang="en-US" sz="2000" b="1" i="1" dirty="0"/>
              <a:t>:</a:t>
            </a:r>
            <a:r>
              <a:rPr lang="en-US" sz="2000" i="1" dirty="0"/>
              <a:t> This may be manifest as:</a:t>
            </a:r>
          </a:p>
          <a:p>
            <a:br>
              <a:rPr lang="en-US" sz="2000" i="1" dirty="0"/>
            </a:br>
            <a:r>
              <a:rPr lang="en-US" sz="2000" i="1" dirty="0">
                <a:solidFill>
                  <a:srgbClr val="C00000"/>
                </a:solidFill>
              </a:rPr>
              <a:t>sadness</a:t>
            </a:r>
            <a:r>
              <a:rPr lang="en-US" sz="2000" i="1" dirty="0"/>
              <a:t>, </a:t>
            </a:r>
            <a:r>
              <a:rPr lang="en-US" sz="2000" i="1" dirty="0">
                <a:solidFill>
                  <a:srgbClr val="C00000"/>
                </a:solidFill>
              </a:rPr>
              <a:t>guilt</a:t>
            </a:r>
            <a:r>
              <a:rPr lang="en-US" sz="2000" i="1" dirty="0"/>
              <a:t>, anger, </a:t>
            </a:r>
            <a:r>
              <a:rPr lang="en-US" sz="2000" i="1" dirty="0">
                <a:solidFill>
                  <a:srgbClr val="C00000"/>
                </a:solidFill>
              </a:rPr>
              <a:t>denial, blame</a:t>
            </a:r>
            <a:r>
              <a:rPr lang="en-US" sz="2000" i="1" dirty="0"/>
              <a:t>, difficulty accepting the death, feeling one has lost a part of one’s self, </a:t>
            </a:r>
            <a:r>
              <a:rPr lang="en-US" sz="2000" i="1" dirty="0">
                <a:solidFill>
                  <a:srgbClr val="C00000"/>
                </a:solidFill>
              </a:rPr>
              <a:t>an inability to experience positive mood</a:t>
            </a:r>
            <a:r>
              <a:rPr lang="en-US" sz="2000" i="1" dirty="0"/>
              <a:t>, emotional numbness, difficulty in engaging with social or other activities”</a:t>
            </a:r>
            <a:br>
              <a:rPr lang="en-US" sz="2000" dirty="0"/>
            </a:br>
            <a:endParaRPr lang="en-US" dirty="0"/>
          </a:p>
        </p:txBody>
      </p:sp>
    </p:spTree>
    <p:extLst>
      <p:ext uri="{BB962C8B-B14F-4D97-AF65-F5344CB8AC3E}">
        <p14:creationId xmlns:p14="http://schemas.microsoft.com/office/powerpoint/2010/main" val="433043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01A3D29-CC13-41D3-84E8-59F6C067B3E1}"/>
              </a:ext>
            </a:extLst>
          </p:cNvPr>
          <p:cNvPicPr>
            <a:picLocks noGrp="1" noChangeAspect="1"/>
          </p:cNvPicPr>
          <p:nvPr>
            <p:ph idx="1"/>
          </p:nvPr>
        </p:nvPicPr>
        <p:blipFill rotWithShape="1">
          <a:blip r:embed="rId2"/>
          <a:srcRect l="25483" t="21841" r="25707" b="30559"/>
          <a:stretch/>
        </p:blipFill>
        <p:spPr>
          <a:xfrm>
            <a:off x="379405" y="899072"/>
            <a:ext cx="8346090" cy="5059856"/>
          </a:xfrm>
          <a:prstGeom prst="rect">
            <a:avLst/>
          </a:prstGeom>
        </p:spPr>
      </p:pic>
      <p:sp>
        <p:nvSpPr>
          <p:cNvPr id="5" name="Slide Number Placeholder 4"/>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42</a:t>
            </a:fld>
            <a:endParaRPr lang="en-US">
              <a:solidFill>
                <a:prstClr val="black">
                  <a:tint val="95000"/>
                </a:prstClr>
              </a:solidFill>
            </a:endParaRPr>
          </a:p>
        </p:txBody>
      </p:sp>
      <p:sp>
        <p:nvSpPr>
          <p:cNvPr id="10" name="Title 1"/>
          <p:cNvSpPr>
            <a:spLocks noGrp="1"/>
          </p:cNvSpPr>
          <p:nvPr>
            <p:ph type="title"/>
          </p:nvPr>
        </p:nvSpPr>
        <p:spPr>
          <a:xfrm>
            <a:off x="687830" y="67307"/>
            <a:ext cx="7729240" cy="887316"/>
          </a:xfrm>
        </p:spPr>
        <p:txBody>
          <a:bodyPr>
            <a:normAutofit/>
          </a:bodyPr>
          <a:lstStyle/>
          <a:p>
            <a:pPr algn="ctr"/>
            <a:r>
              <a:rPr lang="en-US" sz="2800" dirty="0">
                <a:latin typeface="Arial" panose="020B0604020202020204" pitchFamily="34" charset="0"/>
                <a:cs typeface="Arial" panose="020B0604020202020204" pitchFamily="34" charset="0"/>
              </a:rPr>
              <a:t>Problematic Symptoms for Diagnosing  PGD</a:t>
            </a:r>
          </a:p>
        </p:txBody>
      </p:sp>
      <p:sp>
        <p:nvSpPr>
          <p:cNvPr id="11" name="TextBox 10"/>
          <p:cNvSpPr txBox="1"/>
          <p:nvPr/>
        </p:nvSpPr>
        <p:spPr>
          <a:xfrm>
            <a:off x="2286000" y="6217920"/>
            <a:ext cx="5714449" cy="369332"/>
          </a:xfrm>
          <a:prstGeom prst="rect">
            <a:avLst/>
          </a:prstGeom>
          <a:noFill/>
        </p:spPr>
        <p:txBody>
          <a:bodyPr wrap="none" rtlCol="0">
            <a:spAutoFit/>
          </a:bodyPr>
          <a:lstStyle/>
          <a:p>
            <a:r>
              <a:rPr lang="en-US" b="1" dirty="0" err="1"/>
              <a:t>Boelen</a:t>
            </a:r>
            <a:r>
              <a:rPr lang="en-US" b="1" dirty="0"/>
              <a:t>, </a:t>
            </a:r>
            <a:r>
              <a:rPr lang="en-US" b="1" dirty="0" err="1"/>
              <a:t>Prigerson</a:t>
            </a:r>
            <a:r>
              <a:rPr lang="en-US" b="1" dirty="0"/>
              <a:t> (</a:t>
            </a:r>
            <a:r>
              <a:rPr lang="en-US" b="1" dirty="0" err="1"/>
              <a:t>Eur</a:t>
            </a:r>
            <a:r>
              <a:rPr lang="en-US" b="1" dirty="0"/>
              <a:t> Arch Psychiatry </a:t>
            </a:r>
            <a:r>
              <a:rPr lang="en-US" b="1" dirty="0" err="1"/>
              <a:t>Clin</a:t>
            </a:r>
            <a:r>
              <a:rPr lang="en-US" b="1" dirty="0"/>
              <a:t> </a:t>
            </a:r>
            <a:r>
              <a:rPr lang="en-US" b="1" dirty="0" err="1"/>
              <a:t>Neurosci</a:t>
            </a:r>
            <a:r>
              <a:rPr lang="en-US" b="1" dirty="0"/>
              <a:t> 2007)</a:t>
            </a:r>
          </a:p>
        </p:txBody>
      </p:sp>
      <p:sp>
        <p:nvSpPr>
          <p:cNvPr id="12" name="Oval 11">
            <a:extLst>
              <a:ext uri="{FF2B5EF4-FFF2-40B4-BE49-F238E27FC236}">
                <a16:creationId xmlns:a16="http://schemas.microsoft.com/office/drawing/2014/main" id="{72EF7661-A31C-4716-B6F1-F0723BBEFE74}"/>
              </a:ext>
            </a:extLst>
          </p:cNvPr>
          <p:cNvSpPr/>
          <p:nvPr/>
        </p:nvSpPr>
        <p:spPr>
          <a:xfrm>
            <a:off x="518319" y="4800600"/>
            <a:ext cx="1752600" cy="27432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37D0E9-E071-4467-900A-8FD821BA290F}"/>
              </a:ext>
            </a:extLst>
          </p:cNvPr>
          <p:cNvSpPr/>
          <p:nvPr/>
        </p:nvSpPr>
        <p:spPr>
          <a:xfrm>
            <a:off x="594519" y="4373880"/>
            <a:ext cx="990600" cy="27432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22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p:cNvGraphicFramePr>
            <a:graphicFrameLocks noChangeAspect="1"/>
          </p:cNvGraphicFramePr>
          <p:nvPr>
            <p:extLst>
              <p:ext uri="{D42A27DB-BD31-4B8C-83A1-F6EECF244321}">
                <p14:modId xmlns:p14="http://schemas.microsoft.com/office/powerpoint/2010/main" val="1767125220"/>
              </p:ext>
            </p:extLst>
          </p:nvPr>
        </p:nvGraphicFramePr>
        <p:xfrm>
          <a:off x="457200" y="1097280"/>
          <a:ext cx="8229600" cy="5201539"/>
        </p:xfrm>
        <a:graphic>
          <a:graphicData uri="http://schemas.openxmlformats.org/presentationml/2006/ole">
            <mc:AlternateContent xmlns:mc="http://schemas.openxmlformats.org/markup-compatibility/2006">
              <mc:Choice xmlns:v="urn:schemas-microsoft-com:vml" Requires="v">
                <p:oleObj spid="_x0000_s2082" name="Worksheet" r:id="rId3" imgW="9311590" imgH="5882544" progId="Excel.Sheet.12">
                  <p:embed/>
                </p:oleObj>
              </mc:Choice>
              <mc:Fallback>
                <p:oleObj name="Worksheet" r:id="rId3" imgW="9311590" imgH="5882544" progId="Excel.Sheet.12">
                  <p:embed/>
                  <p:pic>
                    <p:nvPicPr>
                      <p:cNvPr id="0" name=""/>
                      <p:cNvPicPr/>
                      <p:nvPr/>
                    </p:nvPicPr>
                    <p:blipFill>
                      <a:blip r:embed="rId4"/>
                      <a:stretch>
                        <a:fillRect/>
                      </a:stretch>
                    </p:blipFill>
                    <p:spPr>
                      <a:xfrm>
                        <a:off x="457200" y="1097280"/>
                        <a:ext cx="8229600" cy="5201539"/>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43</a:t>
            </a:fld>
            <a:endParaRPr lang="en-US">
              <a:solidFill>
                <a:prstClr val="black">
                  <a:tint val="95000"/>
                </a:prstClr>
              </a:solidFill>
            </a:endParaRPr>
          </a:p>
        </p:txBody>
      </p:sp>
      <p:sp>
        <p:nvSpPr>
          <p:cNvPr id="4" name="Text Box 44"/>
          <p:cNvSpPr txBox="1">
            <a:spLocks noChangeArrowheads="1"/>
          </p:cNvSpPr>
          <p:nvPr/>
        </p:nvSpPr>
        <p:spPr bwMode="auto">
          <a:xfrm>
            <a:off x="640080" y="91440"/>
            <a:ext cx="7772400" cy="914400"/>
          </a:xfrm>
          <a:prstGeom prst="rect">
            <a:avLst/>
          </a:prstGeom>
          <a:noFill/>
          <a:ln w="12700" cap="sq">
            <a:noFill/>
            <a:miter lim="800000"/>
            <a:headEnd type="none" w="sm" len="sm"/>
            <a:tailEnd type="none" w="sm" len="sm"/>
          </a:ln>
        </p:spPr>
        <p:txBody>
          <a:bodyPr>
            <a:spAutoFit/>
          </a:bodyPr>
          <a:lstStyle/>
          <a:p>
            <a:pPr algn="ctr" eaLnBrk="1" hangingPunct="1">
              <a:spcBef>
                <a:spcPct val="50000"/>
              </a:spcBef>
            </a:pPr>
            <a:r>
              <a:rPr lang="en-US" sz="2800" b="1" dirty="0">
                <a:solidFill>
                  <a:srgbClr val="C00000"/>
                </a:solidFill>
                <a:latin typeface="+mj-lt"/>
              </a:rPr>
              <a:t>Cluster Analysis: grief, depression, anxiety symptoms</a:t>
            </a:r>
          </a:p>
          <a:p>
            <a:pPr algn="ctr" eaLnBrk="1" hangingPunct="1">
              <a:spcAft>
                <a:spcPts val="600"/>
              </a:spcAft>
            </a:pPr>
            <a:r>
              <a:rPr lang="en-US" sz="2400" b="1" dirty="0">
                <a:latin typeface="+mj-lt"/>
              </a:rPr>
              <a:t>VOICE NCI R01 (MPI: Duberstein/Prigerson) 2014-2019</a:t>
            </a:r>
          </a:p>
        </p:txBody>
      </p:sp>
      <p:sp>
        <p:nvSpPr>
          <p:cNvPr id="5" name="Oval 4">
            <a:extLst>
              <a:ext uri="{FF2B5EF4-FFF2-40B4-BE49-F238E27FC236}">
                <a16:creationId xmlns:a16="http://schemas.microsoft.com/office/drawing/2014/main" id="{3ED8D79D-429F-42BC-BD5E-C7977B04F265}"/>
              </a:ext>
            </a:extLst>
          </p:cNvPr>
          <p:cNvSpPr/>
          <p:nvPr/>
        </p:nvSpPr>
        <p:spPr>
          <a:xfrm>
            <a:off x="7772400" y="1554480"/>
            <a:ext cx="914400" cy="27432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D8D79D-429F-42BC-BD5E-C7977B04F265}"/>
              </a:ext>
            </a:extLst>
          </p:cNvPr>
          <p:cNvSpPr/>
          <p:nvPr/>
        </p:nvSpPr>
        <p:spPr>
          <a:xfrm>
            <a:off x="899319" y="1554480"/>
            <a:ext cx="3017520" cy="27432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D8D79D-429F-42BC-BD5E-C7977B04F265}"/>
              </a:ext>
            </a:extLst>
          </p:cNvPr>
          <p:cNvSpPr/>
          <p:nvPr/>
        </p:nvSpPr>
        <p:spPr>
          <a:xfrm>
            <a:off x="899319" y="6080760"/>
            <a:ext cx="3749040" cy="27432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ED8D79D-429F-42BC-BD5E-C7977B04F265}"/>
              </a:ext>
            </a:extLst>
          </p:cNvPr>
          <p:cNvSpPr/>
          <p:nvPr/>
        </p:nvSpPr>
        <p:spPr>
          <a:xfrm>
            <a:off x="7772400" y="6080760"/>
            <a:ext cx="914400" cy="27432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ED8D79D-429F-42BC-BD5E-C7977B04F265}"/>
              </a:ext>
            </a:extLst>
          </p:cNvPr>
          <p:cNvSpPr/>
          <p:nvPr/>
        </p:nvSpPr>
        <p:spPr>
          <a:xfrm>
            <a:off x="899319" y="2830754"/>
            <a:ext cx="4206240" cy="27432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ED8D79D-429F-42BC-BD5E-C7977B04F265}"/>
              </a:ext>
            </a:extLst>
          </p:cNvPr>
          <p:cNvSpPr/>
          <p:nvPr/>
        </p:nvSpPr>
        <p:spPr>
          <a:xfrm>
            <a:off x="7772400" y="2846967"/>
            <a:ext cx="914400" cy="27432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ED8D79D-429F-42BC-BD5E-C7977B04F265}"/>
              </a:ext>
            </a:extLst>
          </p:cNvPr>
          <p:cNvSpPr/>
          <p:nvPr/>
        </p:nvSpPr>
        <p:spPr>
          <a:xfrm>
            <a:off x="6538119" y="2856869"/>
            <a:ext cx="914400" cy="27432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5630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44</a:t>
            </a:fld>
            <a:endParaRPr lang="en-US">
              <a:solidFill>
                <a:prstClr val="black">
                  <a:tint val="95000"/>
                </a:prstClr>
              </a:solidFill>
            </a:endParaRPr>
          </a:p>
        </p:txBody>
      </p:sp>
      <p:sp>
        <p:nvSpPr>
          <p:cNvPr id="9" name="Title 1"/>
          <p:cNvSpPr txBox="1">
            <a:spLocks/>
          </p:cNvSpPr>
          <p:nvPr/>
        </p:nvSpPr>
        <p:spPr>
          <a:xfrm>
            <a:off x="548640" y="457199"/>
            <a:ext cx="7772400" cy="867930"/>
          </a:xfrm>
          <a:prstGeom prst="rect">
            <a:avLst/>
          </a:prstGeom>
        </p:spPr>
        <p:txBody>
          <a:bodyPr wrap="square">
            <a:spAutoFit/>
          </a:bodyPr>
          <a:lstStyle>
            <a:lvl1pPr algn="l" defTabSz="896112" rtl="0" eaLnBrk="1" latinLnBrk="0" hangingPunct="1">
              <a:lnSpc>
                <a:spcPct val="90000"/>
              </a:lnSpc>
              <a:spcBef>
                <a:spcPct val="0"/>
              </a:spcBef>
              <a:buNone/>
              <a:defRPr sz="4312" kern="1200">
                <a:solidFill>
                  <a:schemeClr val="tx1"/>
                </a:solidFill>
                <a:latin typeface="+mj-lt"/>
                <a:ea typeface="+mj-ea"/>
                <a:cs typeface="+mj-cs"/>
              </a:defRPr>
            </a:lvl1pPr>
          </a:lstStyle>
          <a:p>
            <a:pPr algn="ctr"/>
            <a:r>
              <a:rPr lang="en-US" sz="2800" dirty="0">
                <a:solidFill>
                  <a:srgbClr val="C00000"/>
                </a:solidFill>
                <a:latin typeface="Arial" panose="020B0604020202020204" pitchFamily="34" charset="0"/>
                <a:cs typeface="Arial" panose="020B0604020202020204" pitchFamily="34" charset="0"/>
              </a:rPr>
              <a:t>Incremental Predictive Validity of a Simple, Grief-Specific, Symptom-Diagnostic Test</a:t>
            </a:r>
          </a:p>
        </p:txBody>
      </p:sp>
      <p:sp>
        <p:nvSpPr>
          <p:cNvPr id="10" name="TextBox 9"/>
          <p:cNvSpPr txBox="1"/>
          <p:nvPr/>
        </p:nvSpPr>
        <p:spPr>
          <a:xfrm>
            <a:off x="365760" y="3840480"/>
            <a:ext cx="6595523" cy="338554"/>
          </a:xfrm>
          <a:prstGeom prst="rect">
            <a:avLst/>
          </a:prstGeom>
          <a:noFill/>
        </p:spPr>
        <p:txBody>
          <a:bodyPr wrap="none" rtlCol="0">
            <a:spAutoFit/>
          </a:bodyPr>
          <a:lstStyle/>
          <a:p>
            <a:r>
              <a:rPr lang="en-US" sz="1600" b="1" dirty="0"/>
              <a:t>Predictive validity of tests in the absence of other mental disorders (N=213)</a:t>
            </a:r>
          </a:p>
        </p:txBody>
      </p:sp>
      <p:sp>
        <p:nvSpPr>
          <p:cNvPr id="14" name="TextBox 13"/>
          <p:cNvSpPr txBox="1"/>
          <p:nvPr/>
        </p:nvSpPr>
        <p:spPr>
          <a:xfrm>
            <a:off x="457200" y="1828800"/>
            <a:ext cx="3404458" cy="369332"/>
          </a:xfrm>
          <a:prstGeom prst="rect">
            <a:avLst/>
          </a:prstGeom>
          <a:noFill/>
        </p:spPr>
        <p:txBody>
          <a:bodyPr wrap="none" rtlCol="0">
            <a:spAutoFit/>
          </a:bodyPr>
          <a:lstStyle/>
          <a:p>
            <a:r>
              <a:rPr lang="en-US" b="1" dirty="0"/>
              <a:t>Gateway “B” symptom: </a:t>
            </a:r>
            <a:r>
              <a:rPr lang="en-US" dirty="0">
                <a:solidFill>
                  <a:srgbClr val="C00000"/>
                </a:solidFill>
              </a:rPr>
              <a:t>Yearning</a:t>
            </a:r>
          </a:p>
        </p:txBody>
      </p:sp>
      <p:sp>
        <p:nvSpPr>
          <p:cNvPr id="15" name="TextBox 14"/>
          <p:cNvSpPr txBox="1"/>
          <p:nvPr/>
        </p:nvSpPr>
        <p:spPr>
          <a:xfrm>
            <a:off x="457200" y="2286000"/>
            <a:ext cx="8046720" cy="923330"/>
          </a:xfrm>
          <a:prstGeom prst="rect">
            <a:avLst/>
          </a:prstGeom>
          <a:noFill/>
        </p:spPr>
        <p:txBody>
          <a:bodyPr wrap="square" rtlCol="0">
            <a:spAutoFit/>
          </a:bodyPr>
          <a:lstStyle/>
          <a:p>
            <a:r>
              <a:rPr lang="en-US" b="1" dirty="0"/>
              <a:t>Accessory “C” symptoms: </a:t>
            </a:r>
            <a:r>
              <a:rPr lang="en-US" dirty="0">
                <a:solidFill>
                  <a:srgbClr val="C00000"/>
                </a:solidFill>
              </a:rPr>
              <a:t>Stunned by the loss, confused about role in life, trouble accepting the loss, bitterness over the loss, difficulty moving on, emotional numbness, life empty since loss </a:t>
            </a:r>
          </a:p>
        </p:txBody>
      </p:sp>
      <p:pic>
        <p:nvPicPr>
          <p:cNvPr id="16" name="Picture 15"/>
          <p:cNvPicPr>
            <a:picLocks noChangeAspect="1"/>
          </p:cNvPicPr>
          <p:nvPr/>
        </p:nvPicPr>
        <p:blipFill>
          <a:blip r:embed="rId3"/>
          <a:stretch>
            <a:fillRect/>
          </a:stretch>
        </p:blipFill>
        <p:spPr>
          <a:xfrm>
            <a:off x="457200" y="4206240"/>
            <a:ext cx="9601200" cy="1567218"/>
          </a:xfrm>
          <a:prstGeom prst="rect">
            <a:avLst/>
          </a:prstGeom>
        </p:spPr>
      </p:pic>
    </p:spTree>
    <p:extLst>
      <p:ext uri="{BB962C8B-B14F-4D97-AF65-F5344CB8AC3E}">
        <p14:creationId xmlns:p14="http://schemas.microsoft.com/office/powerpoint/2010/main" val="12720678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182880"/>
            <a:ext cx="8229600" cy="914400"/>
          </a:xfrm>
        </p:spPr>
        <p:txBody>
          <a:bodyPr>
            <a:normAutofit/>
          </a:bodyPr>
          <a:lstStyle/>
          <a:p>
            <a:pPr algn="ctr"/>
            <a:r>
              <a:rPr lang="en-US" sz="2800" dirty="0">
                <a:latin typeface="Arial" panose="020B0604020202020204" pitchFamily="34" charset="0"/>
                <a:cs typeface="Arial" panose="020B0604020202020204" pitchFamily="34" charset="0"/>
              </a:rPr>
              <a:t>Proposed Modifications to DSM-5 and ICD-11</a:t>
            </a:r>
          </a:p>
        </p:txBody>
      </p:sp>
      <p:sp>
        <p:nvSpPr>
          <p:cNvPr id="3" name="Slide Number Placeholder 2"/>
          <p:cNvSpPr>
            <a:spLocks noGrp="1"/>
          </p:cNvSpPr>
          <p:nvPr>
            <p:ph type="sldNum" sz="quarter" idx="12"/>
          </p:nvPr>
        </p:nvSpPr>
        <p:spPr/>
        <p:txBody>
          <a:bodyPr/>
          <a:lstStyle/>
          <a:p>
            <a:pPr>
              <a:defRPr/>
            </a:pPr>
            <a:fld id="{A5FFB2FD-D7B5-49F2-8CB3-4EBFF2C6686B}" type="slidenum">
              <a:rPr lang="en-US" smtClean="0">
                <a:solidFill>
                  <a:prstClr val="black">
                    <a:tint val="95000"/>
                  </a:prstClr>
                </a:solidFill>
              </a:rPr>
              <a:pPr>
                <a:defRPr/>
              </a:pPr>
              <a:t>45</a:t>
            </a:fld>
            <a:endParaRPr lang="en-US">
              <a:solidFill>
                <a:prstClr val="black">
                  <a:tint val="95000"/>
                </a:prstClr>
              </a:solidFill>
            </a:endParaRPr>
          </a:p>
        </p:txBody>
      </p:sp>
      <p:grpSp>
        <p:nvGrpSpPr>
          <p:cNvPr id="7" name="Group 6"/>
          <p:cNvGrpSpPr/>
          <p:nvPr/>
        </p:nvGrpSpPr>
        <p:grpSpPr>
          <a:xfrm>
            <a:off x="5760720" y="1188720"/>
            <a:ext cx="2834640" cy="5351740"/>
            <a:chOff x="457200" y="1463040"/>
            <a:chExt cx="3840480" cy="5351740"/>
          </a:xfrm>
        </p:grpSpPr>
        <p:sp>
          <p:nvSpPr>
            <p:cNvPr id="8" name="TextBox 7"/>
            <p:cNvSpPr txBox="1"/>
            <p:nvPr/>
          </p:nvSpPr>
          <p:spPr>
            <a:xfrm>
              <a:off x="457200" y="1828800"/>
              <a:ext cx="3840480" cy="4985980"/>
            </a:xfrm>
            <a:prstGeom prst="rect">
              <a:avLst/>
            </a:prstGeom>
            <a:noFill/>
          </p:spPr>
          <p:txBody>
            <a:bodyPr wrap="square" rtlCol="0">
              <a:spAutoFit/>
            </a:bodyPr>
            <a:lstStyle/>
            <a:p>
              <a:r>
                <a:rPr lang="en-US" sz="1400" b="1" u="sng" dirty="0">
                  <a:solidFill>
                    <a:srgbClr val="000000"/>
                  </a:solidFill>
                  <a:latin typeface="Calibri" panose="020F0502020204030204" pitchFamily="34" charset="0"/>
                </a:rPr>
                <a:t>Gateway Symptom</a:t>
              </a:r>
              <a:endParaRPr lang="en-US" sz="1200" dirty="0">
                <a:latin typeface="Times New Roman" panose="02020603050405020304" pitchFamily="18" charset="0"/>
                <a:ea typeface="Times New Roman" panose="02020603050405020304" pitchFamily="18" charset="0"/>
              </a:endParaRPr>
            </a:p>
            <a:p>
              <a:r>
                <a:rPr lang="en-US" sz="1400" dirty="0">
                  <a:solidFill>
                    <a:srgbClr val="000000"/>
                  </a:solidFill>
                  <a:latin typeface="Calibri" panose="020F0502020204030204" pitchFamily="34" charset="0"/>
                </a:rPr>
                <a:t>Persistent </a:t>
              </a:r>
              <a:r>
                <a:rPr lang="en-US" sz="1400" dirty="0">
                  <a:solidFill>
                    <a:srgbClr val="0070C0"/>
                  </a:solidFill>
                  <a:latin typeface="Calibri" panose="020F0502020204030204" pitchFamily="34" charset="0"/>
                </a:rPr>
                <a:t>yearning/</a:t>
              </a:r>
              <a:r>
                <a:rPr lang="en-US" sz="1400" dirty="0">
                  <a:solidFill>
                    <a:srgbClr val="000000"/>
                  </a:solidFill>
                  <a:latin typeface="Calibri" panose="020F0502020204030204" pitchFamily="34" charset="0"/>
                </a:rPr>
                <a:t>longing for </a:t>
              </a:r>
              <a:r>
                <a:rPr lang="en-US" sz="1400" strike="sngStrike" dirty="0">
                  <a:solidFill>
                    <a:srgbClr val="C00000"/>
                  </a:solidFill>
                  <a:latin typeface="Calibri" panose="020F0502020204030204" pitchFamily="34" charset="0"/>
                </a:rPr>
                <a:t>or preoccupation with</a:t>
              </a:r>
              <a:r>
                <a:rPr lang="en-US" sz="1400" dirty="0">
                  <a:solidFill>
                    <a:srgbClr val="FF0000"/>
                  </a:solidFill>
                  <a:latin typeface="Calibri" panose="020F0502020204030204" pitchFamily="34" charset="0"/>
                </a:rPr>
                <a:t> </a:t>
              </a:r>
              <a:r>
                <a:rPr lang="en-US" sz="1400" dirty="0">
                  <a:solidFill>
                    <a:srgbClr val="000000"/>
                  </a:solidFill>
                  <a:latin typeface="Calibri" panose="020F0502020204030204" pitchFamily="34" charset="0"/>
                </a:rPr>
                <a:t>the deceased</a:t>
              </a:r>
              <a:endParaRPr lang="en-US" sz="12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 </a:t>
              </a:r>
            </a:p>
            <a:p>
              <a:r>
                <a:rPr lang="en-US" sz="1400" b="1" u="sng" dirty="0">
                  <a:solidFill>
                    <a:srgbClr val="000000"/>
                  </a:solidFill>
                  <a:latin typeface="Calibri" panose="020F0502020204030204" pitchFamily="34" charset="0"/>
                </a:rPr>
                <a:t>Other Symptoms (number required not specified)</a:t>
              </a:r>
              <a:endParaRPr lang="en-US" sz="1200" dirty="0">
                <a:latin typeface="Times New Roman" panose="02020603050405020304" pitchFamily="18" charset="0"/>
                <a:ea typeface="Times New Roman" panose="02020603050405020304" pitchFamily="18" charset="0"/>
              </a:endParaRPr>
            </a:p>
            <a:p>
              <a:r>
                <a:rPr lang="en-US" sz="1400" strike="sngStrike" dirty="0">
                  <a:solidFill>
                    <a:srgbClr val="C00000"/>
                  </a:solidFill>
                  <a:latin typeface="Calibri" panose="020F0502020204030204" pitchFamily="34" charset="0"/>
                </a:rPr>
                <a:t>Sadness, guilt, anger, denial, blame,</a:t>
              </a:r>
              <a:r>
                <a:rPr lang="en-US" sz="1400" dirty="0">
                  <a:solidFill>
                    <a:srgbClr val="FF0000"/>
                  </a:solidFill>
                  <a:latin typeface="Calibri" panose="020F0502020204030204" pitchFamily="34" charset="0"/>
                </a:rPr>
                <a:t> </a:t>
              </a:r>
              <a:r>
                <a:rPr lang="en-US" sz="1400" dirty="0">
                  <a:solidFill>
                    <a:srgbClr val="0070C0"/>
                  </a:solidFill>
                  <a:latin typeface="Calibri" panose="020F0502020204030204" pitchFamily="34" charset="0"/>
                </a:rPr>
                <a:t>Stunned by the loss, </a:t>
              </a:r>
              <a:r>
                <a:rPr lang="en-US" sz="1400" dirty="0">
                  <a:solidFill>
                    <a:srgbClr val="000000"/>
                  </a:solidFill>
                  <a:latin typeface="Calibri" panose="020F0502020204030204" pitchFamily="34" charset="0"/>
                </a:rPr>
                <a:t>difficulty accepting the death, </a:t>
              </a:r>
              <a:r>
                <a:rPr lang="en-US" sz="1400" dirty="0">
                  <a:solidFill>
                    <a:srgbClr val="0070C0"/>
                  </a:solidFill>
                  <a:latin typeface="Calibri" panose="020F0502020204030204" pitchFamily="34" charset="0"/>
                </a:rPr>
                <a:t>feeling that life is meaningless or empty without the deceased,</a:t>
              </a:r>
              <a:r>
                <a:rPr lang="en-US" sz="1400" dirty="0">
                  <a:solidFill>
                    <a:srgbClr val="000000"/>
                  </a:solidFill>
                  <a:latin typeface="Calibri" panose="020F0502020204030204" pitchFamily="34" charset="0"/>
                </a:rPr>
                <a:t> feeling one has lost a part of one’s self, </a:t>
              </a:r>
              <a:r>
                <a:rPr lang="en-US" sz="1400" strike="sngStrike" dirty="0">
                  <a:solidFill>
                    <a:srgbClr val="C00000"/>
                  </a:solidFill>
                  <a:latin typeface="Calibri" panose="020F0502020204030204" pitchFamily="34" charset="0"/>
                </a:rPr>
                <a:t>an inability to experience positive mood,</a:t>
              </a:r>
              <a:r>
                <a:rPr lang="en-US" sz="1400" dirty="0">
                  <a:solidFill>
                    <a:srgbClr val="FF0000"/>
                  </a:solidFill>
                  <a:latin typeface="Calibri" panose="020F0502020204030204" pitchFamily="34" charset="0"/>
                </a:rPr>
                <a:t> </a:t>
              </a:r>
              <a:r>
                <a:rPr lang="en-US" sz="1400" dirty="0">
                  <a:solidFill>
                    <a:srgbClr val="0070C0"/>
                  </a:solidFill>
                  <a:latin typeface="Calibri" panose="020F0502020204030204" pitchFamily="34" charset="0"/>
                </a:rPr>
                <a:t>bitterness or anger related to the loss, </a:t>
              </a:r>
              <a:r>
                <a:rPr lang="en-US" sz="1400" dirty="0">
                  <a:solidFill>
                    <a:srgbClr val="000000"/>
                  </a:solidFill>
                  <a:latin typeface="Calibri" panose="020F0502020204030204" pitchFamily="34" charset="0"/>
                </a:rPr>
                <a:t>emotional numbness, or difficulty in engaging with social or other activities</a:t>
              </a:r>
              <a:endParaRPr lang="en-US" sz="12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 </a:t>
              </a:r>
            </a:p>
            <a:p>
              <a:r>
                <a:rPr lang="en-US" sz="1400" b="1" u="sng" dirty="0">
                  <a:solidFill>
                    <a:srgbClr val="000000"/>
                  </a:solidFill>
                  <a:latin typeface="Calibri" panose="020F0502020204030204" pitchFamily="34" charset="0"/>
                </a:rPr>
                <a:t>Time from Loss Criterion</a:t>
              </a:r>
              <a:endParaRPr lang="en-US" sz="1200" dirty="0">
                <a:latin typeface="Times New Roman" panose="02020603050405020304" pitchFamily="18" charset="0"/>
                <a:ea typeface="Times New Roman" panose="02020603050405020304" pitchFamily="18" charset="0"/>
              </a:endParaRPr>
            </a:p>
            <a:p>
              <a:r>
                <a:rPr lang="en-US" sz="1400" dirty="0">
                  <a:solidFill>
                    <a:srgbClr val="000000"/>
                  </a:solidFill>
                  <a:latin typeface="Calibri" panose="020F0502020204030204" pitchFamily="34" charset="0"/>
                </a:rPr>
                <a:t>Grief response has persisted for an atypically long period of time following the loss (more than 6 months at a minimum)</a:t>
              </a:r>
              <a:endParaRPr lang="en-US" sz="1200" dirty="0">
                <a:effectLst/>
                <a:latin typeface="Times New Roman" panose="02020603050405020304" pitchFamily="18" charset="0"/>
                <a:ea typeface="Times New Roman" panose="02020603050405020304" pitchFamily="18" charset="0"/>
              </a:endParaRPr>
            </a:p>
          </p:txBody>
        </p:sp>
        <p:sp>
          <p:nvSpPr>
            <p:cNvPr id="9" name="TextBox 8"/>
            <p:cNvSpPr txBox="1"/>
            <p:nvPr/>
          </p:nvSpPr>
          <p:spPr>
            <a:xfrm>
              <a:off x="457200" y="1463040"/>
              <a:ext cx="2012089" cy="369332"/>
            </a:xfrm>
            <a:prstGeom prst="rect">
              <a:avLst/>
            </a:prstGeom>
            <a:noFill/>
          </p:spPr>
          <p:txBody>
            <a:bodyPr wrap="none" rtlCol="0">
              <a:spAutoFit/>
            </a:bodyPr>
            <a:lstStyle/>
            <a:p>
              <a:r>
                <a:rPr lang="en-US" b="1" dirty="0"/>
                <a:t>PGD (ICD-11, 2018)</a:t>
              </a:r>
            </a:p>
          </p:txBody>
        </p:sp>
      </p:grpSp>
      <p:grpSp>
        <p:nvGrpSpPr>
          <p:cNvPr id="14" name="Group 13"/>
          <p:cNvGrpSpPr/>
          <p:nvPr/>
        </p:nvGrpSpPr>
        <p:grpSpPr>
          <a:xfrm>
            <a:off x="457200" y="1188720"/>
            <a:ext cx="5120640" cy="5351740"/>
            <a:chOff x="457200" y="1463040"/>
            <a:chExt cx="3840480" cy="5351740"/>
          </a:xfrm>
        </p:grpSpPr>
        <p:sp>
          <p:nvSpPr>
            <p:cNvPr id="15" name="TextBox 14"/>
            <p:cNvSpPr txBox="1"/>
            <p:nvPr/>
          </p:nvSpPr>
          <p:spPr>
            <a:xfrm>
              <a:off x="457200" y="1828800"/>
              <a:ext cx="3840480" cy="4985980"/>
            </a:xfrm>
            <a:prstGeom prst="rect">
              <a:avLst/>
            </a:prstGeom>
            <a:noFill/>
          </p:spPr>
          <p:txBody>
            <a:bodyPr wrap="square" rtlCol="0">
              <a:spAutoFit/>
            </a:bodyPr>
            <a:lstStyle/>
            <a:p>
              <a:r>
                <a:rPr lang="en-US" sz="1400" b="1" u="sng" dirty="0">
                  <a:solidFill>
                    <a:srgbClr val="000000"/>
                  </a:solidFill>
                  <a:latin typeface="Calibri" panose="020F0502020204030204" pitchFamily="34" charset="0"/>
                </a:rPr>
                <a:t>Gateway Symptom</a:t>
              </a:r>
              <a:endParaRPr lang="en-US" sz="1200" dirty="0">
                <a:latin typeface="Times New Roman" panose="02020603050405020304" pitchFamily="18" charset="0"/>
                <a:ea typeface="Times New Roman" panose="02020603050405020304" pitchFamily="18" charset="0"/>
              </a:endParaRPr>
            </a:p>
            <a:p>
              <a:r>
                <a:rPr lang="en-US" sz="1400" dirty="0">
                  <a:solidFill>
                    <a:srgbClr val="000000"/>
                  </a:solidFill>
                  <a:latin typeface="Calibri" panose="020F0502020204030204" pitchFamily="34" charset="0"/>
                </a:rPr>
                <a:t>Persistent yearning/longing for the deceased</a:t>
              </a:r>
              <a:r>
                <a:rPr lang="en-US" sz="1400" strike="sngStrike" dirty="0">
                  <a:solidFill>
                    <a:srgbClr val="C00000"/>
                  </a:solidFill>
                  <a:latin typeface="Calibri" panose="020F0502020204030204" pitchFamily="34" charset="0"/>
                </a:rPr>
                <a:t>, intense sorrow and emotional pain in response to the death,</a:t>
              </a:r>
              <a:r>
                <a:rPr lang="en-US" sz="1200" strike="sngStrike" dirty="0">
                  <a:solidFill>
                    <a:srgbClr val="C00000"/>
                  </a:solidFill>
                  <a:latin typeface="Times New Roman" panose="02020603050405020304" pitchFamily="18" charset="0"/>
                  <a:ea typeface="Times New Roman" panose="02020603050405020304" pitchFamily="18" charset="0"/>
                </a:rPr>
                <a:t> </a:t>
              </a:r>
              <a:r>
                <a:rPr lang="en-US" sz="1400" strike="sngStrike" dirty="0">
                  <a:solidFill>
                    <a:srgbClr val="C00000"/>
                  </a:solidFill>
                  <a:latin typeface="Calibri" panose="020F0502020204030204" pitchFamily="34" charset="0"/>
                </a:rPr>
                <a:t>preoccupation with the deceased, or preoccupation with the circumstances of the death</a:t>
              </a:r>
              <a:r>
                <a:rPr lang="en-US" sz="1400" dirty="0">
                  <a:solidFill>
                    <a:srgbClr val="000000"/>
                  </a:solidFill>
                  <a:latin typeface="Calibri" panose="020F0502020204030204" pitchFamily="34" charset="0"/>
                </a:rPr>
                <a:t> </a:t>
              </a:r>
              <a:endParaRPr lang="en-US" sz="12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 </a:t>
              </a:r>
            </a:p>
            <a:p>
              <a:r>
                <a:rPr lang="en-US" sz="1400" b="1" u="sng" dirty="0">
                  <a:solidFill>
                    <a:srgbClr val="000000"/>
                  </a:solidFill>
                  <a:latin typeface="Calibri" panose="020F0502020204030204" pitchFamily="34" charset="0"/>
                </a:rPr>
                <a:t>Other Symptoms (</a:t>
              </a:r>
              <a:r>
                <a:rPr lang="en-US" sz="1400" b="1" u="sng" strike="sngStrike" dirty="0">
                  <a:solidFill>
                    <a:srgbClr val="C00000"/>
                  </a:solidFill>
                  <a:latin typeface="Calibri" panose="020F0502020204030204" pitchFamily="34" charset="0"/>
                </a:rPr>
                <a:t>6 of 12</a:t>
              </a:r>
              <a:r>
                <a:rPr lang="en-US" sz="1400" b="1" u="sng" dirty="0">
                  <a:solidFill>
                    <a:srgbClr val="000000"/>
                  </a:solidFill>
                  <a:latin typeface="Calibri" panose="020F0502020204030204" pitchFamily="34" charset="0"/>
                </a:rPr>
                <a:t> </a:t>
              </a:r>
              <a:r>
                <a:rPr lang="en-US" sz="1400" b="1" u="sng" dirty="0">
                  <a:solidFill>
                    <a:srgbClr val="0070C0"/>
                  </a:solidFill>
                  <a:latin typeface="Calibri" panose="020F0502020204030204" pitchFamily="34" charset="0"/>
                </a:rPr>
                <a:t>5 of 7</a:t>
              </a:r>
              <a:r>
                <a:rPr lang="en-US" sz="1400" b="1" u="sng" dirty="0">
                  <a:solidFill>
                    <a:srgbClr val="000000"/>
                  </a:solidFill>
                  <a:latin typeface="Calibri" panose="020F0502020204030204" pitchFamily="34" charset="0"/>
                </a:rPr>
                <a:t> required)</a:t>
              </a:r>
              <a:endParaRPr lang="en-US" sz="1200" dirty="0">
                <a:latin typeface="Times New Roman" panose="02020603050405020304" pitchFamily="18" charset="0"/>
                <a:ea typeface="Times New Roman" panose="02020603050405020304" pitchFamily="18" charset="0"/>
              </a:endParaRPr>
            </a:p>
            <a:p>
              <a:r>
                <a:rPr lang="en-US" sz="1400" dirty="0">
                  <a:solidFill>
                    <a:srgbClr val="0070C0"/>
                  </a:solidFill>
                  <a:latin typeface="Calibri" panose="020F0502020204030204" pitchFamily="34" charset="0"/>
                </a:rPr>
                <a:t>Stunned by the loss, </a:t>
              </a:r>
              <a:r>
                <a:rPr lang="en-US" sz="1400" dirty="0">
                  <a:solidFill>
                    <a:srgbClr val="000000"/>
                  </a:solidFill>
                  <a:latin typeface="Calibri" panose="020F0502020204030204" pitchFamily="34" charset="0"/>
                </a:rPr>
                <a:t>difficulty accepting the death, </a:t>
              </a:r>
              <a:r>
                <a:rPr lang="en-US" sz="1400" strike="sngStrike" dirty="0">
                  <a:solidFill>
                    <a:srgbClr val="C00000"/>
                  </a:solidFill>
                  <a:latin typeface="Calibri" panose="020F0502020204030204" pitchFamily="34" charset="0"/>
                </a:rPr>
                <a:t>disbelief or</a:t>
              </a:r>
              <a:r>
                <a:rPr lang="en-US" sz="1400" dirty="0">
                  <a:solidFill>
                    <a:srgbClr val="FF0000"/>
                  </a:solidFill>
                  <a:latin typeface="Calibri" panose="020F0502020204030204" pitchFamily="34" charset="0"/>
                </a:rPr>
                <a:t> </a:t>
              </a:r>
              <a:r>
                <a:rPr lang="en-US" sz="1400" dirty="0">
                  <a:solidFill>
                    <a:srgbClr val="000000"/>
                  </a:solidFill>
                  <a:latin typeface="Calibri" panose="020F0502020204030204" pitchFamily="34" charset="0"/>
                </a:rPr>
                <a:t>emotional numbness over the loss, </a:t>
              </a:r>
              <a:r>
                <a:rPr lang="en-US" sz="1400" strike="sngStrike" dirty="0">
                  <a:solidFill>
                    <a:srgbClr val="C00000"/>
                  </a:solidFill>
                  <a:latin typeface="Calibri" panose="020F0502020204030204" pitchFamily="34" charset="0"/>
                </a:rPr>
                <a:t>difficulty with positive reminiscing about the deceased,</a:t>
              </a:r>
              <a:r>
                <a:rPr lang="en-US" sz="1400" dirty="0">
                  <a:solidFill>
                    <a:srgbClr val="FF0000"/>
                  </a:solidFill>
                  <a:latin typeface="Calibri" panose="020F0502020204030204" pitchFamily="34" charset="0"/>
                </a:rPr>
                <a:t> </a:t>
              </a:r>
              <a:r>
                <a:rPr lang="en-US" sz="1400" dirty="0">
                  <a:solidFill>
                    <a:srgbClr val="000000"/>
                  </a:solidFill>
                  <a:latin typeface="Calibri" panose="020F0502020204030204" pitchFamily="34" charset="0"/>
                </a:rPr>
                <a:t>bitterness or anger related to the loss, </a:t>
              </a:r>
              <a:r>
                <a:rPr lang="en-US" sz="1400" strike="sngStrike" dirty="0">
                  <a:solidFill>
                    <a:srgbClr val="C00000"/>
                  </a:solidFill>
                  <a:latin typeface="Calibri" panose="020F0502020204030204" pitchFamily="34" charset="0"/>
                </a:rPr>
                <a:t>maladaptive appraisals about oneself in relation to the deceased or the death (e.g., self-blame), excessive avoidance of reminders of the loss, desire to die in order to be with the deceased, difficulty trusting other individuals since the death, feeling alone or detached from other individuals since the death,</a:t>
              </a:r>
              <a:r>
                <a:rPr lang="en-US" sz="1400" dirty="0">
                  <a:solidFill>
                    <a:srgbClr val="000000"/>
                  </a:solidFill>
                  <a:latin typeface="Calibri" panose="020F0502020204030204" pitchFamily="34" charset="0"/>
                </a:rPr>
                <a:t> feeling that life is meaningless or empty without the deceased </a:t>
              </a:r>
              <a:r>
                <a:rPr lang="en-US" sz="1400" strike="sngStrike" dirty="0">
                  <a:solidFill>
                    <a:srgbClr val="C00000"/>
                  </a:solidFill>
                  <a:latin typeface="Calibri" panose="020F0502020204030204" pitchFamily="34" charset="0"/>
                </a:rPr>
                <a:t>(or the belief that one cannot function without the deceased)</a:t>
              </a:r>
              <a:r>
                <a:rPr lang="en-US" sz="1400" dirty="0">
                  <a:solidFill>
                    <a:srgbClr val="000000"/>
                  </a:solidFill>
                  <a:latin typeface="Calibri" panose="020F0502020204030204" pitchFamily="34" charset="0"/>
                </a:rPr>
                <a:t>, confusion about one’s role in life, or a diminished sense of one’s identity (e.g., feeling that a part of oneself died </a:t>
              </a:r>
              <a:r>
                <a:rPr lang="en-US" sz="1400" strike="sngStrike" dirty="0">
                  <a:solidFill>
                    <a:srgbClr val="C00000"/>
                  </a:solidFill>
                  <a:latin typeface="Calibri" panose="020F0502020204030204" pitchFamily="34" charset="0"/>
                </a:rPr>
                <a:t>with the deceased</a:t>
              </a:r>
              <a:r>
                <a:rPr lang="en-US" sz="1400" dirty="0">
                  <a:solidFill>
                    <a:srgbClr val="000000"/>
                  </a:solidFill>
                  <a:latin typeface="Calibri" panose="020F0502020204030204" pitchFamily="34" charset="0"/>
                </a:rPr>
                <a:t>), or difficulty </a:t>
              </a:r>
              <a:r>
                <a:rPr lang="en-US" sz="1400" strike="sngStrike" dirty="0">
                  <a:solidFill>
                    <a:srgbClr val="C00000"/>
                  </a:solidFill>
                  <a:latin typeface="Calibri" panose="020F0502020204030204" pitchFamily="34" charset="0"/>
                </a:rPr>
                <a:t>or reluctance to pursue interests since the loss or to plan for the future</a:t>
              </a:r>
              <a:r>
                <a:rPr lang="en-US" sz="1400" dirty="0">
                  <a:solidFill>
                    <a:srgbClr val="000000"/>
                  </a:solidFill>
                  <a:latin typeface="Calibri" panose="020F0502020204030204" pitchFamily="34" charset="0"/>
                </a:rPr>
                <a:t> </a:t>
              </a:r>
              <a:r>
                <a:rPr lang="en-US" sz="1400" dirty="0">
                  <a:solidFill>
                    <a:srgbClr val="0070C0"/>
                  </a:solidFill>
                  <a:latin typeface="Calibri" panose="020F0502020204030204" pitchFamily="34" charset="0"/>
                </a:rPr>
                <a:t>in engaging with social or other activities</a:t>
              </a:r>
              <a:endParaRPr lang="en-US" sz="12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 </a:t>
              </a:r>
            </a:p>
            <a:p>
              <a:r>
                <a:rPr lang="en-US" sz="1400" b="1" u="sng" dirty="0">
                  <a:solidFill>
                    <a:srgbClr val="000000"/>
                  </a:solidFill>
                  <a:latin typeface="Calibri" panose="020F0502020204030204" pitchFamily="34" charset="0"/>
                </a:rPr>
                <a:t>Time from Loss Criterion</a:t>
              </a:r>
              <a:endParaRPr lang="en-US" sz="1200" dirty="0">
                <a:latin typeface="Times New Roman" panose="02020603050405020304" pitchFamily="18" charset="0"/>
                <a:ea typeface="Times New Roman" panose="02020603050405020304" pitchFamily="18" charset="0"/>
              </a:endParaRPr>
            </a:p>
            <a:p>
              <a:r>
                <a:rPr lang="en-US" sz="1400" dirty="0">
                  <a:solidFill>
                    <a:srgbClr val="000000"/>
                  </a:solidFill>
                  <a:latin typeface="Calibri" panose="020F0502020204030204" pitchFamily="34" charset="0"/>
                </a:rPr>
                <a:t>Diagnosed only if at least </a:t>
              </a:r>
              <a:r>
                <a:rPr lang="en-US" sz="1400" strike="sngStrike" dirty="0">
                  <a:solidFill>
                    <a:srgbClr val="C00000"/>
                  </a:solidFill>
                  <a:latin typeface="Calibri" panose="020F0502020204030204" pitchFamily="34" charset="0"/>
                </a:rPr>
                <a:t>12</a:t>
              </a:r>
              <a:r>
                <a:rPr lang="en-US" sz="1400" dirty="0">
                  <a:solidFill>
                    <a:srgbClr val="000000"/>
                  </a:solidFill>
                  <a:latin typeface="Calibri" panose="020F0502020204030204" pitchFamily="34" charset="0"/>
                </a:rPr>
                <a:t> </a:t>
              </a:r>
              <a:r>
                <a:rPr lang="en-US" sz="1400" dirty="0">
                  <a:solidFill>
                    <a:srgbClr val="0070C0"/>
                  </a:solidFill>
                  <a:latin typeface="Calibri" panose="020F0502020204030204" pitchFamily="34" charset="0"/>
                </a:rPr>
                <a:t>6</a:t>
              </a:r>
              <a:r>
                <a:rPr lang="en-US" sz="1400" dirty="0">
                  <a:solidFill>
                    <a:srgbClr val="000000"/>
                  </a:solidFill>
                  <a:latin typeface="Calibri" panose="020F0502020204030204" pitchFamily="34" charset="0"/>
                </a:rPr>
                <a:t> months have elapsed since the death</a:t>
              </a:r>
              <a:endParaRPr lang="en-US" sz="1200" dirty="0">
                <a:effectLst/>
                <a:latin typeface="Times New Roman" panose="02020603050405020304" pitchFamily="18" charset="0"/>
                <a:ea typeface="Times New Roman" panose="02020603050405020304" pitchFamily="18" charset="0"/>
              </a:endParaRPr>
            </a:p>
          </p:txBody>
        </p:sp>
        <p:sp>
          <p:nvSpPr>
            <p:cNvPr id="16" name="TextBox 15"/>
            <p:cNvSpPr txBox="1"/>
            <p:nvPr/>
          </p:nvSpPr>
          <p:spPr>
            <a:xfrm>
              <a:off x="457200" y="1463040"/>
              <a:ext cx="1947890" cy="369332"/>
            </a:xfrm>
            <a:prstGeom prst="rect">
              <a:avLst/>
            </a:prstGeom>
            <a:noFill/>
          </p:spPr>
          <p:txBody>
            <a:bodyPr wrap="none" rtlCol="0">
              <a:spAutoFit/>
            </a:bodyPr>
            <a:lstStyle/>
            <a:p>
              <a:r>
                <a:rPr lang="en-US" b="1" dirty="0">
                  <a:solidFill>
                    <a:srgbClr val="0070C0"/>
                  </a:solidFill>
                  <a:latin typeface="Calibri" panose="020F0502020204030204" pitchFamily="34" charset="0"/>
                </a:rPr>
                <a:t>PGD</a:t>
              </a:r>
              <a:r>
                <a:rPr lang="en-US" b="1" dirty="0">
                  <a:latin typeface="Calibri" panose="020F0502020204030204" pitchFamily="34" charset="0"/>
                </a:rPr>
                <a:t> </a:t>
              </a:r>
              <a:r>
                <a:rPr lang="en-US" b="1" strike="sngStrike" dirty="0">
                  <a:solidFill>
                    <a:srgbClr val="C00000"/>
                  </a:solidFill>
                  <a:latin typeface="Calibri" panose="020F0502020204030204" pitchFamily="34" charset="0"/>
                </a:rPr>
                <a:t>PCBD </a:t>
              </a:r>
              <a:r>
                <a:rPr lang="en-US" b="1" dirty="0">
                  <a:latin typeface="Calibri" panose="020F0502020204030204" pitchFamily="34" charset="0"/>
                </a:rPr>
                <a:t>(DSM-5, 2013)</a:t>
              </a:r>
              <a:endParaRPr lang="en-US" b="1" dirty="0"/>
            </a:p>
          </p:txBody>
        </p:sp>
      </p:grpSp>
    </p:spTree>
    <p:extLst>
      <p:ext uri="{BB962C8B-B14F-4D97-AF65-F5344CB8AC3E}">
        <p14:creationId xmlns:p14="http://schemas.microsoft.com/office/powerpoint/2010/main" val="56034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57200" y="457200"/>
            <a:ext cx="7955280" cy="480131"/>
          </a:xfrm>
          <a:prstGeom prst="rect">
            <a:avLst/>
          </a:prstGeom>
        </p:spPr>
        <p:txBody>
          <a:bodyPr wrap="square">
            <a:spAutoFit/>
          </a:bodyPr>
          <a:lstStyle>
            <a:lvl1pPr algn="l" defTabSz="896112" rtl="0" eaLnBrk="1" latinLnBrk="0" hangingPunct="1">
              <a:lnSpc>
                <a:spcPct val="90000"/>
              </a:lnSpc>
              <a:spcBef>
                <a:spcPct val="0"/>
              </a:spcBef>
              <a:buNone/>
              <a:defRPr sz="4312" kern="1200">
                <a:solidFill>
                  <a:schemeClr val="tx1"/>
                </a:solidFill>
                <a:latin typeface="+mj-lt"/>
                <a:ea typeface="+mj-ea"/>
                <a:cs typeface="+mj-cs"/>
              </a:defRPr>
            </a:lvl1pPr>
          </a:lstStyle>
          <a:p>
            <a:pPr algn="ctr"/>
            <a:r>
              <a:rPr lang="en-US" sz="2800" dirty="0">
                <a:solidFill>
                  <a:srgbClr val="CC0000"/>
                </a:solidFill>
                <a:latin typeface="Arial" panose="020B0604020202020204" pitchFamily="34" charset="0"/>
                <a:cs typeface="Arial" panose="020B0604020202020204" pitchFamily="34" charset="0"/>
              </a:rPr>
              <a:t>Summary of Recommendations to DSM-5.1-TR</a:t>
            </a:r>
          </a:p>
        </p:txBody>
      </p:sp>
      <p:sp>
        <p:nvSpPr>
          <p:cNvPr id="11" name="TextBox 10"/>
          <p:cNvSpPr txBox="1"/>
          <p:nvPr/>
        </p:nvSpPr>
        <p:spPr>
          <a:xfrm>
            <a:off x="457200" y="1371600"/>
            <a:ext cx="8046720" cy="3847207"/>
          </a:xfrm>
          <a:prstGeom prst="rect">
            <a:avLst/>
          </a:prstGeom>
          <a:noFill/>
        </p:spPr>
        <p:txBody>
          <a:bodyPr wrap="square" rtlCol="0">
            <a:spAutoFit/>
          </a:bodyPr>
          <a:lstStyle/>
          <a:p>
            <a:pPr>
              <a:spcAft>
                <a:spcPts val="1200"/>
              </a:spcAft>
            </a:pPr>
            <a:r>
              <a:rPr lang="en-US" sz="2400" b="1" dirty="0">
                <a:solidFill>
                  <a:srgbClr val="CC0000"/>
                </a:solidFill>
              </a:rPr>
              <a:t>Recommendations:</a:t>
            </a:r>
          </a:p>
          <a:p>
            <a:pPr marL="342900" indent="-342900">
              <a:spcAft>
                <a:spcPts val="1200"/>
              </a:spcAft>
              <a:buFont typeface="Wingdings" panose="05000000000000000000" pitchFamily="2" charset="2"/>
              <a:buChar char="Ø"/>
            </a:pPr>
            <a:r>
              <a:rPr lang="en-US" sz="2000" dirty="0">
                <a:solidFill>
                  <a:prstClr val="black"/>
                </a:solidFill>
              </a:rPr>
              <a:t>Call the disorder prolonged grief disorder (PGD) </a:t>
            </a:r>
          </a:p>
          <a:p>
            <a:pPr marL="342900" indent="-342900">
              <a:spcAft>
                <a:spcPts val="1200"/>
              </a:spcAft>
              <a:buFont typeface="Wingdings" panose="05000000000000000000" pitchFamily="2" charset="2"/>
              <a:buChar char="Ø"/>
            </a:pPr>
            <a:r>
              <a:rPr lang="en-US" sz="2000" dirty="0">
                <a:solidFill>
                  <a:prstClr val="black"/>
                </a:solidFill>
              </a:rPr>
              <a:t>Move the disorder to Section II in DSM-5-TR </a:t>
            </a:r>
          </a:p>
          <a:p>
            <a:pPr marL="342900" indent="-342900">
              <a:spcAft>
                <a:spcPts val="1200"/>
              </a:spcAft>
              <a:buFont typeface="Wingdings" panose="05000000000000000000" pitchFamily="2" charset="2"/>
              <a:buChar char="Ø"/>
            </a:pPr>
            <a:r>
              <a:rPr lang="en-US" sz="2000" dirty="0">
                <a:solidFill>
                  <a:prstClr val="black"/>
                </a:solidFill>
              </a:rPr>
              <a:t>Require yearning (i.e., longing, pining, pangs of grief) as the sole, mandatory, “gateway” symptom </a:t>
            </a:r>
          </a:p>
          <a:p>
            <a:pPr marL="342900" indent="-342900">
              <a:spcAft>
                <a:spcPts val="1200"/>
              </a:spcAft>
              <a:buFont typeface="Wingdings" panose="05000000000000000000" pitchFamily="2" charset="2"/>
              <a:buChar char="Ø"/>
            </a:pPr>
            <a:r>
              <a:rPr lang="en-US" sz="2000" dirty="0">
                <a:solidFill>
                  <a:prstClr val="black"/>
                </a:solidFill>
              </a:rPr>
              <a:t>Prioritize diagnostic specificity </a:t>
            </a:r>
          </a:p>
          <a:p>
            <a:pPr marL="342900" indent="-342900">
              <a:spcAft>
                <a:spcPts val="1200"/>
              </a:spcAft>
              <a:buFont typeface="Wingdings" panose="05000000000000000000" pitchFamily="2" charset="2"/>
              <a:buChar char="Ø"/>
            </a:pPr>
            <a:r>
              <a:rPr lang="en-US" sz="2000" dirty="0">
                <a:solidFill>
                  <a:prstClr val="black"/>
                </a:solidFill>
              </a:rPr>
              <a:t>Permit diagnosis after 6 months post-loss </a:t>
            </a:r>
          </a:p>
          <a:p>
            <a:pPr marL="342900" lvl="0" indent="-342900">
              <a:spcAft>
                <a:spcPts val="1200"/>
              </a:spcAft>
              <a:buFont typeface="Wingdings" panose="05000000000000000000" pitchFamily="2" charset="2"/>
              <a:buChar char="Ø"/>
            </a:pPr>
            <a:r>
              <a:rPr lang="en-US" sz="2000" dirty="0">
                <a:solidFill>
                  <a:prstClr val="black"/>
                </a:solidFill>
              </a:rPr>
              <a:t>Include only tested, grief-specific, “accessory” symptoms (remove symptoms of depression, anxiety, PTSD) </a:t>
            </a:r>
          </a:p>
        </p:txBody>
      </p:sp>
      <p:sp>
        <p:nvSpPr>
          <p:cNvPr id="5" name="TextBox 4">
            <a:extLst>
              <a:ext uri="{FF2B5EF4-FFF2-40B4-BE49-F238E27FC236}">
                <a16:creationId xmlns:a16="http://schemas.microsoft.com/office/drawing/2014/main" id="{1B6DCE02-091D-417E-9B56-BB677F6A16BC}"/>
              </a:ext>
            </a:extLst>
          </p:cNvPr>
          <p:cNvSpPr txBox="1"/>
          <p:nvPr/>
        </p:nvSpPr>
        <p:spPr>
          <a:xfrm>
            <a:off x="2423319" y="5486400"/>
            <a:ext cx="3657600" cy="1015663"/>
          </a:xfrm>
          <a:prstGeom prst="rect">
            <a:avLst/>
          </a:prstGeom>
          <a:noFill/>
        </p:spPr>
        <p:txBody>
          <a:bodyPr wrap="square" rtlCol="0">
            <a:spAutoFit/>
          </a:bodyPr>
          <a:lstStyle/>
          <a:p>
            <a:pPr algn="ctr"/>
            <a:r>
              <a:rPr lang="en-US" sz="2000" i="1" dirty="0"/>
              <a:t>Thank you for the opportunity to present and synthesize decades of work on diagnosing PGD</a:t>
            </a:r>
          </a:p>
        </p:txBody>
      </p:sp>
    </p:spTree>
    <p:extLst>
      <p:ext uri="{BB962C8B-B14F-4D97-AF65-F5344CB8AC3E}">
        <p14:creationId xmlns:p14="http://schemas.microsoft.com/office/powerpoint/2010/main" val="1111541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BDD351-B9DB-43EE-B917-160AB06B198E}"/>
              </a:ext>
            </a:extLst>
          </p:cNvPr>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47</a:t>
            </a:fld>
            <a:endParaRPr lang="en-US">
              <a:solidFill>
                <a:prstClr val="black">
                  <a:tint val="95000"/>
                </a:prstClr>
              </a:solidFill>
            </a:endParaRPr>
          </a:p>
        </p:txBody>
      </p:sp>
      <p:sp>
        <p:nvSpPr>
          <p:cNvPr id="3" name="TextBox 2">
            <a:extLst>
              <a:ext uri="{FF2B5EF4-FFF2-40B4-BE49-F238E27FC236}">
                <a16:creationId xmlns:a16="http://schemas.microsoft.com/office/drawing/2014/main" id="{7121F919-B1A9-4271-B9BF-615EA82CD1DC}"/>
              </a:ext>
            </a:extLst>
          </p:cNvPr>
          <p:cNvSpPr txBox="1"/>
          <p:nvPr/>
        </p:nvSpPr>
        <p:spPr>
          <a:xfrm>
            <a:off x="2575719" y="1981200"/>
            <a:ext cx="3733800" cy="369332"/>
          </a:xfrm>
          <a:prstGeom prst="rect">
            <a:avLst/>
          </a:prstGeom>
          <a:noFill/>
        </p:spPr>
        <p:txBody>
          <a:bodyPr wrap="square" rtlCol="0">
            <a:spAutoFit/>
          </a:bodyPr>
          <a:lstStyle/>
          <a:p>
            <a:pPr algn="ctr"/>
            <a:r>
              <a:rPr lang="en-US" b="1" dirty="0"/>
              <a:t>Extra slides</a:t>
            </a:r>
          </a:p>
        </p:txBody>
      </p:sp>
    </p:spTree>
    <p:extLst>
      <p:ext uri="{BB962C8B-B14F-4D97-AF65-F5344CB8AC3E}">
        <p14:creationId xmlns:p14="http://schemas.microsoft.com/office/powerpoint/2010/main" val="2261198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48</a:t>
            </a:fld>
            <a:endParaRPr lang="en-US">
              <a:solidFill>
                <a:prstClr val="black">
                  <a:tint val="95000"/>
                </a:prstClr>
              </a:solidFill>
            </a:endParaRPr>
          </a:p>
        </p:txBody>
      </p:sp>
      <p:sp>
        <p:nvSpPr>
          <p:cNvPr id="9" name="Title 1"/>
          <p:cNvSpPr txBox="1">
            <a:spLocks/>
          </p:cNvSpPr>
          <p:nvPr/>
        </p:nvSpPr>
        <p:spPr>
          <a:xfrm>
            <a:off x="365760" y="457199"/>
            <a:ext cx="8229600" cy="914400"/>
          </a:xfrm>
          <a:prstGeom prst="rect">
            <a:avLst/>
          </a:prstGeom>
        </p:spPr>
        <p:txBody>
          <a:bodyPr wrap="square">
            <a:spAutoFit/>
          </a:bodyPr>
          <a:lstStyle>
            <a:lvl1pPr algn="l" defTabSz="896112" rtl="0" eaLnBrk="1" latinLnBrk="0" hangingPunct="1">
              <a:lnSpc>
                <a:spcPct val="90000"/>
              </a:lnSpc>
              <a:spcBef>
                <a:spcPct val="0"/>
              </a:spcBef>
              <a:buNone/>
              <a:defRPr sz="4312" kern="1200">
                <a:solidFill>
                  <a:schemeClr val="tx1"/>
                </a:solidFill>
                <a:latin typeface="+mj-lt"/>
                <a:ea typeface="+mj-ea"/>
                <a:cs typeface="+mj-cs"/>
              </a:defRPr>
            </a:lvl1pPr>
          </a:lstStyle>
          <a:p>
            <a:pPr algn="ctr"/>
            <a:r>
              <a:rPr lang="en-US" sz="2800" dirty="0">
                <a:solidFill>
                  <a:srgbClr val="C00000"/>
                </a:solidFill>
                <a:latin typeface="Arial" panose="020B0604020202020204" pitchFamily="34" charset="0"/>
                <a:cs typeface="Arial" panose="020B0604020202020204" pitchFamily="34" charset="0"/>
              </a:rPr>
              <a:t>Predictive Validity of a Simple, Grief-Specific, Symptom-Diagnostic Test</a:t>
            </a:r>
          </a:p>
        </p:txBody>
      </p:sp>
      <p:sp>
        <p:nvSpPr>
          <p:cNvPr id="10" name="TextBox 9"/>
          <p:cNvSpPr txBox="1"/>
          <p:nvPr/>
        </p:nvSpPr>
        <p:spPr>
          <a:xfrm>
            <a:off x="365760" y="2834640"/>
            <a:ext cx="7346306" cy="307777"/>
          </a:xfrm>
          <a:prstGeom prst="rect">
            <a:avLst/>
          </a:prstGeom>
          <a:noFill/>
        </p:spPr>
        <p:txBody>
          <a:bodyPr wrap="none" rtlCol="0">
            <a:spAutoFit/>
          </a:bodyPr>
          <a:lstStyle/>
          <a:p>
            <a:r>
              <a:rPr lang="en-US" sz="1400" b="1" dirty="0"/>
              <a:t>Predictive validity of symptom-diagnostic tests in the absence of other mental disorders (N=213)</a:t>
            </a:r>
          </a:p>
        </p:txBody>
      </p:sp>
      <p:sp>
        <p:nvSpPr>
          <p:cNvPr id="11" name="TextBox 10"/>
          <p:cNvSpPr txBox="1"/>
          <p:nvPr/>
        </p:nvSpPr>
        <p:spPr>
          <a:xfrm>
            <a:off x="365760" y="4663440"/>
            <a:ext cx="7319568" cy="307777"/>
          </a:xfrm>
          <a:prstGeom prst="rect">
            <a:avLst/>
          </a:prstGeom>
          <a:noFill/>
        </p:spPr>
        <p:txBody>
          <a:bodyPr wrap="none" rtlCol="0">
            <a:spAutoFit/>
          </a:bodyPr>
          <a:lstStyle/>
          <a:p>
            <a:r>
              <a:rPr lang="en-US" sz="1400" b="1" dirty="0"/>
              <a:t>Predictive validity of symptom-diagnostic tests in the presence of other mental disorders (N=27)</a:t>
            </a:r>
          </a:p>
        </p:txBody>
      </p:sp>
      <p:pic>
        <p:nvPicPr>
          <p:cNvPr id="12" name="Picture 11"/>
          <p:cNvPicPr>
            <a:picLocks noChangeAspect="1"/>
          </p:cNvPicPr>
          <p:nvPr/>
        </p:nvPicPr>
        <p:blipFill>
          <a:blip r:embed="rId2"/>
          <a:stretch>
            <a:fillRect/>
          </a:stretch>
        </p:blipFill>
        <p:spPr>
          <a:xfrm>
            <a:off x="457200" y="3200400"/>
            <a:ext cx="9144607" cy="1492687"/>
          </a:xfrm>
          <a:prstGeom prst="rect">
            <a:avLst/>
          </a:prstGeom>
        </p:spPr>
      </p:pic>
      <p:pic>
        <p:nvPicPr>
          <p:cNvPr id="13" name="Picture 12"/>
          <p:cNvPicPr>
            <a:picLocks noChangeAspect="1"/>
          </p:cNvPicPr>
          <p:nvPr/>
        </p:nvPicPr>
        <p:blipFill>
          <a:blip r:embed="rId3"/>
          <a:stretch>
            <a:fillRect/>
          </a:stretch>
        </p:blipFill>
        <p:spPr>
          <a:xfrm>
            <a:off x="457200" y="5029200"/>
            <a:ext cx="9144607" cy="1492687"/>
          </a:xfrm>
          <a:prstGeom prst="rect">
            <a:avLst/>
          </a:prstGeom>
        </p:spPr>
      </p:pic>
      <p:sp>
        <p:nvSpPr>
          <p:cNvPr id="14" name="TextBox 13"/>
          <p:cNvSpPr txBox="1"/>
          <p:nvPr/>
        </p:nvSpPr>
        <p:spPr>
          <a:xfrm>
            <a:off x="457200" y="1463040"/>
            <a:ext cx="3404458" cy="369332"/>
          </a:xfrm>
          <a:prstGeom prst="rect">
            <a:avLst/>
          </a:prstGeom>
          <a:noFill/>
        </p:spPr>
        <p:txBody>
          <a:bodyPr wrap="none" rtlCol="0">
            <a:spAutoFit/>
          </a:bodyPr>
          <a:lstStyle/>
          <a:p>
            <a:r>
              <a:rPr lang="en-US" b="1" dirty="0"/>
              <a:t>Gateway “B” symptom: </a:t>
            </a:r>
            <a:r>
              <a:rPr lang="en-US" dirty="0"/>
              <a:t>Yearning</a:t>
            </a:r>
          </a:p>
        </p:txBody>
      </p:sp>
      <p:sp>
        <p:nvSpPr>
          <p:cNvPr id="15" name="TextBox 14"/>
          <p:cNvSpPr txBox="1"/>
          <p:nvPr/>
        </p:nvSpPr>
        <p:spPr>
          <a:xfrm>
            <a:off x="457200" y="1828800"/>
            <a:ext cx="8229600" cy="923330"/>
          </a:xfrm>
          <a:prstGeom prst="rect">
            <a:avLst/>
          </a:prstGeom>
          <a:noFill/>
        </p:spPr>
        <p:txBody>
          <a:bodyPr wrap="square" rtlCol="0">
            <a:spAutoFit/>
          </a:bodyPr>
          <a:lstStyle/>
          <a:p>
            <a:r>
              <a:rPr lang="en-US" b="1" dirty="0"/>
              <a:t>Accessory “C” symptoms: </a:t>
            </a:r>
            <a:r>
              <a:rPr lang="en-US" dirty="0"/>
              <a:t>Stunned by the loss, confused about role in life, trouble accepting the loss, bitter over the loss, difficulty moving on, emotionally numbness, life empty since loss </a:t>
            </a:r>
          </a:p>
        </p:txBody>
      </p:sp>
    </p:spTree>
    <p:extLst>
      <p:ext uri="{BB962C8B-B14F-4D97-AF65-F5344CB8AC3E}">
        <p14:creationId xmlns:p14="http://schemas.microsoft.com/office/powerpoint/2010/main" val="175032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78219-C47F-4984-BC3F-E362CA6AEF54}"/>
              </a:ext>
            </a:extLst>
          </p:cNvPr>
          <p:cNvSpPr>
            <a:spLocks noGrp="1"/>
          </p:cNvSpPr>
          <p:nvPr>
            <p:ph type="ctrTitle"/>
          </p:nvPr>
        </p:nvSpPr>
        <p:spPr>
          <a:xfrm>
            <a:off x="672108" y="572239"/>
            <a:ext cx="7617222" cy="325437"/>
          </a:xfrm>
        </p:spPr>
        <p:txBody>
          <a:bodyPr>
            <a:noAutofit/>
          </a:bodyPr>
          <a:lstStyle/>
          <a:p>
            <a:r>
              <a:rPr lang="en-US" sz="3600" b="1" dirty="0">
                <a:solidFill>
                  <a:srgbClr val="C00000"/>
                </a:solidFill>
              </a:rPr>
              <a:t>PGD</a:t>
            </a:r>
            <a:r>
              <a:rPr lang="en-US" sz="3600" b="1" dirty="0"/>
              <a:t>  vs. MDD</a:t>
            </a:r>
          </a:p>
        </p:txBody>
      </p:sp>
      <p:sp>
        <p:nvSpPr>
          <p:cNvPr id="3" name="Subtitle 2">
            <a:extLst>
              <a:ext uri="{FF2B5EF4-FFF2-40B4-BE49-F238E27FC236}">
                <a16:creationId xmlns:a16="http://schemas.microsoft.com/office/drawing/2014/main" id="{AF207D40-D4E0-4E6A-A2D3-75C058798E20}"/>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31BBA475-D2F8-48DA-B137-25409DBC4847}"/>
              </a:ext>
            </a:extLst>
          </p:cNvPr>
          <p:cNvSpPr>
            <a:spLocks noGrp="1"/>
          </p:cNvSpPr>
          <p:nvPr>
            <p:ph type="sldNum" sz="quarter" idx="12"/>
          </p:nvPr>
        </p:nvSpPr>
        <p:spPr/>
        <p:txBody>
          <a:bodyPr/>
          <a:lstStyle/>
          <a:p>
            <a:pPr>
              <a:defRPr/>
            </a:pPr>
            <a:fld id="{914B9B59-695A-4997-90EC-B10A8A733EE9}" type="slidenum">
              <a:rPr lang="en-US" smtClean="0">
                <a:solidFill>
                  <a:prstClr val="white">
                    <a:tint val="95000"/>
                  </a:prstClr>
                </a:solidFill>
              </a:rPr>
              <a:pPr>
                <a:defRPr/>
              </a:pPr>
              <a:t>49</a:t>
            </a:fld>
            <a:endParaRPr lang="en-US">
              <a:solidFill>
                <a:prstClr val="white">
                  <a:tint val="95000"/>
                </a:prstClr>
              </a:solidFill>
            </a:endParaRPr>
          </a:p>
        </p:txBody>
      </p:sp>
      <p:graphicFrame>
        <p:nvGraphicFramePr>
          <p:cNvPr id="5" name="Table 4">
            <a:extLst>
              <a:ext uri="{FF2B5EF4-FFF2-40B4-BE49-F238E27FC236}">
                <a16:creationId xmlns:a16="http://schemas.microsoft.com/office/drawing/2014/main" id="{EF2BFFC4-2653-406F-89A4-BCE478C8C803}"/>
              </a:ext>
            </a:extLst>
          </p:cNvPr>
          <p:cNvGraphicFramePr>
            <a:graphicFrameLocks noGrp="1"/>
          </p:cNvGraphicFramePr>
          <p:nvPr>
            <p:extLst>
              <p:ext uri="{D42A27DB-BD31-4B8C-83A1-F6EECF244321}">
                <p14:modId xmlns:p14="http://schemas.microsoft.com/office/powerpoint/2010/main" val="1288090634"/>
              </p:ext>
            </p:extLst>
          </p:nvPr>
        </p:nvGraphicFramePr>
        <p:xfrm>
          <a:off x="856420" y="1295400"/>
          <a:ext cx="7248597" cy="4990361"/>
        </p:xfrm>
        <a:graphic>
          <a:graphicData uri="http://schemas.openxmlformats.org/drawingml/2006/table">
            <a:tbl>
              <a:tblPr firstRow="1" bandRow="1">
                <a:tableStyleId>{5C22544A-7EE6-4342-B048-85BDC9FD1C3A}</a:tableStyleId>
              </a:tblPr>
              <a:tblGrid>
                <a:gridCol w="3630387">
                  <a:extLst>
                    <a:ext uri="{9D8B030D-6E8A-4147-A177-3AD203B41FA5}">
                      <a16:colId xmlns:a16="http://schemas.microsoft.com/office/drawing/2014/main" val="1570966972"/>
                    </a:ext>
                  </a:extLst>
                </a:gridCol>
                <a:gridCol w="3618210">
                  <a:extLst>
                    <a:ext uri="{9D8B030D-6E8A-4147-A177-3AD203B41FA5}">
                      <a16:colId xmlns:a16="http://schemas.microsoft.com/office/drawing/2014/main" val="3916162242"/>
                    </a:ext>
                  </a:extLst>
                </a:gridCol>
              </a:tblGrid>
              <a:tr h="322938">
                <a:tc>
                  <a:txBody>
                    <a:bodyPr/>
                    <a:lstStyle/>
                    <a:p>
                      <a:endParaRPr lang="en-US" dirty="0"/>
                    </a:p>
                  </a:txBody>
                  <a:tcPr>
                    <a:solidFill>
                      <a:srgbClr val="C00000"/>
                    </a:solidFill>
                  </a:tcPr>
                </a:tc>
                <a:tc>
                  <a:txBody>
                    <a:bodyPr/>
                    <a:lstStyle/>
                    <a:p>
                      <a:endParaRPr lang="en-US" dirty="0"/>
                    </a:p>
                  </a:txBody>
                  <a:tcPr>
                    <a:solidFill>
                      <a:srgbClr val="C00000"/>
                    </a:solidFill>
                  </a:tcPr>
                </a:tc>
                <a:extLst>
                  <a:ext uri="{0D108BD9-81ED-4DB2-BD59-A6C34878D82A}">
                    <a16:rowId xmlns:a16="http://schemas.microsoft.com/office/drawing/2014/main" val="3164153343"/>
                  </a:ext>
                </a:extLst>
              </a:tr>
              <a:tr h="579639">
                <a:tc>
                  <a:txBody>
                    <a:bodyPr/>
                    <a:lstStyle/>
                    <a:p>
                      <a:r>
                        <a:rPr lang="en-US" sz="1400" b="1" dirty="0"/>
                        <a:t>Attachment disturbance </a:t>
                      </a:r>
                      <a:r>
                        <a:rPr lang="en-US" sz="1400" dirty="0"/>
                        <a:t>-- triggered by loss, craving for lost object</a:t>
                      </a:r>
                    </a:p>
                  </a:txBody>
                  <a:tcPr>
                    <a:solidFill>
                      <a:schemeClr val="bg1"/>
                    </a:solidFill>
                  </a:tcPr>
                </a:tc>
                <a:tc>
                  <a:txBody>
                    <a:bodyPr/>
                    <a:lstStyle/>
                    <a:p>
                      <a:r>
                        <a:rPr lang="en-US" sz="1400" dirty="0"/>
                        <a:t>Not Attachment disturbance – not loss specific,</a:t>
                      </a:r>
                    </a:p>
                    <a:p>
                      <a:r>
                        <a:rPr lang="en-US" sz="1400" dirty="0"/>
                        <a:t>craving for lost object</a:t>
                      </a:r>
                    </a:p>
                  </a:txBody>
                  <a:tcPr>
                    <a:solidFill>
                      <a:schemeClr val="bg1"/>
                    </a:solidFill>
                  </a:tcPr>
                </a:tc>
                <a:extLst>
                  <a:ext uri="{0D108BD9-81ED-4DB2-BD59-A6C34878D82A}">
                    <a16:rowId xmlns:a16="http://schemas.microsoft.com/office/drawing/2014/main" val="3726710040"/>
                  </a:ext>
                </a:extLst>
              </a:tr>
              <a:tr h="4050423">
                <a:tc>
                  <a:txBody>
                    <a:bodyPr/>
                    <a:lstStyle/>
                    <a:p>
                      <a:r>
                        <a:rPr lang="en-US" sz="1400" dirty="0"/>
                        <a:t>Factor/Cluster analyses reveal different </a:t>
                      </a:r>
                      <a:r>
                        <a:rPr lang="en-US" sz="1400" b="1" dirty="0"/>
                        <a:t>symptoms: </a:t>
                      </a:r>
                    </a:p>
                    <a:p>
                      <a:r>
                        <a:rPr lang="en-US" sz="1400" b="1" dirty="0">
                          <a:solidFill>
                            <a:srgbClr val="C00000"/>
                          </a:solidFill>
                        </a:rPr>
                        <a:t>Yes: </a:t>
                      </a:r>
                      <a:r>
                        <a:rPr lang="en-US" sz="1400" dirty="0">
                          <a:solidFill>
                            <a:srgbClr val="C00000"/>
                          </a:solidFill>
                        </a:rPr>
                        <a:t>yearning</a:t>
                      </a:r>
                    </a:p>
                    <a:p>
                      <a:r>
                        <a:rPr lang="en-US" sz="1400" dirty="0">
                          <a:solidFill>
                            <a:srgbClr val="C00000"/>
                          </a:solidFill>
                        </a:rPr>
                        <a:t>        disbelief, emotional numbness, identity </a:t>
                      </a:r>
                    </a:p>
                    <a:p>
                      <a:r>
                        <a:rPr lang="en-US" sz="1400" dirty="0">
                          <a:solidFill>
                            <a:srgbClr val="C00000"/>
                          </a:solidFill>
                        </a:rPr>
                        <a:t>        confusion, feeling a part of you has died, </a:t>
                      </a:r>
                    </a:p>
                    <a:p>
                      <a:r>
                        <a:rPr lang="en-US" sz="1400" dirty="0">
                          <a:solidFill>
                            <a:srgbClr val="C00000"/>
                          </a:solidFill>
                        </a:rPr>
                        <a:t>        bitter about loss </a:t>
                      </a:r>
                    </a:p>
                    <a:p>
                      <a:r>
                        <a:rPr lang="en-US" sz="1400" b="1" dirty="0"/>
                        <a:t>No</a:t>
                      </a:r>
                      <a:r>
                        <a:rPr lang="en-US" sz="1400" dirty="0"/>
                        <a:t>: </a:t>
                      </a:r>
                      <a:r>
                        <a:rPr lang="en-US" sz="1400" dirty="0">
                          <a:solidFill>
                            <a:schemeClr val="tx1"/>
                          </a:solidFill>
                        </a:rPr>
                        <a:t>sad, low mood, blame, loss of interest, </a:t>
                      </a:r>
                    </a:p>
                    <a:p>
                      <a:r>
                        <a:rPr lang="en-US" sz="1400" dirty="0">
                          <a:solidFill>
                            <a:schemeClr val="tx1"/>
                          </a:solidFill>
                        </a:rPr>
                        <a:t>       loss of energy, appetite, sleep disturbance       </a:t>
                      </a:r>
                    </a:p>
                    <a:p>
                      <a:pPr marL="0" marR="0" lvl="0" indent="0" algn="l" defTabSz="896112" rtl="0" eaLnBrk="1" fontAlgn="auto" latinLnBrk="0" hangingPunct="1">
                        <a:lnSpc>
                          <a:spcPct val="100000"/>
                        </a:lnSpc>
                        <a:spcBef>
                          <a:spcPts val="0"/>
                        </a:spcBef>
                        <a:spcAft>
                          <a:spcPts val="0"/>
                        </a:spcAft>
                        <a:buClrTx/>
                        <a:buSzTx/>
                        <a:buFontTx/>
                        <a:buNone/>
                        <a:tabLst/>
                        <a:defRPr/>
                      </a:pPr>
                      <a:r>
                        <a:rPr lang="en-US" sz="1400" b="1" dirty="0"/>
                        <a:t>Discriminant Validity </a:t>
                      </a:r>
                      <a:r>
                        <a:rPr lang="en-US" sz="1400" dirty="0"/>
                        <a:t>– phi ~.3-.5</a:t>
                      </a:r>
                    </a:p>
                    <a:p>
                      <a:pPr marL="0" marR="0" lvl="0" indent="0" algn="l" defTabSz="896112" rtl="0" eaLnBrk="1" fontAlgn="auto" latinLnBrk="0" hangingPunct="1">
                        <a:lnSpc>
                          <a:spcPct val="100000"/>
                        </a:lnSpc>
                        <a:spcBef>
                          <a:spcPts val="0"/>
                        </a:spcBef>
                        <a:spcAft>
                          <a:spcPts val="0"/>
                        </a:spcAft>
                        <a:buClrTx/>
                        <a:buSzTx/>
                        <a:buFontTx/>
                        <a:buNone/>
                        <a:tabLst/>
                        <a:defRPr/>
                      </a:pPr>
                      <a:r>
                        <a:rPr lang="en-US" sz="1400" dirty="0"/>
                        <a:t>Different </a:t>
                      </a:r>
                      <a:r>
                        <a:rPr lang="en-US" sz="1400" b="1" dirty="0"/>
                        <a:t>resolution over time </a:t>
                      </a:r>
                      <a:r>
                        <a:rPr lang="en-US" sz="1400" dirty="0"/>
                        <a:t>– grief persists longer, unabated</a:t>
                      </a:r>
                    </a:p>
                    <a:p>
                      <a:pPr marL="0" marR="0" lvl="0" indent="0" algn="l" defTabSz="896112" rtl="0" eaLnBrk="1" fontAlgn="auto" latinLnBrk="0" hangingPunct="1">
                        <a:lnSpc>
                          <a:spcPct val="100000"/>
                        </a:lnSpc>
                        <a:spcBef>
                          <a:spcPts val="0"/>
                        </a:spcBef>
                        <a:spcAft>
                          <a:spcPts val="0"/>
                        </a:spcAft>
                        <a:buClrTx/>
                        <a:buSzTx/>
                        <a:buFontTx/>
                        <a:buNone/>
                        <a:tabLst/>
                        <a:defRPr/>
                      </a:pPr>
                      <a:r>
                        <a:rPr lang="en-US" sz="1400" b="0" dirty="0"/>
                        <a:t>Different </a:t>
                      </a:r>
                      <a:r>
                        <a:rPr lang="en-US" sz="1400" b="1" dirty="0"/>
                        <a:t>treatment response (</a:t>
                      </a:r>
                      <a:r>
                        <a:rPr lang="en-US" sz="1400" b="1" dirty="0" err="1"/>
                        <a:t>tcas</a:t>
                      </a:r>
                      <a:r>
                        <a:rPr lang="en-US" sz="1400" b="1" dirty="0"/>
                        <a:t>, IPT, CGT, HEAL)</a:t>
                      </a:r>
                    </a:p>
                    <a:p>
                      <a:pPr marL="0" marR="0" lvl="0" indent="0" algn="l" defTabSz="896112" rtl="0" eaLnBrk="1" fontAlgn="auto" latinLnBrk="0" hangingPunct="1">
                        <a:lnSpc>
                          <a:spcPct val="100000"/>
                        </a:lnSpc>
                        <a:spcBef>
                          <a:spcPts val="0"/>
                        </a:spcBef>
                        <a:spcAft>
                          <a:spcPts val="0"/>
                        </a:spcAft>
                        <a:buClrTx/>
                        <a:buSzTx/>
                        <a:buFontTx/>
                        <a:buNone/>
                        <a:tabLst/>
                        <a:defRPr/>
                      </a:pPr>
                      <a:r>
                        <a:rPr lang="en-US" sz="1400" b="1" dirty="0"/>
                        <a:t>Different neurobiology </a:t>
                      </a:r>
                      <a:r>
                        <a:rPr lang="en-US" sz="1400" b="0" dirty="0"/>
                        <a:t>(nucleus </a:t>
                      </a:r>
                      <a:r>
                        <a:rPr lang="en-US" sz="1400" b="0" dirty="0" err="1"/>
                        <a:t>accumbens</a:t>
                      </a:r>
                      <a:r>
                        <a:rPr lang="en-US" sz="1400" b="0" dirty="0"/>
                        <a:t> activation)</a:t>
                      </a:r>
                    </a:p>
                    <a:p>
                      <a:pPr marL="0" marR="0" lvl="0" indent="0" algn="l" defTabSz="896112" rtl="0" eaLnBrk="1" fontAlgn="auto" latinLnBrk="0" hangingPunct="1">
                        <a:lnSpc>
                          <a:spcPct val="100000"/>
                        </a:lnSpc>
                        <a:spcBef>
                          <a:spcPts val="0"/>
                        </a:spcBef>
                        <a:spcAft>
                          <a:spcPts val="0"/>
                        </a:spcAft>
                        <a:buClrTx/>
                        <a:buSzTx/>
                        <a:buFontTx/>
                        <a:buNone/>
                        <a:tabLst/>
                        <a:defRPr/>
                      </a:pPr>
                      <a:r>
                        <a:rPr lang="en-US" sz="1400" b="1" dirty="0"/>
                        <a:t>Clinically distinguishable </a:t>
                      </a:r>
                      <a:r>
                        <a:rPr lang="en-US" sz="1400" b="0" dirty="0"/>
                        <a:t>(clinicians can reliably make differential diagnosis)</a:t>
                      </a:r>
                      <a:endParaRPr lang="en-US" sz="1400" dirty="0">
                        <a:solidFill>
                          <a:srgbClr val="C00000"/>
                        </a:solidFill>
                      </a:endParaRPr>
                    </a:p>
                  </a:txBody>
                  <a:tcPr>
                    <a:solidFill>
                      <a:schemeClr val="bg1"/>
                    </a:solidFill>
                  </a:tcPr>
                </a:tc>
                <a:tc>
                  <a:txBody>
                    <a:bodyPr/>
                    <a:lstStyle/>
                    <a:p>
                      <a:r>
                        <a:rPr lang="en-US" sz="1400" dirty="0"/>
                        <a:t>Factor/Cluster analyses reveal different </a:t>
                      </a:r>
                      <a:r>
                        <a:rPr lang="en-US" sz="1400" b="1" dirty="0"/>
                        <a:t>symptoms</a:t>
                      </a:r>
                      <a:r>
                        <a:rPr lang="en-US" sz="1400" dirty="0"/>
                        <a:t>: </a:t>
                      </a:r>
                    </a:p>
                    <a:p>
                      <a:r>
                        <a:rPr lang="en-US" sz="1400" b="1" dirty="0"/>
                        <a:t>No</a:t>
                      </a:r>
                      <a:r>
                        <a:rPr lang="en-US" sz="1400" b="0" dirty="0"/>
                        <a:t>:</a:t>
                      </a:r>
                      <a:r>
                        <a:rPr lang="en-US" sz="1400" dirty="0"/>
                        <a:t> yearning </a:t>
                      </a:r>
                    </a:p>
                    <a:p>
                      <a:r>
                        <a:rPr lang="en-US" sz="1400" dirty="0"/>
                        <a:t>       not disbelief, emotional numbness, </a:t>
                      </a:r>
                    </a:p>
                    <a:p>
                      <a:r>
                        <a:rPr lang="en-US" sz="1400" dirty="0"/>
                        <a:t>       identity  confusion, feeling a part of you </a:t>
                      </a:r>
                    </a:p>
                    <a:p>
                      <a:r>
                        <a:rPr lang="en-US" sz="1400" dirty="0"/>
                        <a:t>       has died, bitter about loss </a:t>
                      </a:r>
                    </a:p>
                    <a:p>
                      <a:r>
                        <a:rPr lang="en-US" sz="1400" dirty="0"/>
                        <a:t> </a:t>
                      </a:r>
                      <a:r>
                        <a:rPr lang="en-US" sz="1400" b="1" dirty="0"/>
                        <a:t>Yes</a:t>
                      </a:r>
                      <a:r>
                        <a:rPr lang="en-US" sz="1400" dirty="0"/>
                        <a:t>: </a:t>
                      </a:r>
                      <a:r>
                        <a:rPr lang="en-US" sz="1400" dirty="0">
                          <a:solidFill>
                            <a:srgbClr val="C00000"/>
                          </a:solidFill>
                        </a:rPr>
                        <a:t>sad, low mood, blame, loss of interest, </a:t>
                      </a:r>
                    </a:p>
                    <a:p>
                      <a:r>
                        <a:rPr lang="en-US" sz="1400" dirty="0">
                          <a:solidFill>
                            <a:srgbClr val="C00000"/>
                          </a:solidFill>
                        </a:rPr>
                        <a:t>       loss of energy, appetite, sleep disturbance</a:t>
                      </a:r>
                    </a:p>
                    <a:p>
                      <a:pPr marL="0" marR="0" lvl="0" indent="0" algn="l" defTabSz="896112" rtl="0" eaLnBrk="1" fontAlgn="auto" latinLnBrk="0" hangingPunct="1">
                        <a:lnSpc>
                          <a:spcPct val="100000"/>
                        </a:lnSpc>
                        <a:spcBef>
                          <a:spcPts val="0"/>
                        </a:spcBef>
                        <a:spcAft>
                          <a:spcPts val="0"/>
                        </a:spcAft>
                        <a:buClrTx/>
                        <a:buSzTx/>
                        <a:buFontTx/>
                        <a:buNone/>
                        <a:tabLst/>
                        <a:defRPr/>
                      </a:pPr>
                      <a:r>
                        <a:rPr lang="en-US" sz="1400" b="1" dirty="0"/>
                        <a:t>Discriminant Validity </a:t>
                      </a:r>
                      <a:r>
                        <a:rPr lang="en-US" sz="1400" dirty="0"/>
                        <a:t>– phi ~.3-.5</a:t>
                      </a:r>
                    </a:p>
                    <a:p>
                      <a:pPr marL="0" marR="0" lvl="0" indent="0" algn="l" defTabSz="896112" rtl="0" eaLnBrk="1" fontAlgn="auto" latinLnBrk="0" hangingPunct="1">
                        <a:lnSpc>
                          <a:spcPct val="100000"/>
                        </a:lnSpc>
                        <a:spcBef>
                          <a:spcPts val="0"/>
                        </a:spcBef>
                        <a:spcAft>
                          <a:spcPts val="0"/>
                        </a:spcAft>
                        <a:buClrTx/>
                        <a:buSzTx/>
                        <a:buFontTx/>
                        <a:buNone/>
                        <a:tabLst/>
                        <a:defRPr/>
                      </a:pPr>
                      <a:r>
                        <a:rPr lang="en-US" sz="1400" dirty="0"/>
                        <a:t>Different </a:t>
                      </a:r>
                      <a:r>
                        <a:rPr lang="en-US" sz="1400" b="1" dirty="0"/>
                        <a:t>resolution over time </a:t>
                      </a:r>
                      <a:r>
                        <a:rPr lang="en-US" sz="1400" dirty="0"/>
                        <a:t>– depressed mood more episodic less chronic</a:t>
                      </a:r>
                    </a:p>
                    <a:p>
                      <a:pPr marL="0" marR="0" lvl="0" indent="0" algn="l" defTabSz="896112" rtl="0" eaLnBrk="1" fontAlgn="auto" latinLnBrk="0" hangingPunct="1">
                        <a:lnSpc>
                          <a:spcPct val="100000"/>
                        </a:lnSpc>
                        <a:spcBef>
                          <a:spcPts val="0"/>
                        </a:spcBef>
                        <a:spcAft>
                          <a:spcPts val="0"/>
                        </a:spcAft>
                        <a:buClrTx/>
                        <a:buSzTx/>
                        <a:buFontTx/>
                        <a:buNone/>
                        <a:tabLst/>
                        <a:defRPr/>
                      </a:pPr>
                      <a:r>
                        <a:rPr lang="en-US" sz="1400" b="0" dirty="0"/>
                        <a:t>Different </a:t>
                      </a:r>
                      <a:r>
                        <a:rPr lang="en-US" sz="1400" b="1" dirty="0"/>
                        <a:t>treatment response (</a:t>
                      </a:r>
                      <a:r>
                        <a:rPr lang="en-US" sz="1400" b="1" dirty="0" err="1"/>
                        <a:t>tcas</a:t>
                      </a:r>
                      <a:r>
                        <a:rPr lang="en-US" sz="1400" b="1" dirty="0"/>
                        <a:t>, IPT, CGT, HEAL)</a:t>
                      </a:r>
                    </a:p>
                    <a:p>
                      <a:r>
                        <a:rPr lang="en-US" sz="1400" b="1" dirty="0">
                          <a:solidFill>
                            <a:schemeClr val="tx1"/>
                          </a:solidFill>
                        </a:rPr>
                        <a:t>Different neurobiologically </a:t>
                      </a:r>
                      <a:r>
                        <a:rPr lang="en-US" sz="1400" b="0" dirty="0">
                          <a:solidFill>
                            <a:schemeClr val="tx1"/>
                          </a:solidFill>
                        </a:rPr>
                        <a:t>(no nucleus </a:t>
                      </a:r>
                      <a:r>
                        <a:rPr lang="en-US" sz="1400" b="0" dirty="0" err="1">
                          <a:solidFill>
                            <a:schemeClr val="tx1"/>
                          </a:solidFill>
                        </a:rPr>
                        <a:t>accumbens</a:t>
                      </a:r>
                      <a:r>
                        <a:rPr lang="en-US" sz="1400" b="0" dirty="0">
                          <a:solidFill>
                            <a:schemeClr val="tx1"/>
                          </a:solidFill>
                        </a:rPr>
                        <a:t> activation)</a:t>
                      </a:r>
                    </a:p>
                    <a:p>
                      <a:r>
                        <a:rPr lang="en-US" sz="1400" b="1" dirty="0">
                          <a:solidFill>
                            <a:schemeClr val="tx1"/>
                          </a:solidFill>
                        </a:rPr>
                        <a:t>Clinically distinguishable </a:t>
                      </a:r>
                      <a:r>
                        <a:rPr lang="en-US" sz="1400" b="0" dirty="0">
                          <a:solidFill>
                            <a:schemeClr val="tx1"/>
                          </a:solidFill>
                        </a:rPr>
                        <a:t>(differential diagnosis)</a:t>
                      </a:r>
                    </a:p>
                  </a:txBody>
                  <a:tcPr>
                    <a:solidFill>
                      <a:schemeClr val="bg1"/>
                    </a:solidFill>
                  </a:tcPr>
                </a:tc>
                <a:extLst>
                  <a:ext uri="{0D108BD9-81ED-4DB2-BD59-A6C34878D82A}">
                    <a16:rowId xmlns:a16="http://schemas.microsoft.com/office/drawing/2014/main" val="290166367"/>
                  </a:ext>
                </a:extLst>
              </a:tr>
            </a:tbl>
          </a:graphicData>
        </a:graphic>
      </p:graphicFrame>
    </p:spTree>
    <p:extLst>
      <p:ext uri="{BB962C8B-B14F-4D97-AF65-F5344CB8AC3E}">
        <p14:creationId xmlns:p14="http://schemas.microsoft.com/office/powerpoint/2010/main" val="793080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999" y="79275"/>
            <a:ext cx="7729240" cy="1325563"/>
          </a:xfrm>
        </p:spPr>
        <p:txBody>
          <a:bodyPr>
            <a:normAutofit/>
          </a:bodyPr>
          <a:lstStyle/>
          <a:p>
            <a:pPr algn="ctr"/>
            <a:r>
              <a:rPr lang="en-US" sz="2800" dirty="0">
                <a:latin typeface="Arial" panose="020B0604020202020204" pitchFamily="34" charset="0"/>
                <a:cs typeface="Arial" panose="020B0604020202020204" pitchFamily="34" charset="0"/>
              </a:rPr>
              <a:t>Origins of </a:t>
            </a:r>
            <a:r>
              <a:rPr lang="en-US" sz="2800" dirty="0">
                <a:solidFill>
                  <a:srgbClr val="C00000"/>
                </a:solidFill>
                <a:latin typeface="Arial" panose="020B0604020202020204" pitchFamily="34" charset="0"/>
                <a:cs typeface="Arial" panose="020B0604020202020204" pitchFamily="34" charset="0"/>
              </a:rPr>
              <a:t>ICD-11’s</a:t>
            </a:r>
            <a:r>
              <a:rPr lang="en-US" sz="2800" dirty="0">
                <a:latin typeface="Arial" panose="020B0604020202020204" pitchFamily="34" charset="0"/>
                <a:cs typeface="Arial" panose="020B0604020202020204" pitchFamily="34" charset="0"/>
              </a:rPr>
              <a:t> </a:t>
            </a:r>
            <a:r>
              <a:rPr lang="en-US" sz="2800" dirty="0">
                <a:solidFill>
                  <a:srgbClr val="C00000"/>
                </a:solidFill>
                <a:latin typeface="Arial" panose="020B0604020202020204" pitchFamily="34" charset="0"/>
                <a:cs typeface="Arial" panose="020B0604020202020204" pitchFamily="34" charset="0"/>
              </a:rPr>
              <a:t>PGD </a:t>
            </a:r>
          </a:p>
        </p:txBody>
      </p:sp>
      <p:sp>
        <p:nvSpPr>
          <p:cNvPr id="3" name="Slide Number Placeholder 2"/>
          <p:cNvSpPr>
            <a:spLocks noGrp="1"/>
          </p:cNvSpPr>
          <p:nvPr>
            <p:ph type="sldNum" sz="quarter" idx="12"/>
          </p:nvPr>
        </p:nvSpPr>
        <p:spPr/>
        <p:txBody>
          <a:bodyPr/>
          <a:lstStyle/>
          <a:p>
            <a:pPr>
              <a:defRPr/>
            </a:pPr>
            <a:fld id="{A5FFB2FD-D7B5-49F2-8CB3-4EBFF2C6686B}" type="slidenum">
              <a:rPr lang="en-US" smtClean="0">
                <a:solidFill>
                  <a:prstClr val="black">
                    <a:tint val="95000"/>
                  </a:prstClr>
                </a:solidFill>
              </a:rPr>
              <a:pPr>
                <a:defRPr/>
              </a:pPr>
              <a:t>5</a:t>
            </a:fld>
            <a:endParaRPr lang="en-US" dirty="0">
              <a:solidFill>
                <a:prstClr val="black">
                  <a:tint val="95000"/>
                </a:prstClr>
              </a:solidFill>
            </a:endParaRPr>
          </a:p>
        </p:txBody>
      </p:sp>
      <p:sp>
        <p:nvSpPr>
          <p:cNvPr id="9" name="TextBox 8"/>
          <p:cNvSpPr txBox="1"/>
          <p:nvPr/>
        </p:nvSpPr>
        <p:spPr>
          <a:xfrm>
            <a:off x="480219" y="2133600"/>
            <a:ext cx="8001000" cy="3323987"/>
          </a:xfrm>
          <a:prstGeom prst="rect">
            <a:avLst/>
          </a:prstGeom>
          <a:noFill/>
        </p:spPr>
        <p:txBody>
          <a:bodyPr wrap="square" rtlCol="0">
            <a:spAutoFit/>
          </a:bodyPr>
          <a:lstStyle/>
          <a:p>
            <a:pPr>
              <a:spcAft>
                <a:spcPts val="1200"/>
              </a:spcAft>
            </a:pPr>
            <a:r>
              <a:rPr lang="en-US" sz="2000" i="1" dirty="0"/>
              <a:t>“In 2009, a broad group of authors developed a consensus on the criteria for a clinical diagnosis of PGD… [based on] an analysis of [data] from the </a:t>
            </a:r>
            <a:r>
              <a:rPr lang="en-US" sz="2000" b="1" i="1" dirty="0">
                <a:solidFill>
                  <a:srgbClr val="C00000"/>
                </a:solidFill>
              </a:rPr>
              <a:t>Yale Bereavement Study </a:t>
            </a:r>
            <a:r>
              <a:rPr lang="en-US" sz="2000" i="1" dirty="0"/>
              <a:t>(</a:t>
            </a:r>
            <a:r>
              <a:rPr lang="en-US" sz="2000" i="1" dirty="0" err="1"/>
              <a:t>Prigerson</a:t>
            </a:r>
            <a:r>
              <a:rPr lang="en-US" sz="2000" i="1" dirty="0"/>
              <a:t> et al., 2009)…</a:t>
            </a:r>
          </a:p>
          <a:p>
            <a:pPr>
              <a:spcAft>
                <a:spcPts val="1200"/>
              </a:spcAft>
            </a:pPr>
            <a:r>
              <a:rPr lang="en-US" sz="2000" i="1" dirty="0"/>
              <a:t>[it] generated sensitive and specific items for the PGD-2009 criteria…</a:t>
            </a:r>
          </a:p>
          <a:p>
            <a:pPr>
              <a:spcAft>
                <a:spcPts val="1200"/>
              </a:spcAft>
            </a:pPr>
            <a:r>
              <a:rPr lang="en-US" sz="2000" i="1" dirty="0"/>
              <a:t>… predictive validity (</a:t>
            </a:r>
            <a:r>
              <a:rPr lang="en-US" sz="2000" i="1" dirty="0" err="1"/>
              <a:t>Prigerson</a:t>
            </a:r>
            <a:r>
              <a:rPr lang="en-US" sz="2000" i="1" dirty="0"/>
              <a:t> et al., 2009) and the diagnostic distinction of PGD have been consistently confirmed…</a:t>
            </a:r>
          </a:p>
          <a:p>
            <a:pPr>
              <a:spcAft>
                <a:spcPts val="1200"/>
              </a:spcAft>
            </a:pPr>
            <a:r>
              <a:rPr lang="en-US" sz="2000" i="1" u="sng" dirty="0"/>
              <a:t>Based on the important research findings outlined above</a:t>
            </a:r>
            <a:r>
              <a:rPr lang="en-US" sz="2000" i="1" dirty="0"/>
              <a:t>, with the new refinements by the WHO working group, [we] offer </a:t>
            </a:r>
            <a:r>
              <a:rPr lang="en-US" sz="2000" i="1" dirty="0">
                <a:solidFill>
                  <a:srgbClr val="C00000"/>
                </a:solidFill>
              </a:rPr>
              <a:t>valid </a:t>
            </a:r>
            <a:r>
              <a:rPr lang="en-US" sz="2000" i="1" dirty="0"/>
              <a:t>and </a:t>
            </a:r>
            <a:r>
              <a:rPr lang="en-US" sz="2000" i="1" dirty="0">
                <a:solidFill>
                  <a:srgbClr val="C00000"/>
                </a:solidFill>
              </a:rPr>
              <a:t>clinically useful </a:t>
            </a:r>
            <a:r>
              <a:rPr lang="en-US" sz="2000" i="1" dirty="0"/>
              <a:t>diagnostic guidelines for the inclusion of </a:t>
            </a:r>
            <a:r>
              <a:rPr lang="en-US" sz="2000" b="1" i="1" dirty="0">
                <a:solidFill>
                  <a:srgbClr val="C00000"/>
                </a:solidFill>
              </a:rPr>
              <a:t>PGD in the ICD-11 </a:t>
            </a:r>
            <a:r>
              <a:rPr lang="en-US" sz="2000" i="1" dirty="0"/>
              <a:t>…”</a:t>
            </a:r>
          </a:p>
        </p:txBody>
      </p:sp>
      <p:sp>
        <p:nvSpPr>
          <p:cNvPr id="8" name="TextBox 7"/>
          <p:cNvSpPr txBox="1"/>
          <p:nvPr/>
        </p:nvSpPr>
        <p:spPr>
          <a:xfrm>
            <a:off x="457200" y="1463040"/>
            <a:ext cx="7772400" cy="400110"/>
          </a:xfrm>
          <a:prstGeom prst="rect">
            <a:avLst/>
          </a:prstGeom>
          <a:noFill/>
        </p:spPr>
        <p:txBody>
          <a:bodyPr wrap="square" rtlCol="0">
            <a:spAutoFit/>
          </a:bodyPr>
          <a:lstStyle/>
          <a:p>
            <a:r>
              <a:rPr lang="en-US" sz="2000" dirty="0" err="1"/>
              <a:t>Killikelly</a:t>
            </a:r>
            <a:r>
              <a:rPr lang="en-US" sz="2000" dirty="0"/>
              <a:t> &amp; </a:t>
            </a:r>
            <a:r>
              <a:rPr lang="en-US" sz="2000" dirty="0" err="1"/>
              <a:t>Maercker</a:t>
            </a:r>
            <a:r>
              <a:rPr lang="en-US" sz="2000" dirty="0"/>
              <a:t> (2018) wrote:</a:t>
            </a:r>
          </a:p>
        </p:txBody>
      </p:sp>
      <p:sp>
        <p:nvSpPr>
          <p:cNvPr id="11" name="TextBox 10">
            <a:extLst>
              <a:ext uri="{FF2B5EF4-FFF2-40B4-BE49-F238E27FC236}">
                <a16:creationId xmlns:a16="http://schemas.microsoft.com/office/drawing/2014/main" id="{1D21B257-0373-41E0-B266-7E761DD35179}"/>
              </a:ext>
            </a:extLst>
          </p:cNvPr>
          <p:cNvSpPr txBox="1"/>
          <p:nvPr/>
        </p:nvSpPr>
        <p:spPr>
          <a:xfrm>
            <a:off x="291539" y="5764480"/>
            <a:ext cx="8378359" cy="430887"/>
          </a:xfrm>
          <a:prstGeom prst="rect">
            <a:avLst/>
          </a:prstGeom>
          <a:noFill/>
        </p:spPr>
        <p:txBody>
          <a:bodyPr wrap="square" rtlCol="0">
            <a:spAutoFit/>
          </a:bodyPr>
          <a:lstStyle/>
          <a:p>
            <a:pPr marL="342900" indent="-342900">
              <a:buFont typeface="Wingdings" panose="05000000000000000000" pitchFamily="2" charset="2"/>
              <a:buChar char="Ø"/>
            </a:pPr>
            <a:r>
              <a:rPr lang="en-US" sz="2200" b="1" dirty="0"/>
              <a:t>Thus, ICD-11 decided to </a:t>
            </a:r>
            <a:r>
              <a:rPr lang="en-US" sz="2200" b="1" u="sng" dirty="0"/>
              <a:t>act</a:t>
            </a:r>
            <a:r>
              <a:rPr lang="en-US" sz="2200" b="1" dirty="0"/>
              <a:t> on evidence supporting PGD criteria </a:t>
            </a:r>
          </a:p>
        </p:txBody>
      </p:sp>
    </p:spTree>
    <p:extLst>
      <p:ext uri="{BB962C8B-B14F-4D97-AF65-F5344CB8AC3E}">
        <p14:creationId xmlns:p14="http://schemas.microsoft.com/office/powerpoint/2010/main" val="1341917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6691" y="1515244"/>
            <a:ext cx="6344156" cy="906658"/>
          </a:xfrm>
          <a:prstGeom prst="rect">
            <a:avLst/>
          </a:prstGeom>
        </p:spPr>
        <p:txBody>
          <a:bodyPr wrap="square">
            <a:spAutoFit/>
          </a:bodyPr>
          <a:lstStyle/>
          <a:p>
            <a:pPr algn="ctr"/>
            <a:r>
              <a:rPr lang="en-US" sz="2646" b="1" dirty="0">
                <a:cs typeface="Arial" pitchFamily="34" charset="0"/>
              </a:rPr>
              <a:t>Making the Distinction: </a:t>
            </a:r>
            <a:br>
              <a:rPr lang="en-US" sz="2646" b="1" dirty="0">
                <a:cs typeface="Arial" pitchFamily="34" charset="0"/>
              </a:rPr>
            </a:br>
            <a:r>
              <a:rPr lang="en-US" sz="2646" b="1" dirty="0">
                <a:cs typeface="Arial" pitchFamily="34" charset="0"/>
              </a:rPr>
              <a:t>How is PGD Different from Normal Grief?</a:t>
            </a:r>
            <a:endParaRPr lang="en-US" sz="2646" b="1" dirty="0"/>
          </a:p>
        </p:txBody>
      </p:sp>
      <p:sp>
        <p:nvSpPr>
          <p:cNvPr id="6" name="Rectangle 5"/>
          <p:cNvSpPr/>
          <p:nvPr/>
        </p:nvSpPr>
        <p:spPr>
          <a:xfrm>
            <a:off x="527754" y="2672879"/>
            <a:ext cx="7662029" cy="2403088"/>
          </a:xfrm>
          <a:prstGeom prst="rect">
            <a:avLst/>
          </a:prstGeom>
        </p:spPr>
        <p:txBody>
          <a:bodyPr wrap="square">
            <a:noAutofit/>
          </a:bodyPr>
          <a:lstStyle/>
          <a:p>
            <a:pPr marL="974522" indent="-336042">
              <a:lnSpc>
                <a:spcPct val="120000"/>
              </a:lnSpc>
              <a:buClr>
                <a:schemeClr val="accent1"/>
              </a:buClr>
              <a:buFont typeface="Arial" panose="020B0604020202020204" pitchFamily="34" charset="0"/>
              <a:buChar char="•"/>
              <a:defRPr/>
            </a:pPr>
            <a:r>
              <a:rPr lang="en-GB" sz="2058" dirty="0">
                <a:ea typeface="MS Mincho" pitchFamily="49" charset="-128"/>
                <a:cs typeface="Arial" pitchFamily="34" charset="0"/>
              </a:rPr>
              <a:t>It is not </a:t>
            </a:r>
            <a:r>
              <a:rPr lang="en-GB" sz="2058" spc="-110" dirty="0">
                <a:ea typeface="MS Mincho" pitchFamily="49" charset="-128"/>
                <a:cs typeface="Arial" pitchFamily="34" charset="0"/>
              </a:rPr>
              <a:t>normal</a:t>
            </a:r>
            <a:r>
              <a:rPr lang="en-GB" sz="2058" dirty="0">
                <a:ea typeface="MS Mincho" pitchFamily="49" charset="-128"/>
                <a:cs typeface="Arial" pitchFamily="34" charset="0"/>
              </a:rPr>
              <a:t> for a bereaved person to feel unsure of who s/he is or where s/he fits in after the loss</a:t>
            </a:r>
          </a:p>
          <a:p>
            <a:pPr marL="974522" indent="-336042">
              <a:lnSpc>
                <a:spcPct val="120000"/>
              </a:lnSpc>
              <a:buClr>
                <a:schemeClr val="accent1"/>
              </a:buClr>
              <a:buFont typeface="Arial" panose="020B0604020202020204" pitchFamily="34" charset="0"/>
              <a:buChar char="•"/>
              <a:defRPr/>
            </a:pPr>
            <a:r>
              <a:rPr lang="en-GB" sz="2058" dirty="0">
                <a:ea typeface="MS Mincho" pitchFamily="49" charset="-128"/>
                <a:cs typeface="Arial" pitchFamily="34" charset="0"/>
              </a:rPr>
              <a:t>It is not normal to be chronically disengaged from others and the world around him/her</a:t>
            </a:r>
          </a:p>
          <a:p>
            <a:pPr marL="974522" indent="-336042">
              <a:lnSpc>
                <a:spcPct val="120000"/>
              </a:lnSpc>
              <a:buClr>
                <a:schemeClr val="accent1"/>
              </a:buClr>
              <a:buFont typeface="Arial" panose="020B0604020202020204" pitchFamily="34" charset="0"/>
              <a:buChar char="•"/>
              <a:defRPr/>
            </a:pPr>
            <a:r>
              <a:rPr lang="en-GB" sz="2058" dirty="0">
                <a:ea typeface="MS Mincho" pitchFamily="49" charset="-128"/>
                <a:cs typeface="Arial" pitchFamily="34" charset="0"/>
              </a:rPr>
              <a:t>It is not normal to feel emotionally numb and disconnected</a:t>
            </a:r>
          </a:p>
          <a:p>
            <a:pPr marL="974522" indent="-336042">
              <a:lnSpc>
                <a:spcPct val="120000"/>
              </a:lnSpc>
              <a:buClr>
                <a:schemeClr val="accent1"/>
              </a:buClr>
              <a:buFont typeface="Arial" panose="020B0604020202020204" pitchFamily="34" charset="0"/>
              <a:buChar char="•"/>
              <a:defRPr/>
            </a:pPr>
            <a:r>
              <a:rPr lang="en-GB" sz="2058" dirty="0">
                <a:ea typeface="MS Mincho" pitchFamily="49" charset="-128"/>
                <a:cs typeface="Arial" pitchFamily="34" charset="0"/>
              </a:rPr>
              <a:t>It is not normal to feel empty without the deceased</a:t>
            </a:r>
          </a:p>
          <a:p>
            <a:pPr marL="974522" indent="-336042">
              <a:lnSpc>
                <a:spcPct val="120000"/>
              </a:lnSpc>
              <a:buClr>
                <a:schemeClr val="accent1"/>
              </a:buClr>
              <a:buFont typeface="Arial" panose="020B0604020202020204" pitchFamily="34" charset="0"/>
              <a:buChar char="•"/>
              <a:defRPr/>
            </a:pPr>
            <a:r>
              <a:rPr lang="en-GB" sz="2058" dirty="0">
                <a:ea typeface="MS Mincho" pitchFamily="49" charset="-128"/>
                <a:cs typeface="Arial" pitchFamily="34" charset="0"/>
              </a:rPr>
              <a:t>It is not normal to feel unsafe and insecure without the deceased</a:t>
            </a:r>
          </a:p>
        </p:txBody>
      </p:sp>
    </p:spTree>
    <p:extLst>
      <p:ext uri="{BB962C8B-B14F-4D97-AF65-F5344CB8AC3E}">
        <p14:creationId xmlns:p14="http://schemas.microsoft.com/office/powerpoint/2010/main" val="1101041114"/>
      </p:ext>
    </p:extLst>
  </p:cSld>
  <p:clrMapOvr>
    <a:masterClrMapping/>
  </p:clrMapOvr>
  <p:transition spd="med">
    <p:blinds/>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522750" y="2503840"/>
            <a:ext cx="7990616" cy="2717450"/>
          </a:xfrm>
        </p:spPr>
        <p:txBody>
          <a:bodyPr>
            <a:normAutofit fontScale="92500" lnSpcReduction="20000"/>
          </a:bodyPr>
          <a:lstStyle/>
          <a:p>
            <a:pPr marL="206526" indent="-206526">
              <a:lnSpc>
                <a:spcPct val="120000"/>
              </a:lnSpc>
              <a:spcBef>
                <a:spcPts val="441"/>
              </a:spcBef>
              <a:spcAft>
                <a:spcPts val="3528"/>
              </a:spcAft>
              <a:defRPr/>
            </a:pPr>
            <a:r>
              <a:rPr lang="en-US" sz="2058" dirty="0">
                <a:latin typeface="Garamond" panose="02020404030301010803" pitchFamily="18" charset="0"/>
                <a:cs typeface="Arial" pitchFamily="34" charset="0"/>
              </a:rPr>
              <a:t>PGD uniquely includes “separation distress” (yearning  and pining for the deceased), which is not seen in other mental disorders</a:t>
            </a:r>
          </a:p>
          <a:p>
            <a:pPr marL="206526" indent="-206526">
              <a:lnSpc>
                <a:spcPct val="120000"/>
              </a:lnSpc>
              <a:spcBef>
                <a:spcPts val="441"/>
              </a:spcBef>
              <a:spcAft>
                <a:spcPts val="3528"/>
              </a:spcAft>
              <a:defRPr/>
            </a:pPr>
            <a:r>
              <a:rPr lang="en-US" sz="2058" dirty="0">
                <a:latin typeface="Garamond" panose="02020404030301010803" pitchFamily="18" charset="0"/>
                <a:cs typeface="Arial" pitchFamily="34" charset="0"/>
              </a:rPr>
              <a:t>MDD is characterized more by sadness than PGD</a:t>
            </a:r>
          </a:p>
          <a:p>
            <a:pPr marL="206526" indent="-206526">
              <a:lnSpc>
                <a:spcPct val="120000"/>
              </a:lnSpc>
              <a:spcBef>
                <a:spcPts val="441"/>
              </a:spcBef>
              <a:spcAft>
                <a:spcPts val="3528"/>
              </a:spcAft>
              <a:defRPr/>
            </a:pPr>
            <a:r>
              <a:rPr lang="en-US" sz="2058" dirty="0">
                <a:latin typeface="Garamond" panose="02020404030301010803" pitchFamily="18" charset="0"/>
                <a:cs typeface="Arial" pitchFamily="34" charset="0"/>
              </a:rPr>
              <a:t>PGD symptoms are more stable over time than MDD symptoms</a:t>
            </a:r>
          </a:p>
          <a:p>
            <a:endParaRPr lang="en-US" sz="2058" dirty="0"/>
          </a:p>
        </p:txBody>
      </p:sp>
      <p:sp>
        <p:nvSpPr>
          <p:cNvPr id="3" name="Rectangle 2"/>
          <p:cNvSpPr/>
          <p:nvPr/>
        </p:nvSpPr>
        <p:spPr>
          <a:xfrm>
            <a:off x="1603342" y="1450665"/>
            <a:ext cx="6283803" cy="816249"/>
          </a:xfrm>
          <a:prstGeom prst="rect">
            <a:avLst/>
          </a:prstGeom>
        </p:spPr>
        <p:txBody>
          <a:bodyPr wrap="square">
            <a:spAutoFit/>
          </a:bodyPr>
          <a:lstStyle/>
          <a:p>
            <a:pPr algn="ctr"/>
            <a:r>
              <a:rPr lang="en-US" sz="2352" b="1" dirty="0">
                <a:cs typeface="Arial" pitchFamily="34" charset="0"/>
              </a:rPr>
              <a:t>Making the Distinction: </a:t>
            </a:r>
            <a:br>
              <a:rPr lang="en-US" sz="2352" b="1" dirty="0">
                <a:cs typeface="Arial" pitchFamily="34" charset="0"/>
              </a:rPr>
            </a:br>
            <a:r>
              <a:rPr lang="en-US" sz="2352" b="1" dirty="0">
                <a:cs typeface="Arial" pitchFamily="34" charset="0"/>
              </a:rPr>
              <a:t>Why is PGD not Major Depressive Disorder?</a:t>
            </a:r>
            <a:endParaRPr lang="en-US" sz="2352" b="1" dirty="0"/>
          </a:p>
        </p:txBody>
      </p:sp>
    </p:spTree>
    <p:extLst>
      <p:ext uri="{BB962C8B-B14F-4D97-AF65-F5344CB8AC3E}">
        <p14:creationId xmlns:p14="http://schemas.microsoft.com/office/powerpoint/2010/main" val="2366122398"/>
      </p:ext>
    </p:extLst>
  </p:cSld>
  <p:clrMapOvr>
    <a:masterClrMapping/>
  </p:clrMapOvr>
  <p:transition spd="med">
    <p:blinds/>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5680" y="1494792"/>
            <a:ext cx="3894311" cy="816249"/>
          </a:xfrm>
          <a:prstGeom prst="rect">
            <a:avLst/>
          </a:prstGeom>
        </p:spPr>
        <p:txBody>
          <a:bodyPr wrap="square">
            <a:spAutoFit/>
          </a:bodyPr>
          <a:lstStyle/>
          <a:p>
            <a:pPr algn="ctr"/>
            <a:r>
              <a:rPr lang="en-US" sz="2352" b="1" dirty="0">
                <a:latin typeface="+mj-lt"/>
                <a:ea typeface="Dotum" panose="020B0600000101010101" pitchFamily="34" charset="-127"/>
                <a:cs typeface="Arial" pitchFamily="34" charset="0"/>
              </a:rPr>
              <a:t>Making the Distinction: </a:t>
            </a:r>
            <a:br>
              <a:rPr lang="en-US" sz="2352" b="1" dirty="0">
                <a:latin typeface="+mj-lt"/>
                <a:ea typeface="Dotum" panose="020B0600000101010101" pitchFamily="34" charset="-127"/>
                <a:cs typeface="Arial" pitchFamily="34" charset="0"/>
              </a:rPr>
            </a:br>
            <a:r>
              <a:rPr lang="en-US" sz="2352" b="1" dirty="0">
                <a:latin typeface="+mj-lt"/>
                <a:ea typeface="Dotum" panose="020B0600000101010101" pitchFamily="34" charset="-127"/>
                <a:cs typeface="Arial" pitchFamily="34" charset="0"/>
              </a:rPr>
              <a:t>Why is PGD not PTSD?</a:t>
            </a:r>
            <a:endParaRPr lang="en-US" sz="2352" b="1" dirty="0">
              <a:latin typeface="+mj-lt"/>
            </a:endParaRPr>
          </a:p>
        </p:txBody>
      </p:sp>
      <p:sp>
        <p:nvSpPr>
          <p:cNvPr id="3" name="Rectangle 2"/>
          <p:cNvSpPr/>
          <p:nvPr/>
        </p:nvSpPr>
        <p:spPr>
          <a:xfrm>
            <a:off x="1048642" y="2436456"/>
            <a:ext cx="7046631" cy="2851293"/>
          </a:xfrm>
          <a:prstGeom prst="rect">
            <a:avLst/>
          </a:prstGeom>
        </p:spPr>
        <p:txBody>
          <a:bodyPr wrap="square">
            <a:spAutoFit/>
          </a:bodyPr>
          <a:lstStyle/>
          <a:p>
            <a:pPr marL="298704" indent="-298704">
              <a:lnSpc>
                <a:spcPct val="120000"/>
              </a:lnSpc>
              <a:spcBef>
                <a:spcPts val="441"/>
              </a:spcBef>
              <a:spcAft>
                <a:spcPts val="882"/>
              </a:spcAft>
              <a:buClr>
                <a:schemeClr val="accent1"/>
              </a:buClr>
              <a:buFont typeface="Arial" panose="020B0604020202020204" pitchFamily="34" charset="0"/>
              <a:buChar char="•"/>
              <a:defRPr/>
            </a:pPr>
            <a:r>
              <a:rPr lang="en-US" sz="1764" dirty="0">
                <a:ea typeface="Arial Unicode MS" pitchFamily="34" charset="-128"/>
                <a:cs typeface="Arial" pitchFamily="34" charset="0"/>
              </a:rPr>
              <a:t>Yearning is only found in PGD and not present in PTSD</a:t>
            </a:r>
          </a:p>
          <a:p>
            <a:pPr marL="298704" indent="-298704">
              <a:lnSpc>
                <a:spcPct val="120000"/>
              </a:lnSpc>
              <a:spcBef>
                <a:spcPts val="441"/>
              </a:spcBef>
              <a:spcAft>
                <a:spcPts val="882"/>
              </a:spcAft>
              <a:buClr>
                <a:schemeClr val="accent1"/>
              </a:buClr>
              <a:buFont typeface="Arial" panose="020B0604020202020204" pitchFamily="34" charset="0"/>
              <a:buChar char="•"/>
              <a:defRPr/>
            </a:pPr>
            <a:r>
              <a:rPr lang="en-US" sz="1764" dirty="0">
                <a:ea typeface="Arial Unicode MS" pitchFamily="34" charset="-128"/>
                <a:cs typeface="Arial" pitchFamily="34" charset="0"/>
              </a:rPr>
              <a:t>In PGD, memories of the deceased are bittersweet – at once comforting but distressing because they remind the bereaved of the loss</a:t>
            </a:r>
          </a:p>
          <a:p>
            <a:pPr marL="298704" indent="-298704">
              <a:lnSpc>
                <a:spcPct val="120000"/>
              </a:lnSpc>
              <a:spcBef>
                <a:spcPts val="441"/>
              </a:spcBef>
              <a:spcAft>
                <a:spcPts val="882"/>
              </a:spcAft>
              <a:buClr>
                <a:schemeClr val="accent1"/>
              </a:buClr>
              <a:buFont typeface="Arial" panose="020B0604020202020204" pitchFamily="34" charset="0"/>
              <a:buChar char="•"/>
              <a:defRPr/>
            </a:pPr>
            <a:r>
              <a:rPr lang="en-US" sz="1764" dirty="0">
                <a:ea typeface="Arial Unicode MS" pitchFamily="34" charset="-128"/>
                <a:cs typeface="Arial" pitchFamily="34" charset="0"/>
              </a:rPr>
              <a:t>In PTSD, the world is a scary place with danger at every turn and fear is more prominent than PGD’s sorrow over being without a primary source of security and safety</a:t>
            </a:r>
          </a:p>
          <a:p>
            <a:pPr marL="298704" indent="-298704">
              <a:lnSpc>
                <a:spcPct val="120000"/>
              </a:lnSpc>
              <a:spcBef>
                <a:spcPts val="441"/>
              </a:spcBef>
              <a:spcAft>
                <a:spcPts val="882"/>
              </a:spcAft>
              <a:buClr>
                <a:schemeClr val="accent1"/>
              </a:buClr>
              <a:buFont typeface="Arial" panose="020B0604020202020204" pitchFamily="34" charset="0"/>
              <a:buChar char="•"/>
              <a:defRPr/>
            </a:pPr>
            <a:endParaRPr lang="en-US" sz="1764" dirty="0">
              <a:ea typeface="Arial Unicode MS" pitchFamily="34" charset="-128"/>
              <a:cs typeface="Arial" pitchFamily="34" charset="0"/>
            </a:endParaRPr>
          </a:p>
        </p:txBody>
      </p:sp>
    </p:spTree>
    <p:extLst>
      <p:ext uri="{BB962C8B-B14F-4D97-AF65-F5344CB8AC3E}">
        <p14:creationId xmlns:p14="http://schemas.microsoft.com/office/powerpoint/2010/main" val="2641863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0459" y="1388051"/>
            <a:ext cx="3994077" cy="816249"/>
          </a:xfrm>
          <a:prstGeom prst="rect">
            <a:avLst/>
          </a:prstGeom>
        </p:spPr>
        <p:txBody>
          <a:bodyPr wrap="square">
            <a:spAutoFit/>
          </a:bodyPr>
          <a:lstStyle/>
          <a:p>
            <a:pPr algn="ctr"/>
            <a:r>
              <a:rPr lang="en-US" sz="2352" b="1" dirty="0">
                <a:latin typeface="+mj-lt"/>
                <a:ea typeface="Dotum" panose="020B0600000101010101" pitchFamily="34" charset="-127"/>
                <a:cs typeface="Arial" pitchFamily="34" charset="0"/>
              </a:rPr>
              <a:t>Making the Distinction: </a:t>
            </a:r>
            <a:br>
              <a:rPr lang="en-US" sz="2352" b="1" dirty="0">
                <a:latin typeface="+mj-lt"/>
                <a:ea typeface="Dotum" panose="020B0600000101010101" pitchFamily="34" charset="-127"/>
                <a:cs typeface="Arial" pitchFamily="34" charset="0"/>
              </a:rPr>
            </a:br>
            <a:r>
              <a:rPr lang="en-US" sz="2352" b="1" dirty="0">
                <a:latin typeface="+mj-lt"/>
                <a:ea typeface="Dotum" panose="020B0600000101010101" pitchFamily="34" charset="-127"/>
                <a:cs typeface="Arial" pitchFamily="34" charset="0"/>
              </a:rPr>
              <a:t>Why is PGD not PTSD?</a:t>
            </a:r>
            <a:endParaRPr lang="en-US" sz="2352" b="1" dirty="0">
              <a:latin typeface="+mj-lt"/>
            </a:endParaRPr>
          </a:p>
        </p:txBody>
      </p:sp>
      <p:sp>
        <p:nvSpPr>
          <p:cNvPr id="3" name="Rectangle 2"/>
          <p:cNvSpPr/>
          <p:nvPr/>
        </p:nvSpPr>
        <p:spPr>
          <a:xfrm>
            <a:off x="1134182" y="2112623"/>
            <a:ext cx="7046631" cy="3279680"/>
          </a:xfrm>
          <a:prstGeom prst="rect">
            <a:avLst/>
          </a:prstGeom>
        </p:spPr>
        <p:txBody>
          <a:bodyPr wrap="square">
            <a:spAutoFit/>
          </a:bodyPr>
          <a:lstStyle/>
          <a:p>
            <a:pPr marL="298704" indent="-298704">
              <a:lnSpc>
                <a:spcPct val="120000"/>
              </a:lnSpc>
              <a:spcBef>
                <a:spcPts val="441"/>
              </a:spcBef>
              <a:spcAft>
                <a:spcPts val="882"/>
              </a:spcAft>
              <a:defRPr/>
            </a:pPr>
            <a:r>
              <a:rPr lang="en-US" sz="1764" dirty="0">
                <a:ea typeface="Arial Unicode MS" pitchFamily="34" charset="-128"/>
                <a:cs typeface="Arial" pitchFamily="34" charset="0"/>
              </a:rPr>
              <a:t>In PGD, the precipitating event of “loss” is a universal experience</a:t>
            </a:r>
            <a:r>
              <a:rPr lang="en-US" sz="1764" baseline="30000" dirty="0">
                <a:ea typeface="Arial Unicode MS" pitchFamily="34" charset="-128"/>
                <a:cs typeface="Arial" pitchFamily="34" charset="0"/>
              </a:rPr>
              <a:t> </a:t>
            </a:r>
          </a:p>
          <a:p>
            <a:pPr marL="298704" indent="-298704">
              <a:lnSpc>
                <a:spcPct val="120000"/>
              </a:lnSpc>
              <a:spcBef>
                <a:spcPts val="441"/>
              </a:spcBef>
              <a:defRPr/>
            </a:pPr>
            <a:r>
              <a:rPr lang="en-US" sz="1764" dirty="0">
                <a:ea typeface="Arial Unicode MS" pitchFamily="34" charset="-128"/>
                <a:cs typeface="Arial" pitchFamily="34" charset="0"/>
              </a:rPr>
              <a:t>PGD symptoms are related to</a:t>
            </a:r>
          </a:p>
          <a:p>
            <a:pPr marL="592741" lvl="1" indent="-298704">
              <a:lnSpc>
                <a:spcPct val="120000"/>
              </a:lnSpc>
              <a:spcBef>
                <a:spcPts val="441"/>
              </a:spcBef>
              <a:buClr>
                <a:schemeClr val="accent1"/>
              </a:buClr>
              <a:buFont typeface="Arial" pitchFamily="34" charset="0"/>
              <a:buChar char="•"/>
              <a:defRPr/>
            </a:pPr>
            <a:r>
              <a:rPr lang="en-US" sz="1764" dirty="0">
                <a:ea typeface="Arial Unicode MS" pitchFamily="34" charset="-128"/>
                <a:cs typeface="Arial" pitchFamily="34" charset="0"/>
              </a:rPr>
              <a:t>Attachment to the deceased</a:t>
            </a:r>
          </a:p>
          <a:p>
            <a:pPr marL="592741" lvl="1" indent="-298704">
              <a:lnSpc>
                <a:spcPct val="120000"/>
              </a:lnSpc>
              <a:spcBef>
                <a:spcPts val="441"/>
              </a:spcBef>
              <a:spcAft>
                <a:spcPts val="882"/>
              </a:spcAft>
              <a:buClr>
                <a:schemeClr val="accent1"/>
              </a:buClr>
              <a:buFont typeface="Arial" pitchFamily="34" charset="0"/>
              <a:buChar char="•"/>
              <a:defRPr/>
            </a:pPr>
            <a:r>
              <a:rPr lang="en-US" sz="1764" dirty="0">
                <a:ea typeface="Arial Unicode MS" pitchFamily="34" charset="-128"/>
                <a:cs typeface="Arial" pitchFamily="34" charset="0"/>
              </a:rPr>
              <a:t>Difficulty processing the reality of the loss and reorienting in the world without the deceased</a:t>
            </a:r>
          </a:p>
          <a:p>
            <a:pPr marL="298704" indent="-298704">
              <a:lnSpc>
                <a:spcPct val="120000"/>
              </a:lnSpc>
              <a:spcBef>
                <a:spcPts val="441"/>
              </a:spcBef>
              <a:spcAft>
                <a:spcPts val="882"/>
              </a:spcAft>
              <a:defRPr/>
            </a:pPr>
            <a:r>
              <a:rPr lang="en-US" sz="1764" dirty="0">
                <a:ea typeface="Arial Unicode MS" pitchFamily="34" charset="-128"/>
                <a:cs typeface="Arial" pitchFamily="34" charset="0"/>
              </a:rPr>
              <a:t>In PGD, there is always an impact on social support network</a:t>
            </a:r>
          </a:p>
          <a:p>
            <a:pPr marL="298704" indent="-298704">
              <a:lnSpc>
                <a:spcPct val="120000"/>
              </a:lnSpc>
              <a:spcBef>
                <a:spcPts val="441"/>
              </a:spcBef>
              <a:defRPr/>
            </a:pPr>
            <a:r>
              <a:rPr lang="en-US" sz="1764" dirty="0">
                <a:ea typeface="Arial Unicode MS" pitchFamily="34" charset="-128"/>
                <a:cs typeface="Arial" pitchFamily="34" charset="0"/>
              </a:rPr>
              <a:t>Fear and threat are less prominent in PGD; sadness is less prominent in PTSD</a:t>
            </a:r>
          </a:p>
        </p:txBody>
      </p:sp>
      <p:sp>
        <p:nvSpPr>
          <p:cNvPr id="4" name="TextBox 3"/>
          <p:cNvSpPr txBox="1"/>
          <p:nvPr/>
        </p:nvSpPr>
        <p:spPr>
          <a:xfrm>
            <a:off x="5492954" y="5167316"/>
            <a:ext cx="2957274" cy="295915"/>
          </a:xfrm>
          <a:prstGeom prst="rect">
            <a:avLst/>
          </a:prstGeom>
          <a:noFill/>
        </p:spPr>
        <p:txBody>
          <a:bodyPr wrap="square" rtlCol="0">
            <a:spAutoFit/>
          </a:bodyPr>
          <a:lstStyle/>
          <a:p>
            <a:r>
              <a:rPr lang="en-US" sz="1323" dirty="0"/>
              <a:t>Adapted from </a:t>
            </a:r>
            <a:r>
              <a:rPr lang="en-US" sz="1323" dirty="0" err="1"/>
              <a:t>Lichtenthal</a:t>
            </a:r>
            <a:r>
              <a:rPr lang="en-US" sz="1323" dirty="0"/>
              <a:t> 2014</a:t>
            </a:r>
          </a:p>
        </p:txBody>
      </p:sp>
    </p:spTree>
    <p:extLst>
      <p:ext uri="{BB962C8B-B14F-4D97-AF65-F5344CB8AC3E}">
        <p14:creationId xmlns:p14="http://schemas.microsoft.com/office/powerpoint/2010/main" val="3658906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44"/>
          <p:cNvSpPr txBox="1">
            <a:spLocks noChangeArrowheads="1"/>
          </p:cNvSpPr>
          <p:nvPr/>
        </p:nvSpPr>
        <p:spPr bwMode="auto">
          <a:xfrm>
            <a:off x="746919" y="322821"/>
            <a:ext cx="7691901" cy="954107"/>
          </a:xfrm>
          <a:prstGeom prst="rect">
            <a:avLst/>
          </a:prstGeom>
          <a:noFill/>
          <a:ln w="12700" cap="sq">
            <a:noFill/>
            <a:miter lim="800000"/>
            <a:headEnd type="none" w="sm" len="sm"/>
            <a:tailEnd type="none" w="sm" len="sm"/>
          </a:ln>
        </p:spPr>
        <p:txBody>
          <a:bodyPr>
            <a:spAutoFit/>
          </a:bodyPr>
          <a:lstStyle/>
          <a:p>
            <a:pPr algn="ctr">
              <a:spcBef>
                <a:spcPct val="50000"/>
              </a:spcBef>
            </a:pPr>
            <a:r>
              <a:rPr lang="en-US" sz="2800" b="1" dirty="0">
                <a:solidFill>
                  <a:srgbClr val="C00000"/>
                </a:solidFill>
                <a:latin typeface="+mj-lt"/>
              </a:rPr>
              <a:t>Simon et al.’s (2011) Cases vs. non-Cases of CG – Diagnostic Confounds</a:t>
            </a:r>
          </a:p>
        </p:txBody>
      </p:sp>
      <p:pic>
        <p:nvPicPr>
          <p:cNvPr id="3" name="Picture 2"/>
          <p:cNvPicPr>
            <a:picLocks noChangeAspect="1"/>
          </p:cNvPicPr>
          <p:nvPr/>
        </p:nvPicPr>
        <p:blipFill>
          <a:blip r:embed="rId2"/>
          <a:stretch>
            <a:fillRect/>
          </a:stretch>
        </p:blipFill>
        <p:spPr>
          <a:xfrm>
            <a:off x="1097280" y="1645920"/>
            <a:ext cx="6858000" cy="3158702"/>
          </a:xfrm>
          <a:prstGeom prst="rect">
            <a:avLst/>
          </a:prstGeom>
        </p:spPr>
      </p:pic>
      <p:sp>
        <p:nvSpPr>
          <p:cNvPr id="21" name="TextBox 20"/>
          <p:cNvSpPr txBox="1"/>
          <p:nvPr/>
        </p:nvSpPr>
        <p:spPr>
          <a:xfrm>
            <a:off x="1097280" y="4937760"/>
            <a:ext cx="6858000" cy="1631216"/>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US" b="1" dirty="0">
                <a:solidFill>
                  <a:srgbClr val="C00000"/>
                </a:solidFill>
              </a:rPr>
              <a:t>Cases significantly more GAD, MDD, and PTSD; less Bipolar D, SAD</a:t>
            </a:r>
          </a:p>
          <a:p>
            <a:pPr marL="342900" indent="-342900">
              <a:spcAft>
                <a:spcPts val="600"/>
              </a:spcAft>
              <a:buFont typeface="Wingdings" panose="05000000000000000000" pitchFamily="2" charset="2"/>
              <a:buChar char="Ø"/>
            </a:pPr>
            <a:r>
              <a:rPr lang="en-US" b="1" dirty="0">
                <a:solidFill>
                  <a:srgbClr val="C00000"/>
                </a:solidFill>
              </a:rPr>
              <a:t>Criteria for “cases” vs. “non-cases” used to inform proposed diagnostic criteria for Complicated Grief (CG; Shear et al. 2011)</a:t>
            </a:r>
          </a:p>
          <a:p>
            <a:pPr marL="342900" indent="-342900">
              <a:spcAft>
                <a:spcPts val="600"/>
              </a:spcAft>
              <a:buFont typeface="Wingdings" panose="05000000000000000000" pitchFamily="2" charset="2"/>
              <a:buChar char="Ø"/>
            </a:pPr>
            <a:r>
              <a:rPr lang="en-US" b="1" dirty="0">
                <a:solidFill>
                  <a:srgbClr val="C00000"/>
                </a:solidFill>
              </a:rPr>
              <a:t>Hence, CG criteria tailored to pick out GAD, MDD, and PTSD as opposed to Bipolar D and SAD</a:t>
            </a:r>
          </a:p>
        </p:txBody>
      </p:sp>
      <p:sp>
        <p:nvSpPr>
          <p:cNvPr id="22" name="Oval 21">
            <a:extLst>
              <a:ext uri="{FF2B5EF4-FFF2-40B4-BE49-F238E27FC236}">
                <a16:creationId xmlns:a16="http://schemas.microsoft.com/office/drawing/2014/main" id="{12E1F35C-A44B-4E35-9A88-A998D5240661}"/>
              </a:ext>
            </a:extLst>
          </p:cNvPr>
          <p:cNvSpPr/>
          <p:nvPr/>
        </p:nvSpPr>
        <p:spPr>
          <a:xfrm>
            <a:off x="6080919" y="2697480"/>
            <a:ext cx="457200" cy="27432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2E1F35C-A44B-4E35-9A88-A998D5240661}"/>
              </a:ext>
            </a:extLst>
          </p:cNvPr>
          <p:cNvSpPr/>
          <p:nvPr/>
        </p:nvSpPr>
        <p:spPr>
          <a:xfrm>
            <a:off x="6080760" y="3017520"/>
            <a:ext cx="457200" cy="27432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2E1F35C-A44B-4E35-9A88-A998D5240661}"/>
              </a:ext>
            </a:extLst>
          </p:cNvPr>
          <p:cNvSpPr/>
          <p:nvPr/>
        </p:nvSpPr>
        <p:spPr>
          <a:xfrm>
            <a:off x="6080760" y="3337560"/>
            <a:ext cx="457200" cy="27432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216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 grpId="0" animBg="1"/>
      <p:bldP spid="3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31234" y="963265"/>
            <a:ext cx="2226828" cy="400110"/>
          </a:xfrm>
          <a:prstGeom prst="rect">
            <a:avLst/>
          </a:prstGeom>
          <a:noFill/>
        </p:spPr>
        <p:txBody>
          <a:bodyPr wrap="none" rtlCol="0">
            <a:spAutoFit/>
          </a:bodyPr>
          <a:lstStyle/>
          <a:p>
            <a:pPr algn="ctr"/>
            <a:r>
              <a:rPr lang="en-US" sz="2000" b="1" dirty="0"/>
              <a:t>Mauro et al. (2019)</a:t>
            </a:r>
          </a:p>
        </p:txBody>
      </p:sp>
      <p:sp>
        <p:nvSpPr>
          <p:cNvPr id="12" name="TextBox 11"/>
          <p:cNvSpPr txBox="1"/>
          <p:nvPr/>
        </p:nvSpPr>
        <p:spPr>
          <a:xfrm>
            <a:off x="548640" y="1441608"/>
            <a:ext cx="3657600" cy="1477328"/>
          </a:xfrm>
          <a:prstGeom prst="rect">
            <a:avLst/>
          </a:prstGeom>
          <a:noFill/>
        </p:spPr>
        <p:txBody>
          <a:bodyPr wrap="square" rtlCol="0">
            <a:spAutoFit/>
          </a:bodyPr>
          <a:lstStyle/>
          <a:p>
            <a:r>
              <a:rPr lang="en-US" dirty="0"/>
              <a:t>“Cases” were participants in a treatment study, had an ICG ≥ 30, and were </a:t>
            </a:r>
            <a:r>
              <a:rPr lang="en-US" u="sng" dirty="0"/>
              <a:t>judged by clinician to have CG as the condition most in need of treatment</a:t>
            </a:r>
            <a:r>
              <a:rPr lang="en-US" dirty="0"/>
              <a:t>.</a:t>
            </a:r>
          </a:p>
        </p:txBody>
      </p:sp>
      <p:grpSp>
        <p:nvGrpSpPr>
          <p:cNvPr id="9" name="Group 8"/>
          <p:cNvGrpSpPr/>
          <p:nvPr/>
        </p:nvGrpSpPr>
        <p:grpSpPr>
          <a:xfrm>
            <a:off x="-182660" y="4503440"/>
            <a:ext cx="4700111" cy="1613059"/>
            <a:chOff x="457200" y="4114800"/>
            <a:chExt cx="4700111" cy="1613059"/>
          </a:xfrm>
        </p:grpSpPr>
        <p:graphicFrame>
          <p:nvGraphicFramePr>
            <p:cNvPr id="13" name="Chart 12"/>
            <p:cNvGraphicFramePr>
              <a:graphicFrameLocks noChangeAspect="1"/>
            </p:cNvGraphicFramePr>
            <p:nvPr>
              <p:extLst/>
            </p:nvPr>
          </p:nvGraphicFramePr>
          <p:xfrm>
            <a:off x="457200" y="4114800"/>
            <a:ext cx="2688431" cy="16130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p:cNvGraphicFramePr>
              <a:graphicFrameLocks noChangeAspect="1"/>
            </p:cNvGraphicFramePr>
            <p:nvPr>
              <p:extLst/>
            </p:nvPr>
          </p:nvGraphicFramePr>
          <p:xfrm>
            <a:off x="2468880" y="4114800"/>
            <a:ext cx="2688431" cy="1613059"/>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8" name="Group 7"/>
          <p:cNvGrpSpPr/>
          <p:nvPr/>
        </p:nvGrpSpPr>
        <p:grpSpPr>
          <a:xfrm>
            <a:off x="3956766" y="4244053"/>
            <a:ext cx="5022260" cy="1868318"/>
            <a:chOff x="4405532" y="4244053"/>
            <a:chExt cx="5022260" cy="1868318"/>
          </a:xfrm>
        </p:grpSpPr>
        <p:graphicFrame>
          <p:nvGraphicFramePr>
            <p:cNvPr id="17" name="Chart 16"/>
            <p:cNvGraphicFramePr>
              <a:graphicFrameLocks noChangeAspect="1"/>
            </p:cNvGraphicFramePr>
            <p:nvPr>
              <p:extLst>
                <p:ext uri="{D42A27DB-BD31-4B8C-83A1-F6EECF244321}">
                  <p14:modId xmlns:p14="http://schemas.microsoft.com/office/powerpoint/2010/main" val="1337459575"/>
                </p:ext>
              </p:extLst>
            </p:nvPr>
          </p:nvGraphicFramePr>
          <p:xfrm>
            <a:off x="4405532" y="4297680"/>
            <a:ext cx="3024485" cy="18146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p:cNvGraphicFramePr>
              <a:graphicFrameLocks noChangeAspect="1"/>
            </p:cNvGraphicFramePr>
            <p:nvPr>
              <p:extLst>
                <p:ext uri="{D42A27DB-BD31-4B8C-83A1-F6EECF244321}">
                  <p14:modId xmlns:p14="http://schemas.microsoft.com/office/powerpoint/2010/main" val="3567967845"/>
                </p:ext>
              </p:extLst>
            </p:nvPr>
          </p:nvGraphicFramePr>
          <p:xfrm>
            <a:off x="6403307" y="4244053"/>
            <a:ext cx="3024485" cy="1814691"/>
          </p:xfrm>
          <a:graphic>
            <a:graphicData uri="http://schemas.openxmlformats.org/drawingml/2006/chart">
              <c:chart xmlns:c="http://schemas.openxmlformats.org/drawingml/2006/chart" xmlns:r="http://schemas.openxmlformats.org/officeDocument/2006/relationships" r:id="rId5"/>
            </a:graphicData>
          </a:graphic>
        </p:graphicFrame>
      </p:grpSp>
      <p:sp>
        <p:nvSpPr>
          <p:cNvPr id="19" name="TextBox 18"/>
          <p:cNvSpPr txBox="1"/>
          <p:nvPr/>
        </p:nvSpPr>
        <p:spPr>
          <a:xfrm>
            <a:off x="5090319" y="946796"/>
            <a:ext cx="2111860" cy="400110"/>
          </a:xfrm>
          <a:prstGeom prst="rect">
            <a:avLst/>
          </a:prstGeom>
          <a:noFill/>
        </p:spPr>
        <p:txBody>
          <a:bodyPr wrap="none" rtlCol="0">
            <a:spAutoFit/>
          </a:bodyPr>
          <a:lstStyle/>
          <a:p>
            <a:pPr algn="ctr"/>
            <a:r>
              <a:rPr lang="en-US" sz="2000" b="1" dirty="0" err="1"/>
              <a:t>Cozza</a:t>
            </a:r>
            <a:r>
              <a:rPr lang="en-US" sz="2000" b="1" dirty="0"/>
              <a:t> et al. (2019)</a:t>
            </a:r>
          </a:p>
        </p:txBody>
      </p:sp>
      <p:sp>
        <p:nvSpPr>
          <p:cNvPr id="20" name="TextBox 19"/>
          <p:cNvSpPr txBox="1"/>
          <p:nvPr/>
        </p:nvSpPr>
        <p:spPr>
          <a:xfrm>
            <a:off x="4497131" y="1402081"/>
            <a:ext cx="3566160" cy="1200329"/>
          </a:xfrm>
          <a:prstGeom prst="rect">
            <a:avLst/>
          </a:prstGeom>
          <a:noFill/>
        </p:spPr>
        <p:txBody>
          <a:bodyPr wrap="square" rtlCol="0">
            <a:spAutoFit/>
          </a:bodyPr>
          <a:lstStyle/>
          <a:p>
            <a:r>
              <a:rPr lang="en-US" dirty="0"/>
              <a:t>“Cases” defined as a combination of intense grief (ICG ≥ 30) and at least moderate </a:t>
            </a:r>
            <a:r>
              <a:rPr lang="en-US" u="sng" dirty="0"/>
              <a:t>functional impairment </a:t>
            </a:r>
            <a:r>
              <a:rPr lang="en-US" dirty="0"/>
              <a:t>(WSAS ≥ 20).</a:t>
            </a:r>
          </a:p>
        </p:txBody>
      </p:sp>
      <p:sp>
        <p:nvSpPr>
          <p:cNvPr id="23" name="TextBox 22"/>
          <p:cNvSpPr txBox="1"/>
          <p:nvPr/>
        </p:nvSpPr>
        <p:spPr>
          <a:xfrm>
            <a:off x="548640" y="5943600"/>
            <a:ext cx="1737360" cy="640080"/>
          </a:xfrm>
          <a:prstGeom prst="rect">
            <a:avLst/>
          </a:prstGeom>
          <a:noFill/>
        </p:spPr>
        <p:txBody>
          <a:bodyPr wrap="square" rtlCol="0">
            <a:spAutoFit/>
          </a:bodyPr>
          <a:lstStyle/>
          <a:p>
            <a:r>
              <a:rPr lang="en-US" dirty="0"/>
              <a:t>73% of “cases” had MDD </a:t>
            </a:r>
          </a:p>
        </p:txBody>
      </p:sp>
      <p:sp>
        <p:nvSpPr>
          <p:cNvPr id="24" name="TextBox 23"/>
          <p:cNvSpPr txBox="1"/>
          <p:nvPr/>
        </p:nvSpPr>
        <p:spPr>
          <a:xfrm>
            <a:off x="2560320" y="5943600"/>
            <a:ext cx="1737360" cy="640080"/>
          </a:xfrm>
          <a:prstGeom prst="rect">
            <a:avLst/>
          </a:prstGeom>
          <a:noFill/>
        </p:spPr>
        <p:txBody>
          <a:bodyPr wrap="square" rtlCol="0">
            <a:spAutoFit/>
          </a:bodyPr>
          <a:lstStyle/>
          <a:p>
            <a:r>
              <a:rPr lang="en-US" dirty="0"/>
              <a:t>41% of “cases” had PTSD </a:t>
            </a:r>
          </a:p>
        </p:txBody>
      </p:sp>
      <p:sp>
        <p:nvSpPr>
          <p:cNvPr id="25" name="TextBox 24"/>
          <p:cNvSpPr txBox="1"/>
          <p:nvPr/>
        </p:nvSpPr>
        <p:spPr>
          <a:xfrm>
            <a:off x="4572000" y="5943600"/>
            <a:ext cx="1737360" cy="640080"/>
          </a:xfrm>
          <a:prstGeom prst="rect">
            <a:avLst/>
          </a:prstGeom>
          <a:noFill/>
        </p:spPr>
        <p:txBody>
          <a:bodyPr wrap="square" rtlCol="0">
            <a:spAutoFit/>
          </a:bodyPr>
          <a:lstStyle/>
          <a:p>
            <a:r>
              <a:rPr lang="en-US" dirty="0"/>
              <a:t>42% w/ intense grief are “cases” </a:t>
            </a:r>
          </a:p>
        </p:txBody>
      </p:sp>
      <p:sp>
        <p:nvSpPr>
          <p:cNvPr id="26" name="TextBox 25"/>
          <p:cNvSpPr txBox="1"/>
          <p:nvPr/>
        </p:nvSpPr>
        <p:spPr>
          <a:xfrm>
            <a:off x="6400800" y="5943600"/>
            <a:ext cx="2468880" cy="646331"/>
          </a:xfrm>
          <a:prstGeom prst="rect">
            <a:avLst/>
          </a:prstGeom>
          <a:noFill/>
        </p:spPr>
        <p:txBody>
          <a:bodyPr wrap="square" rtlCol="0">
            <a:spAutoFit/>
          </a:bodyPr>
          <a:lstStyle/>
          <a:p>
            <a:r>
              <a:rPr lang="en-US" dirty="0"/>
              <a:t>83% w/ functional impairment are “cases” </a:t>
            </a:r>
          </a:p>
        </p:txBody>
      </p:sp>
      <p:sp>
        <p:nvSpPr>
          <p:cNvPr id="27" name="TextBox 26"/>
          <p:cNvSpPr txBox="1"/>
          <p:nvPr/>
        </p:nvSpPr>
        <p:spPr>
          <a:xfrm>
            <a:off x="548640" y="3154611"/>
            <a:ext cx="3657600" cy="1077218"/>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US" b="1" dirty="0">
                <a:solidFill>
                  <a:srgbClr val="C00000"/>
                </a:solidFill>
              </a:rPr>
              <a:t>Treatment-seeking sample</a:t>
            </a:r>
          </a:p>
          <a:p>
            <a:pPr marL="342900" indent="-342900">
              <a:spcAft>
                <a:spcPts val="600"/>
              </a:spcAft>
              <a:buFont typeface="Wingdings" panose="05000000000000000000" pitchFamily="2" charset="2"/>
              <a:buChar char="Ø"/>
            </a:pPr>
            <a:r>
              <a:rPr lang="en-US" b="1" dirty="0">
                <a:solidFill>
                  <a:srgbClr val="C00000"/>
                </a:solidFill>
              </a:rPr>
              <a:t>Comorbid “cases”</a:t>
            </a:r>
          </a:p>
          <a:p>
            <a:pPr marL="342900" indent="-342900">
              <a:spcAft>
                <a:spcPts val="600"/>
              </a:spcAft>
              <a:buFont typeface="Wingdings" panose="05000000000000000000" pitchFamily="2" charset="2"/>
              <a:buChar char="Ø"/>
            </a:pPr>
            <a:r>
              <a:rPr lang="en-US" b="1" dirty="0">
                <a:solidFill>
                  <a:srgbClr val="C00000"/>
                </a:solidFill>
              </a:rPr>
              <a:t>Reliant on Clinical Opinion</a:t>
            </a:r>
          </a:p>
        </p:txBody>
      </p:sp>
      <p:sp>
        <p:nvSpPr>
          <p:cNvPr id="28" name="TextBox 27"/>
          <p:cNvSpPr txBox="1"/>
          <p:nvPr/>
        </p:nvSpPr>
        <p:spPr>
          <a:xfrm>
            <a:off x="4480560" y="2926080"/>
            <a:ext cx="3958260" cy="1354217"/>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US" b="1" dirty="0">
                <a:solidFill>
                  <a:srgbClr val="C00000"/>
                </a:solidFill>
              </a:rPr>
              <a:t>Military deaths 0.05% of US deaths</a:t>
            </a:r>
          </a:p>
          <a:p>
            <a:pPr marL="342900" indent="-342900">
              <a:spcAft>
                <a:spcPts val="600"/>
              </a:spcAft>
              <a:buFont typeface="Wingdings" panose="05000000000000000000" pitchFamily="2" charset="2"/>
              <a:buChar char="Ø"/>
            </a:pPr>
            <a:r>
              <a:rPr lang="en-US" b="1" dirty="0">
                <a:solidFill>
                  <a:srgbClr val="C00000"/>
                </a:solidFill>
              </a:rPr>
              <a:t>“Cases” determined largely by functional impairment</a:t>
            </a:r>
          </a:p>
          <a:p>
            <a:pPr marL="342900" indent="-342900">
              <a:spcAft>
                <a:spcPts val="600"/>
              </a:spcAft>
              <a:buFont typeface="Wingdings" panose="05000000000000000000" pitchFamily="2" charset="2"/>
              <a:buChar char="Ø"/>
            </a:pPr>
            <a:r>
              <a:rPr lang="en-US" b="1" dirty="0">
                <a:solidFill>
                  <a:srgbClr val="C00000"/>
                </a:solidFill>
              </a:rPr>
              <a:t>“Cases” non-specific to grief</a:t>
            </a:r>
          </a:p>
        </p:txBody>
      </p:sp>
      <p:sp>
        <p:nvSpPr>
          <p:cNvPr id="29" name="Text Box 44"/>
          <p:cNvSpPr txBox="1">
            <a:spLocks noChangeArrowheads="1"/>
          </p:cNvSpPr>
          <p:nvPr/>
        </p:nvSpPr>
        <p:spPr bwMode="auto">
          <a:xfrm>
            <a:off x="746919" y="322821"/>
            <a:ext cx="7691901" cy="519113"/>
          </a:xfrm>
          <a:prstGeom prst="rect">
            <a:avLst/>
          </a:prstGeom>
          <a:noFill/>
          <a:ln w="12700" cap="sq">
            <a:noFill/>
            <a:miter lim="800000"/>
            <a:headEnd type="none" w="sm" len="sm"/>
            <a:tailEnd type="none" w="sm" len="sm"/>
          </a:ln>
        </p:spPr>
        <p:txBody>
          <a:bodyPr>
            <a:spAutoFit/>
          </a:bodyPr>
          <a:lstStyle/>
          <a:p>
            <a:pPr algn="ctr" eaLnBrk="1" hangingPunct="1">
              <a:spcBef>
                <a:spcPct val="50000"/>
              </a:spcBef>
            </a:pPr>
            <a:r>
              <a:rPr lang="en-US" sz="2800" b="1" dirty="0">
                <a:solidFill>
                  <a:srgbClr val="C00000"/>
                </a:solidFill>
                <a:latin typeface="+mj-lt"/>
              </a:rPr>
              <a:t>Concerns in Defining “Cases” in Two Recent Studies</a:t>
            </a:r>
          </a:p>
        </p:txBody>
      </p:sp>
    </p:spTree>
    <p:extLst>
      <p:ext uri="{BB962C8B-B14F-4D97-AF65-F5344CB8AC3E}">
        <p14:creationId xmlns:p14="http://schemas.microsoft.com/office/powerpoint/2010/main" val="32427121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3" name="Straight Connector 152"/>
          <p:cNvCxnSpPr/>
          <p:nvPr/>
        </p:nvCxnSpPr>
        <p:spPr>
          <a:xfrm>
            <a:off x="940951" y="3597027"/>
            <a:ext cx="6788289" cy="0"/>
          </a:xfrm>
          <a:prstGeom prst="line">
            <a:avLst/>
          </a:prstGeom>
          <a:ln w="158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40951" y="4269135"/>
            <a:ext cx="6788289" cy="0"/>
          </a:xfrm>
          <a:prstGeom prst="line">
            <a:avLst/>
          </a:prstGeom>
          <a:ln w="158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008162" y="4000292"/>
            <a:ext cx="6721078" cy="0"/>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008162" y="4470767"/>
            <a:ext cx="6721078" cy="0"/>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008162" y="2588865"/>
            <a:ext cx="14002" cy="2352377"/>
          </a:xfrm>
          <a:prstGeom prst="line">
            <a:avLst/>
          </a:prstGeom>
          <a:ln w="158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55459" y="1448701"/>
            <a:ext cx="5810565" cy="363818"/>
          </a:xfrm>
          <a:prstGeom prst="rect">
            <a:avLst/>
          </a:prstGeom>
          <a:noFill/>
        </p:spPr>
        <p:txBody>
          <a:bodyPr wrap="none" rtlCol="0">
            <a:spAutoFit/>
          </a:bodyPr>
          <a:lstStyle/>
          <a:p>
            <a:pPr algn="ctr"/>
            <a:r>
              <a:rPr lang="en-US" sz="1764" b="1" dirty="0"/>
              <a:t>Rates of Diagnosis by Competing Algorithms in Two Studies:</a:t>
            </a:r>
          </a:p>
        </p:txBody>
      </p:sp>
      <p:sp>
        <p:nvSpPr>
          <p:cNvPr id="2" name="TextBox 1"/>
          <p:cNvSpPr txBox="1"/>
          <p:nvPr/>
        </p:nvSpPr>
        <p:spPr>
          <a:xfrm>
            <a:off x="932168" y="1814618"/>
            <a:ext cx="7118808" cy="318549"/>
          </a:xfrm>
          <a:prstGeom prst="rect">
            <a:avLst/>
          </a:prstGeom>
          <a:noFill/>
        </p:spPr>
        <p:txBody>
          <a:bodyPr wrap="none" rtlCol="0">
            <a:spAutoFit/>
          </a:bodyPr>
          <a:lstStyle/>
          <a:p>
            <a:r>
              <a:rPr lang="en-US" sz="1470" b="1" dirty="0"/>
              <a:t>Yale Bereavement Study (YBS) and National Military Family Bereavement Study (NMFBS)</a:t>
            </a:r>
          </a:p>
        </p:txBody>
      </p:sp>
      <p:grpSp>
        <p:nvGrpSpPr>
          <p:cNvPr id="130" name="Group 129"/>
          <p:cNvGrpSpPr/>
          <p:nvPr/>
        </p:nvGrpSpPr>
        <p:grpSpPr>
          <a:xfrm>
            <a:off x="3059856" y="2924919"/>
            <a:ext cx="1179470" cy="2898369"/>
            <a:chOff x="2424480" y="2409825"/>
            <a:chExt cx="1604665" cy="3943220"/>
          </a:xfrm>
        </p:grpSpPr>
        <p:sp>
          <p:nvSpPr>
            <p:cNvPr id="131" name="TextBox 130"/>
            <p:cNvSpPr txBox="1"/>
            <p:nvPr/>
          </p:nvSpPr>
          <p:spPr>
            <a:xfrm>
              <a:off x="3077845" y="5267989"/>
              <a:ext cx="951300" cy="402591"/>
            </a:xfrm>
            <a:prstGeom prst="rect">
              <a:avLst/>
            </a:prstGeom>
            <a:noFill/>
          </p:spPr>
          <p:txBody>
            <a:bodyPr wrap="none" rtlCol="0">
              <a:spAutoFit/>
            </a:bodyPr>
            <a:lstStyle/>
            <a:p>
              <a:pPr algn="ctr"/>
              <a:r>
                <a:rPr lang="en-US" sz="1323" b="1" dirty="0"/>
                <a:t>NMFBS</a:t>
              </a:r>
            </a:p>
          </p:txBody>
        </p:sp>
        <p:sp>
          <p:nvSpPr>
            <p:cNvPr id="132" name="TextBox 131"/>
            <p:cNvSpPr txBox="1"/>
            <p:nvPr/>
          </p:nvSpPr>
          <p:spPr>
            <a:xfrm>
              <a:off x="2521791" y="5673483"/>
              <a:ext cx="1446534" cy="679562"/>
            </a:xfrm>
            <a:prstGeom prst="rect">
              <a:avLst/>
            </a:prstGeom>
            <a:noFill/>
          </p:spPr>
          <p:txBody>
            <a:bodyPr wrap="none" rtlCol="0">
              <a:spAutoFit/>
            </a:bodyPr>
            <a:lstStyle/>
            <a:p>
              <a:pPr algn="ctr"/>
              <a:r>
                <a:rPr lang="en-US" sz="1323" b="1" dirty="0"/>
                <a:t>Complicated</a:t>
              </a:r>
            </a:p>
            <a:p>
              <a:pPr algn="ctr"/>
              <a:r>
                <a:rPr lang="en-US" sz="1323" b="1" dirty="0"/>
                <a:t>Grief (CG)</a:t>
              </a:r>
            </a:p>
          </p:txBody>
        </p:sp>
        <p:sp>
          <p:nvSpPr>
            <p:cNvPr id="133" name="TextBox 132"/>
            <p:cNvSpPr txBox="1"/>
            <p:nvPr/>
          </p:nvSpPr>
          <p:spPr>
            <a:xfrm>
              <a:off x="2424480" y="5248243"/>
              <a:ext cx="608901" cy="402591"/>
            </a:xfrm>
            <a:prstGeom prst="rect">
              <a:avLst/>
            </a:prstGeom>
            <a:noFill/>
          </p:spPr>
          <p:txBody>
            <a:bodyPr wrap="none" rtlCol="0">
              <a:spAutoFit/>
            </a:bodyPr>
            <a:lstStyle/>
            <a:p>
              <a:pPr algn="ctr"/>
              <a:r>
                <a:rPr lang="en-US" sz="1323" b="1" dirty="0"/>
                <a:t>YBS</a:t>
              </a:r>
            </a:p>
          </p:txBody>
        </p:sp>
        <p:sp>
          <p:nvSpPr>
            <p:cNvPr id="134" name="Rectangle 133"/>
            <p:cNvSpPr/>
            <p:nvPr/>
          </p:nvSpPr>
          <p:spPr>
            <a:xfrm>
              <a:off x="2519380" y="2409825"/>
              <a:ext cx="457200" cy="2743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sp>
          <p:nvSpPr>
            <p:cNvPr id="135" name="Rectangle 134"/>
            <p:cNvSpPr/>
            <p:nvPr/>
          </p:nvSpPr>
          <p:spPr>
            <a:xfrm>
              <a:off x="3324895" y="3049905"/>
              <a:ext cx="457200" cy="21031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grpSp>
      <p:grpSp>
        <p:nvGrpSpPr>
          <p:cNvPr id="136" name="Group 135"/>
          <p:cNvGrpSpPr/>
          <p:nvPr/>
        </p:nvGrpSpPr>
        <p:grpSpPr>
          <a:xfrm>
            <a:off x="4740126" y="4000291"/>
            <a:ext cx="1179470" cy="1820196"/>
            <a:chOff x="2424480" y="3876675"/>
            <a:chExt cx="1604665" cy="2476370"/>
          </a:xfrm>
        </p:grpSpPr>
        <p:sp>
          <p:nvSpPr>
            <p:cNvPr id="137" name="TextBox 136"/>
            <p:cNvSpPr txBox="1"/>
            <p:nvPr/>
          </p:nvSpPr>
          <p:spPr>
            <a:xfrm>
              <a:off x="3077845" y="5267989"/>
              <a:ext cx="951300" cy="402591"/>
            </a:xfrm>
            <a:prstGeom prst="rect">
              <a:avLst/>
            </a:prstGeom>
            <a:noFill/>
          </p:spPr>
          <p:txBody>
            <a:bodyPr wrap="none" rtlCol="0">
              <a:spAutoFit/>
            </a:bodyPr>
            <a:lstStyle/>
            <a:p>
              <a:pPr algn="ctr"/>
              <a:r>
                <a:rPr lang="en-US" sz="1323" b="1" dirty="0"/>
                <a:t>NMFBS</a:t>
              </a:r>
            </a:p>
          </p:txBody>
        </p:sp>
        <p:sp>
          <p:nvSpPr>
            <p:cNvPr id="138" name="TextBox 137"/>
            <p:cNvSpPr txBox="1"/>
            <p:nvPr/>
          </p:nvSpPr>
          <p:spPr>
            <a:xfrm>
              <a:off x="2787945" y="5673483"/>
              <a:ext cx="914225" cy="679562"/>
            </a:xfrm>
            <a:prstGeom prst="rect">
              <a:avLst/>
            </a:prstGeom>
            <a:noFill/>
          </p:spPr>
          <p:txBody>
            <a:bodyPr wrap="none" rtlCol="0">
              <a:spAutoFit/>
            </a:bodyPr>
            <a:lstStyle/>
            <a:p>
              <a:pPr algn="ctr"/>
              <a:r>
                <a:rPr lang="en-US" sz="1323" b="1" dirty="0"/>
                <a:t>DSM-5</a:t>
              </a:r>
            </a:p>
            <a:p>
              <a:pPr algn="ctr"/>
              <a:r>
                <a:rPr lang="en-US" sz="1323" b="1" dirty="0"/>
                <a:t>(PCBD)</a:t>
              </a:r>
            </a:p>
          </p:txBody>
        </p:sp>
        <p:sp>
          <p:nvSpPr>
            <p:cNvPr id="139" name="TextBox 138"/>
            <p:cNvSpPr txBox="1"/>
            <p:nvPr/>
          </p:nvSpPr>
          <p:spPr>
            <a:xfrm>
              <a:off x="2424480" y="5248243"/>
              <a:ext cx="608901" cy="402591"/>
            </a:xfrm>
            <a:prstGeom prst="rect">
              <a:avLst/>
            </a:prstGeom>
            <a:noFill/>
          </p:spPr>
          <p:txBody>
            <a:bodyPr wrap="none" rtlCol="0">
              <a:spAutoFit/>
            </a:bodyPr>
            <a:lstStyle/>
            <a:p>
              <a:pPr algn="ctr"/>
              <a:r>
                <a:rPr lang="en-US" sz="1323" b="1" dirty="0"/>
                <a:t>YBS</a:t>
              </a:r>
            </a:p>
          </p:txBody>
        </p:sp>
        <p:sp>
          <p:nvSpPr>
            <p:cNvPr id="140" name="Rectangle 139"/>
            <p:cNvSpPr/>
            <p:nvPr/>
          </p:nvSpPr>
          <p:spPr>
            <a:xfrm>
              <a:off x="2519380" y="3876675"/>
              <a:ext cx="457200" cy="12801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sp>
          <p:nvSpPr>
            <p:cNvPr id="141" name="Rectangle 140"/>
            <p:cNvSpPr/>
            <p:nvPr/>
          </p:nvSpPr>
          <p:spPr>
            <a:xfrm>
              <a:off x="3324895" y="4150995"/>
              <a:ext cx="457200" cy="10058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grpSp>
      <p:grpSp>
        <p:nvGrpSpPr>
          <p:cNvPr id="142" name="Group 141"/>
          <p:cNvGrpSpPr/>
          <p:nvPr/>
        </p:nvGrpSpPr>
        <p:grpSpPr>
          <a:xfrm>
            <a:off x="6420395" y="3260973"/>
            <a:ext cx="1179470" cy="2562315"/>
            <a:chOff x="2424480" y="2867025"/>
            <a:chExt cx="1604665" cy="3486020"/>
          </a:xfrm>
        </p:grpSpPr>
        <p:sp>
          <p:nvSpPr>
            <p:cNvPr id="143" name="TextBox 142"/>
            <p:cNvSpPr txBox="1"/>
            <p:nvPr/>
          </p:nvSpPr>
          <p:spPr>
            <a:xfrm>
              <a:off x="3077845" y="5267989"/>
              <a:ext cx="951300" cy="402591"/>
            </a:xfrm>
            <a:prstGeom prst="rect">
              <a:avLst/>
            </a:prstGeom>
            <a:noFill/>
          </p:spPr>
          <p:txBody>
            <a:bodyPr wrap="none" rtlCol="0">
              <a:spAutoFit/>
            </a:bodyPr>
            <a:lstStyle/>
            <a:p>
              <a:pPr algn="ctr"/>
              <a:r>
                <a:rPr lang="en-US" sz="1323" b="1" dirty="0"/>
                <a:t>NMFBS</a:t>
              </a:r>
            </a:p>
          </p:txBody>
        </p:sp>
        <p:sp>
          <p:nvSpPr>
            <p:cNvPr id="144" name="TextBox 143"/>
            <p:cNvSpPr txBox="1"/>
            <p:nvPr/>
          </p:nvSpPr>
          <p:spPr>
            <a:xfrm>
              <a:off x="2802122" y="5673483"/>
              <a:ext cx="885874" cy="679562"/>
            </a:xfrm>
            <a:prstGeom prst="rect">
              <a:avLst/>
            </a:prstGeom>
            <a:noFill/>
          </p:spPr>
          <p:txBody>
            <a:bodyPr wrap="none" rtlCol="0">
              <a:spAutoFit/>
            </a:bodyPr>
            <a:lstStyle/>
            <a:p>
              <a:pPr algn="ctr"/>
              <a:r>
                <a:rPr lang="en-US" sz="1323" b="1" dirty="0"/>
                <a:t>ICD-11</a:t>
              </a:r>
            </a:p>
            <a:p>
              <a:pPr algn="ctr"/>
              <a:r>
                <a:rPr lang="en-US" sz="1323" b="1" dirty="0"/>
                <a:t>(PGD)</a:t>
              </a:r>
            </a:p>
          </p:txBody>
        </p:sp>
        <p:sp>
          <p:nvSpPr>
            <p:cNvPr id="145" name="TextBox 144"/>
            <p:cNvSpPr txBox="1"/>
            <p:nvPr/>
          </p:nvSpPr>
          <p:spPr>
            <a:xfrm>
              <a:off x="2424480" y="5248243"/>
              <a:ext cx="608901" cy="402591"/>
            </a:xfrm>
            <a:prstGeom prst="rect">
              <a:avLst/>
            </a:prstGeom>
            <a:noFill/>
          </p:spPr>
          <p:txBody>
            <a:bodyPr wrap="none" rtlCol="0">
              <a:spAutoFit/>
            </a:bodyPr>
            <a:lstStyle/>
            <a:p>
              <a:pPr algn="ctr"/>
              <a:r>
                <a:rPr lang="en-US" sz="1323" b="1" dirty="0"/>
                <a:t>YBS</a:t>
              </a:r>
            </a:p>
          </p:txBody>
        </p:sp>
        <p:sp>
          <p:nvSpPr>
            <p:cNvPr id="146" name="Rectangle 145"/>
            <p:cNvSpPr/>
            <p:nvPr/>
          </p:nvSpPr>
          <p:spPr>
            <a:xfrm>
              <a:off x="2519380" y="3964305"/>
              <a:ext cx="457200" cy="11887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sp>
          <p:nvSpPr>
            <p:cNvPr id="147" name="Rectangle 146"/>
            <p:cNvSpPr/>
            <p:nvPr/>
          </p:nvSpPr>
          <p:spPr>
            <a:xfrm>
              <a:off x="3324895" y="2867025"/>
              <a:ext cx="457200" cy="2286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grpSp>
      <p:sp>
        <p:nvSpPr>
          <p:cNvPr id="10" name="TextBox 9"/>
          <p:cNvSpPr txBox="1"/>
          <p:nvPr/>
        </p:nvSpPr>
        <p:spPr>
          <a:xfrm>
            <a:off x="504399" y="4134714"/>
            <a:ext cx="444092" cy="499496"/>
          </a:xfrm>
          <a:prstGeom prst="rect">
            <a:avLst/>
          </a:prstGeom>
          <a:noFill/>
        </p:spPr>
        <p:txBody>
          <a:bodyPr wrap="square" rtlCol="0">
            <a:spAutoFit/>
          </a:bodyPr>
          <a:lstStyle/>
          <a:p>
            <a:r>
              <a:rPr lang="en-US" sz="1323" b="1" dirty="0"/>
              <a:t>10%</a:t>
            </a:r>
          </a:p>
        </p:txBody>
      </p:sp>
      <p:sp>
        <p:nvSpPr>
          <p:cNvPr id="151" name="TextBox 150"/>
          <p:cNvSpPr txBox="1"/>
          <p:nvPr/>
        </p:nvSpPr>
        <p:spPr>
          <a:xfrm>
            <a:off x="504081" y="3462606"/>
            <a:ext cx="444092" cy="499496"/>
          </a:xfrm>
          <a:prstGeom prst="rect">
            <a:avLst/>
          </a:prstGeom>
          <a:noFill/>
        </p:spPr>
        <p:txBody>
          <a:bodyPr wrap="square" rtlCol="0">
            <a:spAutoFit/>
          </a:bodyPr>
          <a:lstStyle/>
          <a:p>
            <a:r>
              <a:rPr lang="en-US" sz="1323" b="1" dirty="0"/>
              <a:t>20%</a:t>
            </a:r>
          </a:p>
        </p:txBody>
      </p:sp>
      <p:sp>
        <p:nvSpPr>
          <p:cNvPr id="13" name="Right Brace 12"/>
          <p:cNvSpPr/>
          <p:nvPr/>
        </p:nvSpPr>
        <p:spPr>
          <a:xfrm>
            <a:off x="7863662" y="4000292"/>
            <a:ext cx="236838" cy="470475"/>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23"/>
          </a:p>
        </p:txBody>
      </p:sp>
      <p:sp>
        <p:nvSpPr>
          <p:cNvPr id="152" name="TextBox 151"/>
          <p:cNvSpPr txBox="1"/>
          <p:nvPr/>
        </p:nvSpPr>
        <p:spPr>
          <a:xfrm rot="-5400000">
            <a:off x="7501573" y="3383170"/>
            <a:ext cx="1836080" cy="544765"/>
          </a:xfrm>
          <a:prstGeom prst="rect">
            <a:avLst/>
          </a:prstGeom>
          <a:noFill/>
        </p:spPr>
        <p:txBody>
          <a:bodyPr wrap="none" rtlCol="0">
            <a:spAutoFit/>
          </a:bodyPr>
          <a:lstStyle/>
          <a:p>
            <a:r>
              <a:rPr lang="en-US" sz="1470" b="1" dirty="0"/>
              <a:t>95% CI</a:t>
            </a:r>
          </a:p>
          <a:p>
            <a:r>
              <a:rPr lang="en-US" sz="1470" b="1" dirty="0" err="1"/>
              <a:t>Lundorff</a:t>
            </a:r>
            <a:r>
              <a:rPr lang="en-US" sz="1470" b="1" dirty="0"/>
              <a:t> et al. (2018)</a:t>
            </a:r>
          </a:p>
        </p:txBody>
      </p:sp>
      <p:grpSp>
        <p:nvGrpSpPr>
          <p:cNvPr id="4" name="Group 3"/>
          <p:cNvGrpSpPr/>
          <p:nvPr/>
        </p:nvGrpSpPr>
        <p:grpSpPr>
          <a:xfrm>
            <a:off x="1319057" y="4134713"/>
            <a:ext cx="1327351" cy="1688575"/>
            <a:chOff x="2342130" y="4055745"/>
            <a:chExt cx="1805855" cy="2297300"/>
          </a:xfrm>
        </p:grpSpPr>
        <p:sp>
          <p:nvSpPr>
            <p:cNvPr id="65" name="TextBox 64"/>
            <p:cNvSpPr txBox="1"/>
            <p:nvPr/>
          </p:nvSpPr>
          <p:spPr>
            <a:xfrm>
              <a:off x="3077845" y="5267989"/>
              <a:ext cx="951299" cy="402591"/>
            </a:xfrm>
            <a:prstGeom prst="rect">
              <a:avLst/>
            </a:prstGeom>
            <a:noFill/>
          </p:spPr>
          <p:txBody>
            <a:bodyPr wrap="none" rtlCol="0">
              <a:spAutoFit/>
            </a:bodyPr>
            <a:lstStyle/>
            <a:p>
              <a:pPr algn="ctr"/>
              <a:r>
                <a:rPr lang="en-US" sz="1323" b="1" dirty="0"/>
                <a:t>NMFBS</a:t>
              </a:r>
            </a:p>
          </p:txBody>
        </p:sp>
        <p:sp>
          <p:nvSpPr>
            <p:cNvPr id="66" name="TextBox 65"/>
            <p:cNvSpPr txBox="1"/>
            <p:nvPr/>
          </p:nvSpPr>
          <p:spPr>
            <a:xfrm>
              <a:off x="2342130" y="5673483"/>
              <a:ext cx="1805855" cy="679562"/>
            </a:xfrm>
            <a:prstGeom prst="rect">
              <a:avLst/>
            </a:prstGeom>
            <a:noFill/>
          </p:spPr>
          <p:txBody>
            <a:bodyPr wrap="none" rtlCol="0">
              <a:spAutoFit/>
            </a:bodyPr>
            <a:lstStyle/>
            <a:p>
              <a:pPr algn="ctr"/>
              <a:r>
                <a:rPr lang="en-US" sz="1323" b="1" dirty="0"/>
                <a:t>Prolonged Grief </a:t>
              </a:r>
            </a:p>
            <a:p>
              <a:pPr algn="ctr"/>
              <a:r>
                <a:rPr lang="en-US" sz="1323" b="1" dirty="0"/>
                <a:t>Disorder (</a:t>
              </a:r>
              <a:r>
                <a:rPr lang="en-US" sz="1323" b="1" dirty="0">
                  <a:solidFill>
                    <a:srgbClr val="C00000"/>
                  </a:solidFill>
                </a:rPr>
                <a:t>PGD</a:t>
              </a:r>
              <a:r>
                <a:rPr lang="en-US" sz="1323" b="1" dirty="0"/>
                <a:t>)</a:t>
              </a:r>
            </a:p>
          </p:txBody>
        </p:sp>
        <p:sp>
          <p:nvSpPr>
            <p:cNvPr id="68" name="TextBox 67"/>
            <p:cNvSpPr txBox="1"/>
            <p:nvPr/>
          </p:nvSpPr>
          <p:spPr>
            <a:xfrm>
              <a:off x="2424481" y="5248243"/>
              <a:ext cx="608901" cy="402591"/>
            </a:xfrm>
            <a:prstGeom prst="rect">
              <a:avLst/>
            </a:prstGeom>
            <a:noFill/>
          </p:spPr>
          <p:txBody>
            <a:bodyPr wrap="none" rtlCol="0">
              <a:spAutoFit/>
            </a:bodyPr>
            <a:lstStyle/>
            <a:p>
              <a:pPr algn="ctr"/>
              <a:r>
                <a:rPr lang="en-US" sz="1323" b="1" dirty="0"/>
                <a:t>YBS</a:t>
              </a:r>
            </a:p>
          </p:txBody>
        </p:sp>
        <p:sp>
          <p:nvSpPr>
            <p:cNvPr id="3" name="Rectangle 2"/>
            <p:cNvSpPr/>
            <p:nvPr/>
          </p:nvSpPr>
          <p:spPr>
            <a:xfrm>
              <a:off x="2519380" y="4055745"/>
              <a:ext cx="457200" cy="10972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sp>
          <p:nvSpPr>
            <p:cNvPr id="70" name="Rectangle 69"/>
            <p:cNvSpPr/>
            <p:nvPr/>
          </p:nvSpPr>
          <p:spPr>
            <a:xfrm>
              <a:off x="3324895" y="4055745"/>
              <a:ext cx="457200" cy="10972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a:p>
          </p:txBody>
        </p:sp>
      </p:grpSp>
      <p:cxnSp>
        <p:nvCxnSpPr>
          <p:cNvPr id="150" name="Straight Connector 149"/>
          <p:cNvCxnSpPr/>
          <p:nvPr/>
        </p:nvCxnSpPr>
        <p:spPr>
          <a:xfrm>
            <a:off x="1008162" y="4941243"/>
            <a:ext cx="6721078" cy="0"/>
          </a:xfrm>
          <a:prstGeom prst="line">
            <a:avLst/>
          </a:prstGeom>
          <a:ln w="15875">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9619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42627" y="1448701"/>
            <a:ext cx="7836249" cy="363818"/>
          </a:xfrm>
          <a:prstGeom prst="rect">
            <a:avLst/>
          </a:prstGeom>
          <a:noFill/>
        </p:spPr>
        <p:txBody>
          <a:bodyPr wrap="none" rtlCol="0">
            <a:spAutoFit/>
          </a:bodyPr>
          <a:lstStyle/>
          <a:p>
            <a:pPr algn="ctr"/>
            <a:r>
              <a:rPr lang="en-US" sz="1764" b="1" dirty="0"/>
              <a:t>Properties of Diagnostic Algorithms in Two Studies Using Two Different Standards</a:t>
            </a:r>
          </a:p>
        </p:txBody>
      </p:sp>
      <p:sp>
        <p:nvSpPr>
          <p:cNvPr id="2" name="TextBox 1"/>
          <p:cNvSpPr txBox="1"/>
          <p:nvPr/>
        </p:nvSpPr>
        <p:spPr>
          <a:xfrm>
            <a:off x="1940331" y="1999524"/>
            <a:ext cx="2656305" cy="544765"/>
          </a:xfrm>
          <a:prstGeom prst="rect">
            <a:avLst/>
          </a:prstGeom>
          <a:noFill/>
        </p:spPr>
        <p:txBody>
          <a:bodyPr wrap="none" rtlCol="0">
            <a:spAutoFit/>
          </a:bodyPr>
          <a:lstStyle/>
          <a:p>
            <a:r>
              <a:rPr lang="en-US" sz="1470" b="1" dirty="0"/>
              <a:t>Yale Bereavement Study</a:t>
            </a:r>
          </a:p>
          <a:p>
            <a:r>
              <a:rPr lang="en-US" sz="1470" b="1" dirty="0" err="1"/>
              <a:t>Prigerson</a:t>
            </a:r>
            <a:r>
              <a:rPr lang="en-US" sz="1470" b="1" dirty="0"/>
              <a:t> et al. (2009) Standard</a:t>
            </a:r>
          </a:p>
        </p:txBody>
      </p:sp>
      <p:sp>
        <p:nvSpPr>
          <p:cNvPr id="38" name="TextBox 37"/>
          <p:cNvSpPr txBox="1"/>
          <p:nvPr/>
        </p:nvSpPr>
        <p:spPr>
          <a:xfrm>
            <a:off x="5202853" y="1996647"/>
            <a:ext cx="3650230" cy="544765"/>
          </a:xfrm>
          <a:prstGeom prst="rect">
            <a:avLst/>
          </a:prstGeom>
          <a:noFill/>
        </p:spPr>
        <p:txBody>
          <a:bodyPr wrap="none" rtlCol="0">
            <a:spAutoFit/>
          </a:bodyPr>
          <a:lstStyle/>
          <a:p>
            <a:r>
              <a:rPr lang="en-US" sz="1470" b="1" dirty="0"/>
              <a:t>National Military Family Bereavement Study</a:t>
            </a:r>
          </a:p>
          <a:p>
            <a:r>
              <a:rPr lang="en-US" sz="1470" b="1" dirty="0" err="1"/>
              <a:t>Cozza</a:t>
            </a:r>
            <a:r>
              <a:rPr lang="en-US" sz="1470" b="1" dirty="0"/>
              <a:t> et al. (2019) standard</a:t>
            </a:r>
          </a:p>
        </p:txBody>
      </p:sp>
      <p:sp>
        <p:nvSpPr>
          <p:cNvPr id="40" name="TextBox 39"/>
          <p:cNvSpPr txBox="1"/>
          <p:nvPr/>
        </p:nvSpPr>
        <p:spPr>
          <a:xfrm>
            <a:off x="344074" y="3077697"/>
            <a:ext cx="1413207" cy="544765"/>
          </a:xfrm>
          <a:prstGeom prst="rect">
            <a:avLst/>
          </a:prstGeom>
          <a:noFill/>
        </p:spPr>
        <p:txBody>
          <a:bodyPr wrap="none" rtlCol="0">
            <a:spAutoFit/>
          </a:bodyPr>
          <a:lstStyle/>
          <a:p>
            <a:r>
              <a:rPr lang="en-US" sz="1470" b="1" dirty="0"/>
              <a:t>Prolonged Grief</a:t>
            </a:r>
          </a:p>
          <a:p>
            <a:r>
              <a:rPr lang="en-US" sz="1470" b="1" dirty="0"/>
              <a:t>Disorder (PGD)</a:t>
            </a:r>
          </a:p>
        </p:txBody>
      </p:sp>
      <p:sp>
        <p:nvSpPr>
          <p:cNvPr id="41" name="TextBox 40"/>
          <p:cNvSpPr txBox="1"/>
          <p:nvPr/>
        </p:nvSpPr>
        <p:spPr>
          <a:xfrm>
            <a:off x="340527" y="3882333"/>
            <a:ext cx="1590372" cy="318549"/>
          </a:xfrm>
          <a:prstGeom prst="rect">
            <a:avLst/>
          </a:prstGeom>
          <a:noFill/>
        </p:spPr>
        <p:txBody>
          <a:bodyPr wrap="none" rtlCol="0">
            <a:spAutoFit/>
          </a:bodyPr>
          <a:lstStyle/>
          <a:p>
            <a:r>
              <a:rPr lang="en-US" sz="1470" b="1" dirty="0"/>
              <a:t>Complicated Grief</a:t>
            </a:r>
          </a:p>
        </p:txBody>
      </p:sp>
      <p:sp>
        <p:nvSpPr>
          <p:cNvPr id="42" name="TextBox 41"/>
          <p:cNvSpPr txBox="1"/>
          <p:nvPr/>
        </p:nvSpPr>
        <p:spPr>
          <a:xfrm>
            <a:off x="380511" y="4570433"/>
            <a:ext cx="1298753" cy="318549"/>
          </a:xfrm>
          <a:prstGeom prst="rect">
            <a:avLst/>
          </a:prstGeom>
          <a:noFill/>
        </p:spPr>
        <p:txBody>
          <a:bodyPr wrap="none" rtlCol="0">
            <a:spAutoFit/>
          </a:bodyPr>
          <a:lstStyle/>
          <a:p>
            <a:r>
              <a:rPr lang="en-US" sz="1470" b="1" dirty="0"/>
              <a:t>DSM-5 (PCBD)</a:t>
            </a:r>
          </a:p>
        </p:txBody>
      </p:sp>
      <p:sp>
        <p:nvSpPr>
          <p:cNvPr id="43" name="TextBox 42"/>
          <p:cNvSpPr txBox="1"/>
          <p:nvPr/>
        </p:nvSpPr>
        <p:spPr>
          <a:xfrm>
            <a:off x="377258" y="5252049"/>
            <a:ext cx="1204176" cy="318549"/>
          </a:xfrm>
          <a:prstGeom prst="rect">
            <a:avLst/>
          </a:prstGeom>
          <a:noFill/>
        </p:spPr>
        <p:txBody>
          <a:bodyPr wrap="none" rtlCol="0">
            <a:spAutoFit/>
          </a:bodyPr>
          <a:lstStyle/>
          <a:p>
            <a:r>
              <a:rPr lang="en-US" sz="1470" b="1" dirty="0"/>
              <a:t>ICD-11 (PGD)</a:t>
            </a:r>
          </a:p>
        </p:txBody>
      </p:sp>
      <p:graphicFrame>
        <p:nvGraphicFramePr>
          <p:cNvPr id="44" name="Chart 43"/>
          <p:cNvGraphicFramePr>
            <a:graphicFrameLocks noChangeAspect="1"/>
          </p:cNvGraphicFramePr>
          <p:nvPr>
            <p:extLst>
              <p:ext uri="{D42A27DB-BD31-4B8C-83A1-F6EECF244321}">
                <p14:modId xmlns:p14="http://schemas.microsoft.com/office/powerpoint/2010/main" val="519277582"/>
              </p:ext>
            </p:extLst>
          </p:nvPr>
        </p:nvGraphicFramePr>
        <p:xfrm>
          <a:off x="2009072" y="2934458"/>
          <a:ext cx="806529" cy="8065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5" name="Chart 44"/>
          <p:cNvGraphicFramePr>
            <a:graphicFrameLocks noChangeAspect="1"/>
          </p:cNvGraphicFramePr>
          <p:nvPr>
            <p:extLst>
              <p:ext uri="{D42A27DB-BD31-4B8C-83A1-F6EECF244321}">
                <p14:modId xmlns:p14="http://schemas.microsoft.com/office/powerpoint/2010/main" val="3514856493"/>
              </p:ext>
            </p:extLst>
          </p:nvPr>
        </p:nvGraphicFramePr>
        <p:xfrm>
          <a:off x="2985542" y="2934589"/>
          <a:ext cx="806529" cy="8065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6" name="Chart 45"/>
          <p:cNvGraphicFramePr>
            <a:graphicFrameLocks noChangeAspect="1"/>
          </p:cNvGraphicFramePr>
          <p:nvPr>
            <p:extLst>
              <p:ext uri="{D42A27DB-BD31-4B8C-83A1-F6EECF244321}">
                <p14:modId xmlns:p14="http://schemas.microsoft.com/office/powerpoint/2010/main" val="1103855614"/>
              </p:ext>
            </p:extLst>
          </p:nvPr>
        </p:nvGraphicFramePr>
        <p:xfrm>
          <a:off x="3942224" y="2929894"/>
          <a:ext cx="806529" cy="8065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7" name="Chart 46"/>
          <p:cNvGraphicFramePr>
            <a:graphicFrameLocks noChangeAspect="1"/>
          </p:cNvGraphicFramePr>
          <p:nvPr>
            <p:extLst>
              <p:ext uri="{D42A27DB-BD31-4B8C-83A1-F6EECF244321}">
                <p14:modId xmlns:p14="http://schemas.microsoft.com/office/powerpoint/2010/main" val="409232760"/>
              </p:ext>
            </p:extLst>
          </p:nvPr>
        </p:nvGraphicFramePr>
        <p:xfrm>
          <a:off x="5242441" y="2927868"/>
          <a:ext cx="806529" cy="80652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8" name="Chart 47"/>
          <p:cNvGraphicFramePr>
            <a:graphicFrameLocks noChangeAspect="1"/>
          </p:cNvGraphicFramePr>
          <p:nvPr>
            <p:extLst>
              <p:ext uri="{D42A27DB-BD31-4B8C-83A1-F6EECF244321}">
                <p14:modId xmlns:p14="http://schemas.microsoft.com/office/powerpoint/2010/main" val="1285002198"/>
              </p:ext>
            </p:extLst>
          </p:nvPr>
        </p:nvGraphicFramePr>
        <p:xfrm>
          <a:off x="6277901" y="2927868"/>
          <a:ext cx="806529" cy="80652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9" name="Chart 48"/>
          <p:cNvGraphicFramePr>
            <a:graphicFrameLocks noChangeAspect="1"/>
          </p:cNvGraphicFramePr>
          <p:nvPr>
            <p:extLst>
              <p:ext uri="{D42A27DB-BD31-4B8C-83A1-F6EECF244321}">
                <p14:modId xmlns:p14="http://schemas.microsoft.com/office/powerpoint/2010/main" val="256574642"/>
              </p:ext>
            </p:extLst>
          </p:nvPr>
        </p:nvGraphicFramePr>
        <p:xfrm>
          <a:off x="7207667" y="2934458"/>
          <a:ext cx="806529" cy="806529"/>
        </p:xfrm>
        <a:graphic>
          <a:graphicData uri="http://schemas.openxmlformats.org/drawingml/2006/chart">
            <c:chart xmlns:c="http://schemas.openxmlformats.org/drawingml/2006/chart" xmlns:r="http://schemas.openxmlformats.org/officeDocument/2006/relationships" r:id="rId7"/>
          </a:graphicData>
        </a:graphic>
      </p:graphicFrame>
      <p:grpSp>
        <p:nvGrpSpPr>
          <p:cNvPr id="7" name="Group 6"/>
          <p:cNvGrpSpPr/>
          <p:nvPr/>
        </p:nvGrpSpPr>
        <p:grpSpPr>
          <a:xfrm>
            <a:off x="1940330" y="2612265"/>
            <a:ext cx="2869258" cy="318549"/>
            <a:chOff x="3105150" y="5190891"/>
            <a:chExt cx="3903614" cy="433384"/>
          </a:xfrm>
        </p:grpSpPr>
        <p:sp>
          <p:nvSpPr>
            <p:cNvPr id="50" name="TextBox 49"/>
            <p:cNvSpPr txBox="1"/>
            <p:nvPr/>
          </p:nvSpPr>
          <p:spPr>
            <a:xfrm>
              <a:off x="3105150" y="5190891"/>
              <a:ext cx="1354761" cy="433384"/>
            </a:xfrm>
            <a:prstGeom prst="rect">
              <a:avLst/>
            </a:prstGeom>
            <a:noFill/>
          </p:spPr>
          <p:txBody>
            <a:bodyPr wrap="none" rtlCol="0">
              <a:spAutoFit/>
            </a:bodyPr>
            <a:lstStyle/>
            <a:p>
              <a:r>
                <a:rPr lang="en-US" sz="1470" b="1" dirty="0"/>
                <a:t>Sensitivity</a:t>
              </a:r>
            </a:p>
          </p:txBody>
        </p:sp>
        <p:sp>
          <p:nvSpPr>
            <p:cNvPr id="51" name="TextBox 50"/>
            <p:cNvSpPr txBox="1"/>
            <p:nvPr/>
          </p:nvSpPr>
          <p:spPr>
            <a:xfrm>
              <a:off x="4463011" y="5190891"/>
              <a:ext cx="1335135" cy="433384"/>
            </a:xfrm>
            <a:prstGeom prst="rect">
              <a:avLst/>
            </a:prstGeom>
            <a:noFill/>
          </p:spPr>
          <p:txBody>
            <a:bodyPr wrap="none" rtlCol="0">
              <a:spAutoFit/>
            </a:bodyPr>
            <a:lstStyle/>
            <a:p>
              <a:r>
                <a:rPr lang="en-US" sz="1470" b="1" dirty="0"/>
                <a:t>Specificity</a:t>
              </a:r>
            </a:p>
          </p:txBody>
        </p:sp>
        <p:sp>
          <p:nvSpPr>
            <p:cNvPr id="52" name="TextBox 51"/>
            <p:cNvSpPr txBox="1"/>
            <p:nvPr/>
          </p:nvSpPr>
          <p:spPr>
            <a:xfrm>
              <a:off x="5810153" y="5190891"/>
              <a:ext cx="1198611" cy="433384"/>
            </a:xfrm>
            <a:prstGeom prst="rect">
              <a:avLst/>
            </a:prstGeom>
            <a:noFill/>
          </p:spPr>
          <p:txBody>
            <a:bodyPr wrap="none" rtlCol="0">
              <a:spAutoFit/>
            </a:bodyPr>
            <a:lstStyle/>
            <a:p>
              <a:r>
                <a:rPr lang="en-US" sz="1470" b="1" dirty="0"/>
                <a:t>Accuracy</a:t>
              </a:r>
            </a:p>
          </p:txBody>
        </p:sp>
      </p:grpSp>
      <p:grpSp>
        <p:nvGrpSpPr>
          <p:cNvPr id="54" name="Group 53"/>
          <p:cNvGrpSpPr/>
          <p:nvPr/>
        </p:nvGrpSpPr>
        <p:grpSpPr>
          <a:xfrm>
            <a:off x="5219419" y="2612265"/>
            <a:ext cx="2869258" cy="318549"/>
            <a:chOff x="3105150" y="5190891"/>
            <a:chExt cx="3903614" cy="433384"/>
          </a:xfrm>
        </p:grpSpPr>
        <p:sp>
          <p:nvSpPr>
            <p:cNvPr id="55" name="TextBox 54"/>
            <p:cNvSpPr txBox="1"/>
            <p:nvPr/>
          </p:nvSpPr>
          <p:spPr>
            <a:xfrm>
              <a:off x="3105150" y="5190891"/>
              <a:ext cx="1354761" cy="433384"/>
            </a:xfrm>
            <a:prstGeom prst="rect">
              <a:avLst/>
            </a:prstGeom>
            <a:noFill/>
          </p:spPr>
          <p:txBody>
            <a:bodyPr wrap="none" rtlCol="0">
              <a:spAutoFit/>
            </a:bodyPr>
            <a:lstStyle/>
            <a:p>
              <a:r>
                <a:rPr lang="en-US" sz="1470" b="1" dirty="0"/>
                <a:t>Sensitivity</a:t>
              </a:r>
            </a:p>
          </p:txBody>
        </p:sp>
        <p:sp>
          <p:nvSpPr>
            <p:cNvPr id="56" name="TextBox 55"/>
            <p:cNvSpPr txBox="1"/>
            <p:nvPr/>
          </p:nvSpPr>
          <p:spPr>
            <a:xfrm>
              <a:off x="4463011" y="5190891"/>
              <a:ext cx="1335135" cy="433384"/>
            </a:xfrm>
            <a:prstGeom prst="rect">
              <a:avLst/>
            </a:prstGeom>
            <a:noFill/>
          </p:spPr>
          <p:txBody>
            <a:bodyPr wrap="none" rtlCol="0">
              <a:spAutoFit/>
            </a:bodyPr>
            <a:lstStyle/>
            <a:p>
              <a:r>
                <a:rPr lang="en-US" sz="1470" b="1" dirty="0"/>
                <a:t>Specificity</a:t>
              </a:r>
            </a:p>
          </p:txBody>
        </p:sp>
        <p:sp>
          <p:nvSpPr>
            <p:cNvPr id="57" name="TextBox 56"/>
            <p:cNvSpPr txBox="1"/>
            <p:nvPr/>
          </p:nvSpPr>
          <p:spPr>
            <a:xfrm>
              <a:off x="5810153" y="5190891"/>
              <a:ext cx="1198611" cy="433384"/>
            </a:xfrm>
            <a:prstGeom prst="rect">
              <a:avLst/>
            </a:prstGeom>
            <a:noFill/>
          </p:spPr>
          <p:txBody>
            <a:bodyPr wrap="none" rtlCol="0">
              <a:spAutoFit/>
            </a:bodyPr>
            <a:lstStyle/>
            <a:p>
              <a:r>
                <a:rPr lang="en-US" sz="1470" b="1" dirty="0"/>
                <a:t>Accuracy</a:t>
              </a:r>
            </a:p>
          </p:txBody>
        </p:sp>
      </p:grpSp>
      <p:graphicFrame>
        <p:nvGraphicFramePr>
          <p:cNvPr id="58" name="Chart 57"/>
          <p:cNvGraphicFramePr>
            <a:graphicFrameLocks noChangeAspect="1"/>
          </p:cNvGraphicFramePr>
          <p:nvPr>
            <p:extLst>
              <p:ext uri="{D42A27DB-BD31-4B8C-83A1-F6EECF244321}">
                <p14:modId xmlns:p14="http://schemas.microsoft.com/office/powerpoint/2010/main" val="1523687676"/>
              </p:ext>
            </p:extLst>
          </p:nvPr>
        </p:nvGraphicFramePr>
        <p:xfrm>
          <a:off x="2017104" y="3627852"/>
          <a:ext cx="806529" cy="80652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9" name="Chart 58"/>
          <p:cNvGraphicFramePr>
            <a:graphicFrameLocks noChangeAspect="1"/>
          </p:cNvGraphicFramePr>
          <p:nvPr>
            <p:extLst>
              <p:ext uri="{D42A27DB-BD31-4B8C-83A1-F6EECF244321}">
                <p14:modId xmlns:p14="http://schemas.microsoft.com/office/powerpoint/2010/main" val="3058364053"/>
              </p:ext>
            </p:extLst>
          </p:nvPr>
        </p:nvGraphicFramePr>
        <p:xfrm>
          <a:off x="3001708" y="3627852"/>
          <a:ext cx="806529" cy="80652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0" name="Chart 59"/>
          <p:cNvGraphicFramePr>
            <a:graphicFrameLocks noChangeAspect="1"/>
          </p:cNvGraphicFramePr>
          <p:nvPr>
            <p:extLst>
              <p:ext uri="{D42A27DB-BD31-4B8C-83A1-F6EECF244321}">
                <p14:modId xmlns:p14="http://schemas.microsoft.com/office/powerpoint/2010/main" val="960333846"/>
              </p:ext>
            </p:extLst>
          </p:nvPr>
        </p:nvGraphicFramePr>
        <p:xfrm>
          <a:off x="3958391" y="3626114"/>
          <a:ext cx="806529" cy="80652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1" name="Chart 60"/>
          <p:cNvGraphicFramePr>
            <a:graphicFrameLocks noChangeAspect="1"/>
          </p:cNvGraphicFramePr>
          <p:nvPr>
            <p:extLst>
              <p:ext uri="{D42A27DB-BD31-4B8C-83A1-F6EECF244321}">
                <p14:modId xmlns:p14="http://schemas.microsoft.com/office/powerpoint/2010/main" val="1802213720"/>
              </p:ext>
            </p:extLst>
          </p:nvPr>
        </p:nvGraphicFramePr>
        <p:xfrm>
          <a:off x="5242441" y="3630106"/>
          <a:ext cx="806529" cy="80652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2" name="Chart 61"/>
          <p:cNvGraphicFramePr>
            <a:graphicFrameLocks noChangeAspect="1"/>
          </p:cNvGraphicFramePr>
          <p:nvPr>
            <p:extLst>
              <p:ext uri="{D42A27DB-BD31-4B8C-83A1-F6EECF244321}">
                <p14:modId xmlns:p14="http://schemas.microsoft.com/office/powerpoint/2010/main" val="350373543"/>
              </p:ext>
            </p:extLst>
          </p:nvPr>
        </p:nvGraphicFramePr>
        <p:xfrm>
          <a:off x="6294067" y="3626114"/>
          <a:ext cx="806529" cy="80652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63" name="Chart 62"/>
          <p:cNvGraphicFramePr>
            <a:graphicFrameLocks noChangeAspect="1"/>
          </p:cNvGraphicFramePr>
          <p:nvPr>
            <p:extLst>
              <p:ext uri="{D42A27DB-BD31-4B8C-83A1-F6EECF244321}">
                <p14:modId xmlns:p14="http://schemas.microsoft.com/office/powerpoint/2010/main" val="2753187672"/>
              </p:ext>
            </p:extLst>
          </p:nvPr>
        </p:nvGraphicFramePr>
        <p:xfrm>
          <a:off x="7235223" y="3626114"/>
          <a:ext cx="806529" cy="806529"/>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64" name="Chart 63"/>
          <p:cNvGraphicFramePr>
            <a:graphicFrameLocks noChangeAspect="1"/>
          </p:cNvGraphicFramePr>
          <p:nvPr>
            <p:extLst>
              <p:ext uri="{D42A27DB-BD31-4B8C-83A1-F6EECF244321}">
                <p14:modId xmlns:p14="http://schemas.microsoft.com/office/powerpoint/2010/main" val="2668885391"/>
              </p:ext>
            </p:extLst>
          </p:nvPr>
        </p:nvGraphicFramePr>
        <p:xfrm>
          <a:off x="2017104" y="4314214"/>
          <a:ext cx="806529" cy="806529"/>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67" name="Chart 66"/>
          <p:cNvGraphicFramePr>
            <a:graphicFrameLocks noChangeAspect="1"/>
          </p:cNvGraphicFramePr>
          <p:nvPr>
            <p:extLst>
              <p:ext uri="{D42A27DB-BD31-4B8C-83A1-F6EECF244321}">
                <p14:modId xmlns:p14="http://schemas.microsoft.com/office/powerpoint/2010/main" val="3703076524"/>
              </p:ext>
            </p:extLst>
          </p:nvPr>
        </p:nvGraphicFramePr>
        <p:xfrm>
          <a:off x="2998218" y="4316368"/>
          <a:ext cx="806529" cy="806529"/>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69" name="Chart 68"/>
          <p:cNvGraphicFramePr>
            <a:graphicFrameLocks noChangeAspect="1"/>
          </p:cNvGraphicFramePr>
          <p:nvPr>
            <p:extLst>
              <p:ext uri="{D42A27DB-BD31-4B8C-83A1-F6EECF244321}">
                <p14:modId xmlns:p14="http://schemas.microsoft.com/office/powerpoint/2010/main" val="3732288219"/>
              </p:ext>
            </p:extLst>
          </p:nvPr>
        </p:nvGraphicFramePr>
        <p:xfrm>
          <a:off x="3971749" y="4319805"/>
          <a:ext cx="806529" cy="806529"/>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71" name="Chart 70"/>
          <p:cNvGraphicFramePr>
            <a:graphicFrameLocks noChangeAspect="1"/>
          </p:cNvGraphicFramePr>
          <p:nvPr>
            <p:extLst>
              <p:ext uri="{D42A27DB-BD31-4B8C-83A1-F6EECF244321}">
                <p14:modId xmlns:p14="http://schemas.microsoft.com/office/powerpoint/2010/main" val="2264989416"/>
              </p:ext>
            </p:extLst>
          </p:nvPr>
        </p:nvGraphicFramePr>
        <p:xfrm>
          <a:off x="5242441" y="4309467"/>
          <a:ext cx="806529" cy="806529"/>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72" name="Chart 71"/>
          <p:cNvGraphicFramePr>
            <a:graphicFrameLocks noChangeAspect="1"/>
          </p:cNvGraphicFramePr>
          <p:nvPr>
            <p:extLst>
              <p:ext uri="{D42A27DB-BD31-4B8C-83A1-F6EECF244321}">
                <p14:modId xmlns:p14="http://schemas.microsoft.com/office/powerpoint/2010/main" val="1066231747"/>
              </p:ext>
            </p:extLst>
          </p:nvPr>
        </p:nvGraphicFramePr>
        <p:xfrm>
          <a:off x="6312992" y="4309467"/>
          <a:ext cx="806529" cy="806529"/>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73" name="Chart 72"/>
          <p:cNvGraphicFramePr>
            <a:graphicFrameLocks noChangeAspect="1"/>
          </p:cNvGraphicFramePr>
          <p:nvPr>
            <p:extLst>
              <p:ext uri="{D42A27DB-BD31-4B8C-83A1-F6EECF244321}">
                <p14:modId xmlns:p14="http://schemas.microsoft.com/office/powerpoint/2010/main" val="3079866816"/>
              </p:ext>
            </p:extLst>
          </p:nvPr>
        </p:nvGraphicFramePr>
        <p:xfrm>
          <a:off x="7254147" y="4309467"/>
          <a:ext cx="806529" cy="806529"/>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74" name="Chart 73"/>
          <p:cNvGraphicFramePr>
            <a:graphicFrameLocks noChangeAspect="1"/>
          </p:cNvGraphicFramePr>
          <p:nvPr>
            <p:extLst>
              <p:ext uri="{D42A27DB-BD31-4B8C-83A1-F6EECF244321}">
                <p14:modId xmlns:p14="http://schemas.microsoft.com/office/powerpoint/2010/main" val="423424283"/>
              </p:ext>
            </p:extLst>
          </p:nvPr>
        </p:nvGraphicFramePr>
        <p:xfrm>
          <a:off x="2024687" y="4995829"/>
          <a:ext cx="806529" cy="806529"/>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75" name="Chart 74"/>
          <p:cNvGraphicFramePr>
            <a:graphicFrameLocks noChangeAspect="1"/>
          </p:cNvGraphicFramePr>
          <p:nvPr>
            <p:extLst>
              <p:ext uri="{D42A27DB-BD31-4B8C-83A1-F6EECF244321}">
                <p14:modId xmlns:p14="http://schemas.microsoft.com/office/powerpoint/2010/main" val="2688339674"/>
              </p:ext>
            </p:extLst>
          </p:nvPr>
        </p:nvGraphicFramePr>
        <p:xfrm>
          <a:off x="2998218" y="4995829"/>
          <a:ext cx="806529" cy="806529"/>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76" name="Chart 75"/>
          <p:cNvGraphicFramePr>
            <a:graphicFrameLocks noChangeAspect="1"/>
          </p:cNvGraphicFramePr>
          <p:nvPr>
            <p:extLst>
              <p:ext uri="{D42A27DB-BD31-4B8C-83A1-F6EECF244321}">
                <p14:modId xmlns:p14="http://schemas.microsoft.com/office/powerpoint/2010/main" val="3832032680"/>
              </p:ext>
            </p:extLst>
          </p:nvPr>
        </p:nvGraphicFramePr>
        <p:xfrm>
          <a:off x="3977253" y="4992908"/>
          <a:ext cx="806529" cy="806529"/>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77" name="Chart 76"/>
          <p:cNvGraphicFramePr>
            <a:graphicFrameLocks noChangeAspect="1"/>
          </p:cNvGraphicFramePr>
          <p:nvPr>
            <p:extLst>
              <p:ext uri="{D42A27DB-BD31-4B8C-83A1-F6EECF244321}">
                <p14:modId xmlns:p14="http://schemas.microsoft.com/office/powerpoint/2010/main" val="486069360"/>
              </p:ext>
            </p:extLst>
          </p:nvPr>
        </p:nvGraphicFramePr>
        <p:xfrm>
          <a:off x="5242441" y="4988828"/>
          <a:ext cx="806529" cy="806529"/>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78" name="Chart 77"/>
          <p:cNvGraphicFramePr>
            <a:graphicFrameLocks noChangeAspect="1"/>
          </p:cNvGraphicFramePr>
          <p:nvPr>
            <p:extLst>
              <p:ext uri="{D42A27DB-BD31-4B8C-83A1-F6EECF244321}">
                <p14:modId xmlns:p14="http://schemas.microsoft.com/office/powerpoint/2010/main" val="1856197280"/>
              </p:ext>
            </p:extLst>
          </p:nvPr>
        </p:nvGraphicFramePr>
        <p:xfrm>
          <a:off x="6344301" y="4988828"/>
          <a:ext cx="806529" cy="806529"/>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79" name="Chart 78"/>
          <p:cNvGraphicFramePr>
            <a:graphicFrameLocks noChangeAspect="1"/>
          </p:cNvGraphicFramePr>
          <p:nvPr>
            <p:extLst>
              <p:ext uri="{D42A27DB-BD31-4B8C-83A1-F6EECF244321}">
                <p14:modId xmlns:p14="http://schemas.microsoft.com/office/powerpoint/2010/main" val="2322778191"/>
              </p:ext>
            </p:extLst>
          </p:nvPr>
        </p:nvGraphicFramePr>
        <p:xfrm>
          <a:off x="7285457" y="4988828"/>
          <a:ext cx="806529" cy="806529"/>
        </p:xfrm>
        <a:graphic>
          <a:graphicData uri="http://schemas.openxmlformats.org/drawingml/2006/chart">
            <c:chart xmlns:c="http://schemas.openxmlformats.org/drawingml/2006/chart" xmlns:r="http://schemas.openxmlformats.org/officeDocument/2006/relationships" r:id="rId25"/>
          </a:graphicData>
        </a:graphic>
      </p:graphicFrame>
    </p:spTree>
    <p:extLst>
      <p:ext uri="{BB962C8B-B14F-4D97-AF65-F5344CB8AC3E}">
        <p14:creationId xmlns:p14="http://schemas.microsoft.com/office/powerpoint/2010/main" val="608102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2508" y="2512458"/>
            <a:ext cx="1422377" cy="499496"/>
          </a:xfrm>
          <a:prstGeom prst="rect">
            <a:avLst/>
          </a:prstGeom>
          <a:noFill/>
          <a:ln w="25400">
            <a:solidFill>
              <a:srgbClr val="C00000"/>
            </a:solidFill>
          </a:ln>
        </p:spPr>
        <p:txBody>
          <a:bodyPr wrap="none" rtlCol="0">
            <a:spAutoFit/>
          </a:bodyPr>
          <a:lstStyle/>
          <a:p>
            <a:pPr algn="ctr"/>
            <a:r>
              <a:rPr lang="en-US" sz="1323" dirty="0"/>
              <a:t>Consensus Report</a:t>
            </a:r>
          </a:p>
          <a:p>
            <a:pPr algn="ctr"/>
            <a:r>
              <a:rPr lang="en-US" sz="1323" dirty="0"/>
              <a:t>(BJP 1999)</a:t>
            </a:r>
          </a:p>
        </p:txBody>
      </p:sp>
      <p:cxnSp>
        <p:nvCxnSpPr>
          <p:cNvPr id="3" name="Straight Arrow Connector 2"/>
          <p:cNvCxnSpPr/>
          <p:nvPr/>
        </p:nvCxnSpPr>
        <p:spPr>
          <a:xfrm flipV="1">
            <a:off x="446376" y="3500834"/>
            <a:ext cx="8065294" cy="2193"/>
          </a:xfrm>
          <a:prstGeom prst="straightConnector1">
            <a:avLst/>
          </a:prstGeom>
          <a:ln w="444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72160" y="4046900"/>
            <a:ext cx="2680349" cy="499496"/>
          </a:xfrm>
          <a:prstGeom prst="rect">
            <a:avLst/>
          </a:prstGeom>
          <a:noFill/>
          <a:ln w="25400">
            <a:solidFill>
              <a:srgbClr val="C00000"/>
            </a:solidFill>
          </a:ln>
        </p:spPr>
        <p:txBody>
          <a:bodyPr wrap="none" rtlCol="0">
            <a:spAutoFit/>
          </a:bodyPr>
          <a:lstStyle/>
          <a:p>
            <a:pPr algn="ctr"/>
            <a:r>
              <a:rPr lang="en-US" sz="1323" dirty="0"/>
              <a:t>NIH R01 Funding of </a:t>
            </a:r>
          </a:p>
          <a:p>
            <a:pPr algn="ctr"/>
            <a:r>
              <a:rPr lang="en-US" sz="1323" dirty="0"/>
              <a:t>Yale Bereavement Study (YBS; 1999)</a:t>
            </a:r>
          </a:p>
        </p:txBody>
      </p:sp>
      <p:sp>
        <p:nvSpPr>
          <p:cNvPr id="6" name="TextBox 5"/>
          <p:cNvSpPr txBox="1"/>
          <p:nvPr/>
        </p:nvSpPr>
        <p:spPr>
          <a:xfrm>
            <a:off x="2047199" y="2516860"/>
            <a:ext cx="2535181" cy="499496"/>
          </a:xfrm>
          <a:prstGeom prst="rect">
            <a:avLst/>
          </a:prstGeom>
          <a:noFill/>
          <a:ln w="25400">
            <a:solidFill>
              <a:srgbClr val="C00000"/>
            </a:solidFill>
          </a:ln>
        </p:spPr>
        <p:txBody>
          <a:bodyPr wrap="none" rtlCol="0">
            <a:spAutoFit/>
          </a:bodyPr>
          <a:lstStyle/>
          <a:p>
            <a:pPr algn="ctr"/>
            <a:r>
              <a:rPr lang="en-US" sz="1323" dirty="0"/>
              <a:t>Prolonged Grief Disorder Proposal</a:t>
            </a:r>
          </a:p>
          <a:p>
            <a:pPr algn="ctr"/>
            <a:r>
              <a:rPr lang="en-US" sz="1323" dirty="0"/>
              <a:t>(PGD; </a:t>
            </a:r>
            <a:r>
              <a:rPr lang="en-US" sz="1323" dirty="0" err="1"/>
              <a:t>PLoS</a:t>
            </a:r>
            <a:r>
              <a:rPr lang="en-US" sz="1323" dirty="0"/>
              <a:t> Medicine 2009)</a:t>
            </a:r>
          </a:p>
        </p:txBody>
      </p:sp>
      <p:sp>
        <p:nvSpPr>
          <p:cNvPr id="7" name="TextBox 6"/>
          <p:cNvSpPr txBox="1"/>
          <p:nvPr/>
        </p:nvSpPr>
        <p:spPr>
          <a:xfrm>
            <a:off x="3157817" y="4046899"/>
            <a:ext cx="2079865" cy="499496"/>
          </a:xfrm>
          <a:prstGeom prst="rect">
            <a:avLst/>
          </a:prstGeom>
          <a:noFill/>
          <a:ln w="25400">
            <a:solidFill>
              <a:srgbClr val="C00000"/>
            </a:solidFill>
          </a:ln>
        </p:spPr>
        <p:txBody>
          <a:bodyPr wrap="none" rtlCol="0">
            <a:spAutoFit/>
          </a:bodyPr>
          <a:lstStyle/>
          <a:p>
            <a:pPr algn="ctr"/>
            <a:r>
              <a:rPr lang="en-US" sz="1323" dirty="0"/>
              <a:t>DSM-5 Workgroup Meeting</a:t>
            </a:r>
          </a:p>
          <a:p>
            <a:pPr algn="ctr"/>
            <a:r>
              <a:rPr lang="en-US" sz="1323" dirty="0"/>
              <a:t>To Consider PGD (2010)</a:t>
            </a:r>
          </a:p>
        </p:txBody>
      </p:sp>
      <p:sp>
        <p:nvSpPr>
          <p:cNvPr id="8" name="TextBox 7"/>
          <p:cNvSpPr txBox="1"/>
          <p:nvPr/>
        </p:nvSpPr>
        <p:spPr>
          <a:xfrm>
            <a:off x="4783701" y="2523254"/>
            <a:ext cx="2063963" cy="499496"/>
          </a:xfrm>
          <a:prstGeom prst="rect">
            <a:avLst/>
          </a:prstGeom>
          <a:noFill/>
          <a:ln w="25400">
            <a:solidFill>
              <a:srgbClr val="C00000"/>
            </a:solidFill>
          </a:ln>
        </p:spPr>
        <p:txBody>
          <a:bodyPr wrap="none" rtlCol="0">
            <a:spAutoFit/>
          </a:bodyPr>
          <a:lstStyle/>
          <a:p>
            <a:pPr algn="ctr"/>
            <a:r>
              <a:rPr lang="en-US" sz="1323" dirty="0"/>
              <a:t>Complicated Grief Proposal</a:t>
            </a:r>
          </a:p>
          <a:p>
            <a:pPr algn="ctr"/>
            <a:r>
              <a:rPr lang="en-US" sz="1323" dirty="0"/>
              <a:t>(CG; DA  2011)</a:t>
            </a:r>
          </a:p>
        </p:txBody>
      </p:sp>
      <p:sp>
        <p:nvSpPr>
          <p:cNvPr id="9" name="TextBox 8"/>
          <p:cNvSpPr txBox="1"/>
          <p:nvPr/>
        </p:nvSpPr>
        <p:spPr>
          <a:xfrm>
            <a:off x="5346893" y="4046899"/>
            <a:ext cx="1675652" cy="499496"/>
          </a:xfrm>
          <a:prstGeom prst="rect">
            <a:avLst/>
          </a:prstGeom>
          <a:noFill/>
          <a:ln w="25400">
            <a:solidFill>
              <a:srgbClr val="C00000"/>
            </a:solidFill>
          </a:ln>
        </p:spPr>
        <p:txBody>
          <a:bodyPr wrap="none" rtlCol="0">
            <a:spAutoFit/>
          </a:bodyPr>
          <a:lstStyle/>
          <a:p>
            <a:pPr algn="ctr"/>
            <a:r>
              <a:rPr lang="en-US" sz="1323" dirty="0"/>
              <a:t>Publication of DSM-5 </a:t>
            </a:r>
          </a:p>
          <a:p>
            <a:pPr algn="ctr"/>
            <a:r>
              <a:rPr lang="en-US" sz="1323" dirty="0"/>
              <a:t>(PCBD; APA 2013)</a:t>
            </a:r>
          </a:p>
        </p:txBody>
      </p:sp>
      <p:sp>
        <p:nvSpPr>
          <p:cNvPr id="10" name="TextBox 9"/>
          <p:cNvSpPr txBox="1"/>
          <p:nvPr/>
        </p:nvSpPr>
        <p:spPr>
          <a:xfrm>
            <a:off x="7129998" y="4046899"/>
            <a:ext cx="1431995" cy="499496"/>
          </a:xfrm>
          <a:prstGeom prst="rect">
            <a:avLst/>
          </a:prstGeom>
          <a:noFill/>
          <a:ln w="25400">
            <a:solidFill>
              <a:srgbClr val="C00000"/>
            </a:solidFill>
          </a:ln>
        </p:spPr>
        <p:txBody>
          <a:bodyPr wrap="none" rtlCol="0">
            <a:spAutoFit/>
          </a:bodyPr>
          <a:lstStyle/>
          <a:p>
            <a:pPr algn="ctr"/>
            <a:r>
              <a:rPr lang="en-US" sz="1323" dirty="0"/>
              <a:t>Release of ICD-11 </a:t>
            </a:r>
          </a:p>
          <a:p>
            <a:pPr algn="ctr"/>
            <a:r>
              <a:rPr lang="en-US" sz="1323" dirty="0"/>
              <a:t>(PGD; WHO 2018)</a:t>
            </a:r>
          </a:p>
        </p:txBody>
      </p:sp>
      <p:sp>
        <p:nvSpPr>
          <p:cNvPr id="11" name="TextBox 10"/>
          <p:cNvSpPr txBox="1"/>
          <p:nvPr/>
        </p:nvSpPr>
        <p:spPr>
          <a:xfrm>
            <a:off x="636176" y="1575450"/>
            <a:ext cx="7685694" cy="363818"/>
          </a:xfrm>
          <a:prstGeom prst="rect">
            <a:avLst/>
          </a:prstGeom>
          <a:noFill/>
        </p:spPr>
        <p:txBody>
          <a:bodyPr wrap="none" rtlCol="0">
            <a:spAutoFit/>
          </a:bodyPr>
          <a:lstStyle/>
          <a:p>
            <a:pPr algn="ctr"/>
            <a:r>
              <a:rPr lang="en-US" sz="1764" b="1" dirty="0"/>
              <a:t>Timeline of Events Leading Up to Inclusion of Prolonged Grief Disorder in ICD-11</a:t>
            </a:r>
          </a:p>
        </p:txBody>
      </p:sp>
      <p:cxnSp>
        <p:nvCxnSpPr>
          <p:cNvPr id="16" name="Straight Arrow Connector 15"/>
          <p:cNvCxnSpPr/>
          <p:nvPr/>
        </p:nvCxnSpPr>
        <p:spPr>
          <a:xfrm>
            <a:off x="829671" y="3099946"/>
            <a:ext cx="0" cy="336054"/>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962693" y="3597026"/>
            <a:ext cx="0" cy="336054"/>
          </a:xfrm>
          <a:prstGeom prst="straightConnector1">
            <a:avLst/>
          </a:prstGeom>
          <a:ln w="34925">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705596" y="3597026"/>
            <a:ext cx="0" cy="336054"/>
          </a:xfrm>
          <a:prstGeom prst="straightConnector1">
            <a:avLst/>
          </a:prstGeom>
          <a:ln w="34925">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950145" y="3597026"/>
            <a:ext cx="0" cy="336054"/>
          </a:xfrm>
          <a:prstGeom prst="straightConnector1">
            <a:avLst/>
          </a:prstGeom>
          <a:ln w="34925">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859188" y="3597026"/>
            <a:ext cx="0" cy="336054"/>
          </a:xfrm>
          <a:prstGeom prst="straightConnector1">
            <a:avLst/>
          </a:prstGeom>
          <a:ln w="34925">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358775" y="3099946"/>
            <a:ext cx="0" cy="336054"/>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011594" y="3099946"/>
            <a:ext cx="0" cy="336054"/>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923F1A3-0D6F-478D-84FE-8D584AD2E383}"/>
              </a:ext>
            </a:extLst>
          </p:cNvPr>
          <p:cNvSpPr txBox="1"/>
          <p:nvPr/>
        </p:nvSpPr>
        <p:spPr>
          <a:xfrm>
            <a:off x="761522" y="635701"/>
            <a:ext cx="3886200" cy="461665"/>
          </a:xfrm>
          <a:prstGeom prst="rect">
            <a:avLst/>
          </a:prstGeom>
          <a:noFill/>
        </p:spPr>
        <p:txBody>
          <a:bodyPr wrap="square" rtlCol="0">
            <a:spAutoFit/>
          </a:bodyPr>
          <a:lstStyle/>
          <a:p>
            <a:r>
              <a:rPr lang="en-US" sz="2400" b="1" i="1" dirty="0">
                <a:solidFill>
                  <a:srgbClr val="C00000"/>
                </a:solidFill>
              </a:rPr>
              <a:t>First, some history…</a:t>
            </a:r>
          </a:p>
        </p:txBody>
      </p:sp>
    </p:spTree>
    <p:extLst>
      <p:ext uri="{BB962C8B-B14F-4D97-AF65-F5344CB8AC3E}">
        <p14:creationId xmlns:p14="http://schemas.microsoft.com/office/powerpoint/2010/main" val="36386253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35A3FB-859F-49ED-BE10-A1D2CA3A6B2C}"/>
              </a:ext>
            </a:extLst>
          </p:cNvPr>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59</a:t>
            </a:fld>
            <a:endParaRPr lang="en-US">
              <a:solidFill>
                <a:prstClr val="black">
                  <a:tint val="95000"/>
                </a:prstClr>
              </a:solidFill>
            </a:endParaRPr>
          </a:p>
        </p:txBody>
      </p:sp>
      <p:pic>
        <p:nvPicPr>
          <p:cNvPr id="3" name="Picture 2">
            <a:extLst>
              <a:ext uri="{FF2B5EF4-FFF2-40B4-BE49-F238E27FC236}">
                <a16:creationId xmlns:a16="http://schemas.microsoft.com/office/drawing/2014/main" id="{C7AD2FF6-2DDB-4ED9-92F2-EAB41964D673}"/>
              </a:ext>
            </a:extLst>
          </p:cNvPr>
          <p:cNvPicPr>
            <a:picLocks noChangeAspect="1"/>
          </p:cNvPicPr>
          <p:nvPr/>
        </p:nvPicPr>
        <p:blipFill rotWithShape="1">
          <a:blip r:embed="rId2"/>
          <a:srcRect l="5784" t="27041" r="30443" b="23215"/>
          <a:stretch/>
        </p:blipFill>
        <p:spPr>
          <a:xfrm>
            <a:off x="304373" y="685800"/>
            <a:ext cx="8352692" cy="4343400"/>
          </a:xfrm>
          <a:prstGeom prst="rect">
            <a:avLst/>
          </a:prstGeom>
        </p:spPr>
      </p:pic>
    </p:spTree>
    <p:extLst>
      <p:ext uri="{BB962C8B-B14F-4D97-AF65-F5344CB8AC3E}">
        <p14:creationId xmlns:p14="http://schemas.microsoft.com/office/powerpoint/2010/main" val="2906624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stretch>
            <a:fillRect/>
          </a:stretch>
        </p:blipFill>
        <p:spPr>
          <a:xfrm>
            <a:off x="899319" y="3048000"/>
            <a:ext cx="7280437" cy="3630357"/>
          </a:xfrm>
          <a:prstGeom prst="rect">
            <a:avLst/>
          </a:prstGeom>
        </p:spPr>
      </p:pic>
      <p:sp>
        <p:nvSpPr>
          <p:cNvPr id="5" name="Title 1"/>
          <p:cNvSpPr txBox="1">
            <a:spLocks/>
          </p:cNvSpPr>
          <p:nvPr/>
        </p:nvSpPr>
        <p:spPr>
          <a:xfrm>
            <a:off x="274320" y="365760"/>
            <a:ext cx="8412480" cy="1123605"/>
          </a:xfrm>
          <a:prstGeom prst="rect">
            <a:avLst/>
          </a:prstGeom>
        </p:spPr>
        <p:txBody>
          <a:bodyPr>
            <a:normAutofit fontScale="97500"/>
          </a:bodyPr>
          <a:lstStyle>
            <a:lvl1pPr algn="l" defTabSz="896112" rtl="0" eaLnBrk="1" latinLnBrk="0" hangingPunct="1">
              <a:lnSpc>
                <a:spcPct val="90000"/>
              </a:lnSpc>
              <a:spcBef>
                <a:spcPct val="0"/>
              </a:spcBef>
              <a:buNone/>
              <a:defRPr sz="4312" kern="1200">
                <a:solidFill>
                  <a:schemeClr val="tx1"/>
                </a:solidFill>
                <a:latin typeface="+mj-lt"/>
                <a:ea typeface="+mj-ea"/>
                <a:cs typeface="+mj-cs"/>
              </a:defRPr>
            </a:lvl1pPr>
          </a:lstStyle>
          <a:p>
            <a:pPr algn="ctr">
              <a:lnSpc>
                <a:spcPct val="100000"/>
              </a:lnSpc>
            </a:pPr>
            <a:r>
              <a:rPr lang="en-US" sz="2400" dirty="0">
                <a:latin typeface="Arial" panose="020B0604020202020204" pitchFamily="34" charset="0"/>
                <a:cs typeface="Arial" panose="020B0604020202020204" pitchFamily="34" charset="0"/>
              </a:rPr>
              <a:t>Evidence for </a:t>
            </a:r>
            <a:r>
              <a:rPr lang="en-US" sz="2400" dirty="0">
                <a:solidFill>
                  <a:srgbClr val="CC0000"/>
                </a:solidFill>
                <a:latin typeface="Arial" panose="020B0604020202020204" pitchFamily="34" charset="0"/>
                <a:cs typeface="Arial" panose="020B0604020202020204" pitchFamily="34" charset="0"/>
              </a:rPr>
              <a:t>ICD-11’s PGD</a:t>
            </a:r>
            <a:r>
              <a:rPr lang="en-US" sz="2400" dirty="0">
                <a:latin typeface="Arial" panose="020B0604020202020204" pitchFamily="34" charset="0"/>
                <a:cs typeface="Arial" panose="020B0604020202020204" pitchFamily="34" charset="0"/>
              </a:rPr>
              <a:t> was based mostly on data from </a:t>
            </a:r>
            <a:r>
              <a:rPr lang="en-US" sz="2400" dirty="0">
                <a:solidFill>
                  <a:srgbClr val="CC0000"/>
                </a:solidFill>
                <a:latin typeface="Arial" panose="020B0604020202020204" pitchFamily="34" charset="0"/>
                <a:cs typeface="Arial" panose="020B0604020202020204" pitchFamily="34" charset="0"/>
              </a:rPr>
              <a:t>Yale Bereavement Study</a:t>
            </a:r>
            <a:r>
              <a:rPr lang="en-US" sz="2400" dirty="0">
                <a:latin typeface="Arial" panose="020B0604020202020204" pitchFamily="34" charset="0"/>
                <a:cs typeface="Arial" panose="020B0604020202020204" pitchFamily="34" charset="0"/>
              </a:rPr>
              <a:t> NIMH R01, </a:t>
            </a:r>
            <a:r>
              <a:rPr lang="en-US" sz="2400" i="1" dirty="0" err="1">
                <a:latin typeface="Arial" panose="020B0604020202020204" pitchFamily="34" charset="0"/>
                <a:cs typeface="Arial" panose="020B0604020202020204" pitchFamily="34" charset="0"/>
              </a:rPr>
              <a:t>PLoS</a:t>
            </a:r>
            <a:r>
              <a:rPr lang="en-US" sz="2400" i="1" dirty="0">
                <a:latin typeface="Arial" panose="020B0604020202020204" pitchFamily="34" charset="0"/>
                <a:cs typeface="Arial" panose="020B0604020202020204" pitchFamily="34" charset="0"/>
              </a:rPr>
              <a:t> Medicine</a:t>
            </a:r>
            <a:r>
              <a:rPr lang="en-US" sz="2400" dirty="0">
                <a:latin typeface="Arial" panose="020B0604020202020204" pitchFamily="34" charset="0"/>
                <a:cs typeface="Arial" panose="020B0604020202020204" pitchFamily="34" charset="0"/>
              </a:rPr>
              <a:t> (2009)</a:t>
            </a:r>
          </a:p>
        </p:txBody>
      </p:sp>
      <p:pic>
        <p:nvPicPr>
          <p:cNvPr id="3" name="Picture 2">
            <a:extLst>
              <a:ext uri="{FF2B5EF4-FFF2-40B4-BE49-F238E27FC236}">
                <a16:creationId xmlns:a16="http://schemas.microsoft.com/office/drawing/2014/main" id="{D372CDA3-9783-46CC-976C-A5095C5B567D}"/>
              </a:ext>
            </a:extLst>
          </p:cNvPr>
          <p:cNvPicPr>
            <a:picLocks noChangeAspect="1"/>
          </p:cNvPicPr>
          <p:nvPr/>
        </p:nvPicPr>
        <p:blipFill rotWithShape="1">
          <a:blip r:embed="rId3"/>
          <a:srcRect l="14287" t="36384" r="15137" b="40142"/>
          <a:stretch/>
        </p:blipFill>
        <p:spPr>
          <a:xfrm>
            <a:off x="670719" y="1219200"/>
            <a:ext cx="7698588" cy="1676400"/>
          </a:xfrm>
          <a:prstGeom prst="rect">
            <a:avLst/>
          </a:prstGeom>
        </p:spPr>
      </p:pic>
    </p:spTree>
    <p:extLst>
      <p:ext uri="{BB962C8B-B14F-4D97-AF65-F5344CB8AC3E}">
        <p14:creationId xmlns:p14="http://schemas.microsoft.com/office/powerpoint/2010/main" val="24536167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37FECE-10E1-4B49-B515-2C29B15BE10C}"/>
              </a:ext>
            </a:extLst>
          </p:cNvPr>
          <p:cNvSpPr txBox="1"/>
          <p:nvPr/>
        </p:nvSpPr>
        <p:spPr>
          <a:xfrm>
            <a:off x="1813719" y="228600"/>
            <a:ext cx="6614319" cy="461665"/>
          </a:xfrm>
          <a:prstGeom prst="rect">
            <a:avLst/>
          </a:prstGeom>
          <a:noFill/>
        </p:spPr>
        <p:txBody>
          <a:bodyPr wrap="square" rtlCol="0">
            <a:spAutoFit/>
          </a:bodyPr>
          <a:lstStyle/>
          <a:p>
            <a:r>
              <a:rPr lang="en-US" sz="2400" b="1" dirty="0">
                <a:solidFill>
                  <a:srgbClr val="C00000"/>
                </a:solidFill>
              </a:rPr>
              <a:t>Superiority of PGD Replicated in Danish Sample </a:t>
            </a:r>
          </a:p>
        </p:txBody>
      </p:sp>
      <p:pic>
        <p:nvPicPr>
          <p:cNvPr id="3" name="Picture 2">
            <a:extLst>
              <a:ext uri="{FF2B5EF4-FFF2-40B4-BE49-F238E27FC236}">
                <a16:creationId xmlns:a16="http://schemas.microsoft.com/office/drawing/2014/main" id="{2563F0E9-DA12-466A-ACE2-C6E9C118958B}"/>
              </a:ext>
            </a:extLst>
          </p:cNvPr>
          <p:cNvPicPr>
            <a:picLocks noChangeAspect="1"/>
          </p:cNvPicPr>
          <p:nvPr/>
        </p:nvPicPr>
        <p:blipFill rotWithShape="1">
          <a:blip r:embed="rId2"/>
          <a:srcRect l="5784" t="26514" r="30443" b="15406"/>
          <a:stretch/>
        </p:blipFill>
        <p:spPr>
          <a:xfrm>
            <a:off x="1371600" y="762000"/>
            <a:ext cx="6858000" cy="4206240"/>
          </a:xfrm>
          <a:prstGeom prst="rect">
            <a:avLst/>
          </a:prstGeom>
        </p:spPr>
      </p:pic>
      <p:sp>
        <p:nvSpPr>
          <p:cNvPr id="4" name="TextBox 3">
            <a:extLst>
              <a:ext uri="{FF2B5EF4-FFF2-40B4-BE49-F238E27FC236}">
                <a16:creationId xmlns:a16="http://schemas.microsoft.com/office/drawing/2014/main" id="{299A325B-5FE6-4538-8672-8BE56D5FDA0D}"/>
              </a:ext>
            </a:extLst>
          </p:cNvPr>
          <p:cNvSpPr txBox="1"/>
          <p:nvPr/>
        </p:nvSpPr>
        <p:spPr>
          <a:xfrm>
            <a:off x="914400" y="5121039"/>
            <a:ext cx="7315200" cy="1600438"/>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t>Thus, CG is not valid, and PCBD, a compromise between PGD and CG, is also not the superior diagnosis</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sz="2000" dirty="0"/>
              <a:t>PGD criteria are superior to the others and validated with longitudinal data and cross-culturally</a:t>
            </a:r>
          </a:p>
        </p:txBody>
      </p:sp>
      <p:sp>
        <p:nvSpPr>
          <p:cNvPr id="5" name="Slide Number Placeholder 4"/>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60</a:t>
            </a:fld>
            <a:endParaRPr lang="en-US">
              <a:solidFill>
                <a:prstClr val="black">
                  <a:tint val="95000"/>
                </a:prstClr>
              </a:solidFill>
            </a:endParaRPr>
          </a:p>
        </p:txBody>
      </p:sp>
    </p:spTree>
    <p:extLst>
      <p:ext uri="{BB962C8B-B14F-4D97-AF65-F5344CB8AC3E}">
        <p14:creationId xmlns:p14="http://schemas.microsoft.com/office/powerpoint/2010/main" val="1389248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BE626-7ED8-4EF2-B231-66B7B1AD1A51}"/>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B04ED822-4179-409A-A456-AEBC35CF8803}"/>
              </a:ext>
            </a:extLst>
          </p:cNvPr>
          <p:cNvPicPr>
            <a:picLocks noGrp="1" noChangeAspect="1"/>
          </p:cNvPicPr>
          <p:nvPr>
            <p:ph idx="1"/>
          </p:nvPr>
        </p:nvPicPr>
        <p:blipFill rotWithShape="1">
          <a:blip r:embed="rId2"/>
          <a:srcRect l="9139" t="22838" r="32488" b="15869"/>
          <a:stretch/>
        </p:blipFill>
        <p:spPr>
          <a:xfrm>
            <a:off x="235289" y="204789"/>
            <a:ext cx="4245430" cy="2971801"/>
          </a:xfrm>
          <a:prstGeom prst="rect">
            <a:avLst/>
          </a:prstGeom>
        </p:spPr>
      </p:pic>
      <p:sp>
        <p:nvSpPr>
          <p:cNvPr id="4" name="Slide Number Placeholder 3">
            <a:extLst>
              <a:ext uri="{FF2B5EF4-FFF2-40B4-BE49-F238E27FC236}">
                <a16:creationId xmlns:a16="http://schemas.microsoft.com/office/drawing/2014/main" id="{7E49BEA1-81EC-439F-AF0D-FD7D71C55644}"/>
              </a:ext>
            </a:extLst>
          </p:cNvPr>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61</a:t>
            </a:fld>
            <a:endParaRPr lang="en-US">
              <a:solidFill>
                <a:prstClr val="black">
                  <a:tint val="95000"/>
                </a:prstClr>
              </a:solidFill>
            </a:endParaRPr>
          </a:p>
        </p:txBody>
      </p:sp>
      <p:pic>
        <p:nvPicPr>
          <p:cNvPr id="7" name="Picture 6">
            <a:extLst>
              <a:ext uri="{FF2B5EF4-FFF2-40B4-BE49-F238E27FC236}">
                <a16:creationId xmlns:a16="http://schemas.microsoft.com/office/drawing/2014/main" id="{4D72815B-B92B-4472-B8D9-B357435E462A}"/>
              </a:ext>
            </a:extLst>
          </p:cNvPr>
          <p:cNvPicPr>
            <a:picLocks noChangeAspect="1"/>
          </p:cNvPicPr>
          <p:nvPr/>
        </p:nvPicPr>
        <p:blipFill rotWithShape="1">
          <a:blip r:embed="rId3"/>
          <a:srcRect l="8335" t="24491" r="31293" b="30868"/>
          <a:stretch/>
        </p:blipFill>
        <p:spPr>
          <a:xfrm>
            <a:off x="4552566" y="101198"/>
            <a:ext cx="4173583" cy="2057400"/>
          </a:xfrm>
          <a:prstGeom prst="rect">
            <a:avLst/>
          </a:prstGeom>
        </p:spPr>
      </p:pic>
      <p:pic>
        <p:nvPicPr>
          <p:cNvPr id="8" name="Picture 7">
            <a:extLst>
              <a:ext uri="{FF2B5EF4-FFF2-40B4-BE49-F238E27FC236}">
                <a16:creationId xmlns:a16="http://schemas.microsoft.com/office/drawing/2014/main" id="{76A8B688-598E-4A12-ABD5-F73734078A0E}"/>
              </a:ext>
            </a:extLst>
          </p:cNvPr>
          <p:cNvPicPr>
            <a:picLocks noChangeAspect="1"/>
          </p:cNvPicPr>
          <p:nvPr/>
        </p:nvPicPr>
        <p:blipFill rotWithShape="1">
          <a:blip r:embed="rId4"/>
          <a:srcRect l="4933" t="14287" r="23641" b="27042"/>
          <a:stretch/>
        </p:blipFill>
        <p:spPr>
          <a:xfrm>
            <a:off x="2804319" y="3051449"/>
            <a:ext cx="6035040" cy="3304903"/>
          </a:xfrm>
          <a:prstGeom prst="rect">
            <a:avLst/>
          </a:prstGeom>
        </p:spPr>
      </p:pic>
      <p:pic>
        <p:nvPicPr>
          <p:cNvPr id="3" name="Picture 2"/>
          <p:cNvPicPr>
            <a:picLocks noChangeAspect="1"/>
          </p:cNvPicPr>
          <p:nvPr/>
        </p:nvPicPr>
        <p:blipFill>
          <a:blip r:embed="rId5"/>
          <a:stretch>
            <a:fillRect/>
          </a:stretch>
        </p:blipFill>
        <p:spPr>
          <a:xfrm>
            <a:off x="365919" y="3970071"/>
            <a:ext cx="5577840" cy="2317168"/>
          </a:xfrm>
          <a:prstGeom prst="rect">
            <a:avLst/>
          </a:prstGeom>
        </p:spPr>
      </p:pic>
    </p:spTree>
    <p:extLst>
      <p:ext uri="{BB962C8B-B14F-4D97-AF65-F5344CB8AC3E}">
        <p14:creationId xmlns:p14="http://schemas.microsoft.com/office/powerpoint/2010/main" val="3364755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754D9-A119-4ABD-8A6B-2A33D36F16C7}"/>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A16705B9-DDCD-435D-90E2-7403F4D5F18D}"/>
              </a:ext>
            </a:extLst>
          </p:cNvPr>
          <p:cNvPicPr>
            <a:picLocks noGrp="1" noChangeAspect="1"/>
          </p:cNvPicPr>
          <p:nvPr>
            <p:ph idx="1"/>
          </p:nvPr>
        </p:nvPicPr>
        <p:blipFill rotWithShape="1">
          <a:blip r:embed="rId2"/>
          <a:srcRect l="7972" t="24590" r="31321" b="28128"/>
          <a:stretch/>
        </p:blipFill>
        <p:spPr>
          <a:xfrm>
            <a:off x="98777" y="146051"/>
            <a:ext cx="5136445" cy="2667001"/>
          </a:xfrm>
          <a:prstGeom prst="rect">
            <a:avLst/>
          </a:prstGeom>
        </p:spPr>
      </p:pic>
      <p:sp>
        <p:nvSpPr>
          <p:cNvPr id="4" name="Slide Number Placeholder 3">
            <a:extLst>
              <a:ext uri="{FF2B5EF4-FFF2-40B4-BE49-F238E27FC236}">
                <a16:creationId xmlns:a16="http://schemas.microsoft.com/office/drawing/2014/main" id="{1B0963A4-9ABB-48D4-95AD-AF5A3D169362}"/>
              </a:ext>
            </a:extLst>
          </p:cNvPr>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62</a:t>
            </a:fld>
            <a:endParaRPr lang="en-US">
              <a:solidFill>
                <a:prstClr val="black">
                  <a:tint val="95000"/>
                </a:prstClr>
              </a:solidFill>
            </a:endParaRPr>
          </a:p>
        </p:txBody>
      </p:sp>
      <p:pic>
        <p:nvPicPr>
          <p:cNvPr id="6" name="Picture 5">
            <a:extLst>
              <a:ext uri="{FF2B5EF4-FFF2-40B4-BE49-F238E27FC236}">
                <a16:creationId xmlns:a16="http://schemas.microsoft.com/office/drawing/2014/main" id="{3D7087AA-9C52-4F53-A931-201455C13CB2}"/>
              </a:ext>
            </a:extLst>
          </p:cNvPr>
          <p:cNvPicPr>
            <a:picLocks noChangeAspect="1"/>
          </p:cNvPicPr>
          <p:nvPr/>
        </p:nvPicPr>
        <p:blipFill rotWithShape="1">
          <a:blip r:embed="rId3"/>
          <a:srcRect l="8334" t="24491" r="31294" b="20665"/>
          <a:stretch/>
        </p:blipFill>
        <p:spPr>
          <a:xfrm>
            <a:off x="3337719" y="52390"/>
            <a:ext cx="5410201" cy="3276600"/>
          </a:xfrm>
          <a:prstGeom prst="rect">
            <a:avLst/>
          </a:prstGeom>
        </p:spPr>
      </p:pic>
      <p:pic>
        <p:nvPicPr>
          <p:cNvPr id="7" name="Picture 6">
            <a:extLst>
              <a:ext uri="{FF2B5EF4-FFF2-40B4-BE49-F238E27FC236}">
                <a16:creationId xmlns:a16="http://schemas.microsoft.com/office/drawing/2014/main" id="{A096FA76-50E8-4A3F-B8F1-CB3880AD5FB0}"/>
              </a:ext>
            </a:extLst>
          </p:cNvPr>
          <p:cNvPicPr>
            <a:picLocks noChangeAspect="1"/>
          </p:cNvPicPr>
          <p:nvPr/>
        </p:nvPicPr>
        <p:blipFill rotWithShape="1">
          <a:blip r:embed="rId4"/>
          <a:srcRect l="7485" t="24491" r="32144" b="31506"/>
          <a:stretch/>
        </p:blipFill>
        <p:spPr>
          <a:xfrm>
            <a:off x="1051719" y="3010429"/>
            <a:ext cx="5410201" cy="2628899"/>
          </a:xfrm>
          <a:prstGeom prst="rect">
            <a:avLst/>
          </a:prstGeom>
        </p:spPr>
      </p:pic>
      <p:pic>
        <p:nvPicPr>
          <p:cNvPr id="8" name="Picture 7">
            <a:extLst>
              <a:ext uri="{FF2B5EF4-FFF2-40B4-BE49-F238E27FC236}">
                <a16:creationId xmlns:a16="http://schemas.microsoft.com/office/drawing/2014/main" id="{E67D3C6C-FAB7-4229-8E7D-A1C287F7BAA5}"/>
              </a:ext>
            </a:extLst>
          </p:cNvPr>
          <p:cNvPicPr>
            <a:picLocks noChangeAspect="1"/>
          </p:cNvPicPr>
          <p:nvPr/>
        </p:nvPicPr>
        <p:blipFill rotWithShape="1">
          <a:blip r:embed="rId5"/>
          <a:srcRect l="8335" t="24491" r="32144" b="28317"/>
          <a:stretch/>
        </p:blipFill>
        <p:spPr>
          <a:xfrm>
            <a:off x="0" y="3935415"/>
            <a:ext cx="5334000" cy="2819400"/>
          </a:xfrm>
          <a:prstGeom prst="rect">
            <a:avLst/>
          </a:prstGeom>
        </p:spPr>
      </p:pic>
      <p:pic>
        <p:nvPicPr>
          <p:cNvPr id="9" name="Picture 8">
            <a:extLst>
              <a:ext uri="{FF2B5EF4-FFF2-40B4-BE49-F238E27FC236}">
                <a16:creationId xmlns:a16="http://schemas.microsoft.com/office/drawing/2014/main" id="{8682C792-C45F-4E69-AF01-4E0D327D2613}"/>
              </a:ext>
            </a:extLst>
          </p:cNvPr>
          <p:cNvPicPr>
            <a:picLocks noChangeAspect="1"/>
          </p:cNvPicPr>
          <p:nvPr/>
        </p:nvPicPr>
        <p:blipFill rotWithShape="1">
          <a:blip r:embed="rId6"/>
          <a:srcRect l="9186" t="26138" r="32143" b="38220"/>
          <a:stretch/>
        </p:blipFill>
        <p:spPr>
          <a:xfrm>
            <a:off x="3337719" y="4676245"/>
            <a:ext cx="5257800" cy="2129365"/>
          </a:xfrm>
          <a:prstGeom prst="rect">
            <a:avLst/>
          </a:prstGeom>
        </p:spPr>
      </p:pic>
    </p:spTree>
    <p:extLst>
      <p:ext uri="{BB962C8B-B14F-4D97-AF65-F5344CB8AC3E}">
        <p14:creationId xmlns:p14="http://schemas.microsoft.com/office/powerpoint/2010/main" val="2296436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40FD70-62F3-4F9C-AB57-A3FFD9C13C0E}"/>
              </a:ext>
            </a:extLst>
          </p:cNvPr>
          <p:cNvSpPr>
            <a:spLocks noGrp="1"/>
          </p:cNvSpPr>
          <p:nvPr>
            <p:ph type="sldNum" sz="quarter" idx="12"/>
          </p:nvPr>
        </p:nvSpPr>
        <p:spPr/>
        <p:txBody>
          <a:bodyPr/>
          <a:lstStyle/>
          <a:p>
            <a:pPr>
              <a:defRPr/>
            </a:pPr>
            <a:fld id="{77E80802-ABCE-47AE-B170-A7E01CFB02B5}" type="slidenum">
              <a:rPr lang="en-US" smtClean="0">
                <a:solidFill>
                  <a:prstClr val="black">
                    <a:tint val="95000"/>
                  </a:prstClr>
                </a:solidFill>
              </a:rPr>
              <a:pPr>
                <a:defRPr/>
              </a:pPr>
              <a:t>7</a:t>
            </a:fld>
            <a:endParaRPr lang="en-US" dirty="0">
              <a:solidFill>
                <a:prstClr val="black">
                  <a:tint val="95000"/>
                </a:prstClr>
              </a:solidFill>
            </a:endParaRPr>
          </a:p>
        </p:txBody>
      </p:sp>
      <p:sp>
        <p:nvSpPr>
          <p:cNvPr id="6" name="TextBox 5">
            <a:extLst>
              <a:ext uri="{FF2B5EF4-FFF2-40B4-BE49-F238E27FC236}">
                <a16:creationId xmlns:a16="http://schemas.microsoft.com/office/drawing/2014/main" id="{9570DF3B-CC74-45DA-8D19-E34CF6A72D25}"/>
              </a:ext>
            </a:extLst>
          </p:cNvPr>
          <p:cNvSpPr txBox="1"/>
          <p:nvPr/>
        </p:nvSpPr>
        <p:spPr>
          <a:xfrm>
            <a:off x="91440" y="5120640"/>
            <a:ext cx="8595360" cy="861774"/>
          </a:xfrm>
          <a:prstGeom prst="rect">
            <a:avLst/>
          </a:prstGeom>
          <a:noFill/>
        </p:spPr>
        <p:txBody>
          <a:bodyPr wrap="square" lIns="0" rtlCol="0">
            <a:spAutoFit/>
          </a:bodyPr>
          <a:lstStyle/>
          <a:p>
            <a:pPr lvl="1">
              <a:spcAft>
                <a:spcPts val="1200"/>
              </a:spcAft>
            </a:pPr>
            <a:r>
              <a:rPr lang="en-US" sz="2000" b="1" dirty="0">
                <a:solidFill>
                  <a:srgbClr val="C00000"/>
                </a:solidFill>
              </a:rPr>
              <a:t>Sample:  </a:t>
            </a:r>
            <a:r>
              <a:rPr lang="en-US" sz="2000" dirty="0"/>
              <a:t>291 community-based bereaved subjects interviewed longitudinally</a:t>
            </a:r>
          </a:p>
          <a:p>
            <a:pPr lvl="1">
              <a:spcAft>
                <a:spcPts val="1200"/>
              </a:spcAft>
            </a:pPr>
            <a:r>
              <a:rPr lang="en-US" sz="2000" b="1" dirty="0">
                <a:solidFill>
                  <a:srgbClr val="C00000"/>
                </a:solidFill>
              </a:rPr>
              <a:t>Assessment Schedule:</a:t>
            </a:r>
            <a:r>
              <a:rPr lang="en-US" sz="2000" dirty="0">
                <a:solidFill>
                  <a:srgbClr val="C00000"/>
                </a:solidFill>
              </a:rPr>
              <a:t> </a:t>
            </a:r>
            <a:r>
              <a:rPr lang="en-US" sz="2000" dirty="0"/>
              <a:t>0-6, 6-12, 12-24 months post-loss  </a:t>
            </a:r>
          </a:p>
        </p:txBody>
      </p:sp>
      <p:pic>
        <p:nvPicPr>
          <p:cNvPr id="4" name="Picture 3">
            <a:extLst>
              <a:ext uri="{FF2B5EF4-FFF2-40B4-BE49-F238E27FC236}">
                <a16:creationId xmlns:a16="http://schemas.microsoft.com/office/drawing/2014/main" id="{44D017CA-0905-4A14-BA6F-22D42AAF8E00}"/>
              </a:ext>
            </a:extLst>
          </p:cNvPr>
          <p:cNvPicPr>
            <a:picLocks noChangeAspect="1"/>
          </p:cNvPicPr>
          <p:nvPr/>
        </p:nvPicPr>
        <p:blipFill rotWithShape="1">
          <a:blip r:embed="rId3"/>
          <a:srcRect l="23640" t="18736" r="43472" b="65306"/>
          <a:stretch/>
        </p:blipFill>
        <p:spPr>
          <a:xfrm>
            <a:off x="4114800" y="1508760"/>
            <a:ext cx="4648200" cy="1297236"/>
          </a:xfrm>
          <a:prstGeom prst="rect">
            <a:avLst/>
          </a:prstGeom>
        </p:spPr>
      </p:pic>
      <p:sp>
        <p:nvSpPr>
          <p:cNvPr id="7" name="TextBox 6">
            <a:extLst>
              <a:ext uri="{FF2B5EF4-FFF2-40B4-BE49-F238E27FC236}">
                <a16:creationId xmlns:a16="http://schemas.microsoft.com/office/drawing/2014/main" id="{1BEBC8D5-132A-4AEB-9D5B-5315CE18C7B7}"/>
              </a:ext>
            </a:extLst>
          </p:cNvPr>
          <p:cNvSpPr txBox="1"/>
          <p:nvPr/>
        </p:nvSpPr>
        <p:spPr>
          <a:xfrm>
            <a:off x="365919" y="1463040"/>
            <a:ext cx="4267200" cy="677108"/>
          </a:xfrm>
          <a:prstGeom prst="rect">
            <a:avLst/>
          </a:prstGeom>
          <a:noFill/>
        </p:spPr>
        <p:txBody>
          <a:bodyPr wrap="square" rtlCol="0">
            <a:spAutoFit/>
          </a:bodyPr>
          <a:lstStyle/>
          <a:p>
            <a:r>
              <a:rPr lang="en-US" b="1" dirty="0">
                <a:solidFill>
                  <a:srgbClr val="CC0000"/>
                </a:solidFill>
              </a:rPr>
              <a:t>1</a:t>
            </a:r>
            <a:r>
              <a:rPr lang="en-US" b="1" baseline="30000" dirty="0">
                <a:solidFill>
                  <a:srgbClr val="CC0000"/>
                </a:solidFill>
              </a:rPr>
              <a:t>st</a:t>
            </a:r>
            <a:r>
              <a:rPr lang="en-US" b="1" baseline="30000" dirty="0"/>
              <a:t>  </a:t>
            </a:r>
            <a:r>
              <a:rPr lang="en-US" dirty="0"/>
              <a:t>we published preliminary consensus </a:t>
            </a:r>
          </a:p>
          <a:p>
            <a:r>
              <a:rPr lang="en-US" dirty="0"/>
              <a:t>      criteria in </a:t>
            </a:r>
            <a:r>
              <a:rPr lang="en-US" i="1" dirty="0"/>
              <a:t>BJP</a:t>
            </a:r>
            <a:r>
              <a:rPr lang="en-US" dirty="0"/>
              <a:t> (1999):  </a:t>
            </a:r>
            <a:r>
              <a:rPr lang="en-US" sz="2000" b="1" dirty="0">
                <a:sym typeface="Wingdings" panose="05000000000000000000" pitchFamily="2" charset="2"/>
              </a:rPr>
              <a:t></a:t>
            </a:r>
            <a:endParaRPr lang="en-US" sz="2000" b="1" dirty="0"/>
          </a:p>
        </p:txBody>
      </p:sp>
      <p:sp>
        <p:nvSpPr>
          <p:cNvPr id="8" name="Rectangle 7">
            <a:extLst>
              <a:ext uri="{FF2B5EF4-FFF2-40B4-BE49-F238E27FC236}">
                <a16:creationId xmlns:a16="http://schemas.microsoft.com/office/drawing/2014/main" id="{EC2FEEA5-5027-4378-BA1F-CD5191F26115}"/>
              </a:ext>
            </a:extLst>
          </p:cNvPr>
          <p:cNvSpPr/>
          <p:nvPr/>
        </p:nvSpPr>
        <p:spPr>
          <a:xfrm>
            <a:off x="185257" y="2655243"/>
            <a:ext cx="4295303" cy="677108"/>
          </a:xfrm>
          <a:prstGeom prst="rect">
            <a:avLst/>
          </a:prstGeom>
        </p:spPr>
        <p:txBody>
          <a:bodyPr wrap="square">
            <a:spAutoFit/>
          </a:bodyPr>
          <a:lstStyle/>
          <a:p>
            <a:r>
              <a:rPr lang="en-US" b="1" baseline="30000" dirty="0"/>
              <a:t>     </a:t>
            </a:r>
            <a:r>
              <a:rPr lang="en-US" b="1" dirty="0">
                <a:solidFill>
                  <a:srgbClr val="CC0000"/>
                </a:solidFill>
              </a:rPr>
              <a:t>2</a:t>
            </a:r>
            <a:r>
              <a:rPr lang="en-US" b="1" baseline="30000" dirty="0">
                <a:solidFill>
                  <a:srgbClr val="CC0000"/>
                </a:solidFill>
              </a:rPr>
              <a:t>nd</a:t>
            </a:r>
            <a:r>
              <a:rPr lang="en-US" b="1" baseline="30000" dirty="0"/>
              <a:t>  </a:t>
            </a:r>
            <a:r>
              <a:rPr lang="en-US" dirty="0"/>
              <a:t>we published their psychometric </a:t>
            </a:r>
          </a:p>
          <a:p>
            <a:r>
              <a:rPr lang="en-US" dirty="0"/>
              <a:t>          validation in </a:t>
            </a:r>
            <a:r>
              <a:rPr lang="en-US" i="1" dirty="0" err="1"/>
              <a:t>PLoS</a:t>
            </a:r>
            <a:r>
              <a:rPr lang="en-US" i="1" dirty="0"/>
              <a:t> Med </a:t>
            </a:r>
            <a:r>
              <a:rPr lang="en-US" dirty="0"/>
              <a:t>(2009):   </a:t>
            </a:r>
            <a:r>
              <a:rPr lang="en-US" sz="2000" b="1" dirty="0"/>
              <a:t>↓</a:t>
            </a:r>
          </a:p>
        </p:txBody>
      </p:sp>
      <p:sp>
        <p:nvSpPr>
          <p:cNvPr id="9" name="Title 1"/>
          <p:cNvSpPr txBox="1">
            <a:spLocks/>
          </p:cNvSpPr>
          <p:nvPr/>
        </p:nvSpPr>
        <p:spPr>
          <a:xfrm>
            <a:off x="274320" y="365760"/>
            <a:ext cx="8412480" cy="1123605"/>
          </a:xfrm>
          <a:prstGeom prst="rect">
            <a:avLst/>
          </a:prstGeom>
        </p:spPr>
        <p:txBody>
          <a:bodyPr>
            <a:normAutofit fontScale="97500"/>
          </a:bodyPr>
          <a:lstStyle>
            <a:lvl1pPr algn="l" defTabSz="896112" rtl="0" eaLnBrk="1" latinLnBrk="0" hangingPunct="1">
              <a:lnSpc>
                <a:spcPct val="90000"/>
              </a:lnSpc>
              <a:spcBef>
                <a:spcPct val="0"/>
              </a:spcBef>
              <a:buNone/>
              <a:defRPr sz="4312" kern="1200">
                <a:solidFill>
                  <a:schemeClr val="tx1"/>
                </a:solidFill>
                <a:latin typeface="+mj-lt"/>
                <a:ea typeface="+mj-ea"/>
                <a:cs typeface="+mj-cs"/>
              </a:defRPr>
            </a:lvl1pPr>
          </a:lstStyle>
          <a:p>
            <a:pPr algn="ctr">
              <a:lnSpc>
                <a:spcPct val="100000"/>
              </a:lnSpc>
            </a:pPr>
            <a:r>
              <a:rPr lang="en-US" sz="2400" dirty="0">
                <a:solidFill>
                  <a:srgbClr val="CC0000"/>
                </a:solidFill>
                <a:latin typeface="Arial" panose="020B0604020202020204" pitchFamily="34" charset="0"/>
                <a:cs typeface="Arial" panose="020B0604020202020204" pitchFamily="34" charset="0"/>
              </a:rPr>
              <a:t>Yale Bereavement Study (YBS)</a:t>
            </a:r>
          </a:p>
          <a:p>
            <a:pPr algn="ctr">
              <a:lnSpc>
                <a:spcPct val="100000"/>
              </a:lnSpc>
            </a:pPr>
            <a:r>
              <a:rPr lang="en-US" sz="2400" dirty="0">
                <a:latin typeface="Arial" panose="020B0604020202020204" pitchFamily="34" charset="0"/>
                <a:cs typeface="Arial" panose="020B0604020202020204" pitchFamily="34" charset="0"/>
              </a:rPr>
              <a:t>NIMH R01 Field Trial of PGD Consensus Criteria for DSM-5</a:t>
            </a:r>
          </a:p>
        </p:txBody>
      </p:sp>
      <p:pic>
        <p:nvPicPr>
          <p:cNvPr id="10" name="Picture 9"/>
          <p:cNvPicPr>
            <a:picLocks noChangeAspect="1"/>
          </p:cNvPicPr>
          <p:nvPr/>
        </p:nvPicPr>
        <p:blipFill>
          <a:blip r:embed="rId4"/>
          <a:stretch>
            <a:fillRect/>
          </a:stretch>
        </p:blipFill>
        <p:spPr>
          <a:xfrm>
            <a:off x="1463040" y="3474720"/>
            <a:ext cx="5943600" cy="1312776"/>
          </a:xfrm>
          <a:prstGeom prst="rect">
            <a:avLst/>
          </a:prstGeom>
        </p:spPr>
      </p:pic>
    </p:spTree>
    <p:extLst>
      <p:ext uri="{BB962C8B-B14F-4D97-AF65-F5344CB8AC3E}">
        <p14:creationId xmlns:p14="http://schemas.microsoft.com/office/powerpoint/2010/main" val="2798619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B48D1FA1-DF90-4129-A785-5994E0FBF05A}"/>
              </a:ext>
            </a:extLst>
          </p:cNvPr>
          <p:cNvSpPr>
            <a:spLocks noGrp="1" noChangeArrowheads="1"/>
          </p:cNvSpPr>
          <p:nvPr>
            <p:ph type="title"/>
          </p:nvPr>
        </p:nvSpPr>
        <p:spPr>
          <a:xfrm>
            <a:off x="670718" y="457200"/>
            <a:ext cx="8153399" cy="1325563"/>
          </a:xfrm>
        </p:spPr>
        <p:txBody>
          <a:bodyPr anchor="ctr">
            <a:normAutofit/>
          </a:bodyPr>
          <a:lstStyle/>
          <a:p>
            <a:pPr eaLnBrk="1" hangingPunct="1"/>
            <a:r>
              <a:rPr lang="en-US" altLang="en-US" sz="2800" i="1" dirty="0">
                <a:solidFill>
                  <a:srgbClr val="C00000"/>
                </a:solidFill>
                <a:latin typeface="+mn-lt"/>
                <a:cs typeface="Arial" panose="020B0604020202020204" pitchFamily="34" charset="0"/>
              </a:rPr>
              <a:t>Yale Bereavement Study </a:t>
            </a:r>
            <a:r>
              <a:rPr lang="en-US" altLang="en-US" sz="2800" dirty="0">
                <a:latin typeface="+mn-lt"/>
                <a:cs typeface="Arial" panose="020B0604020202020204" pitchFamily="34" charset="0"/>
              </a:rPr>
              <a:t>used Item Response Theory (IRT) to construct a continuous symptom measure</a:t>
            </a:r>
          </a:p>
        </p:txBody>
      </p:sp>
      <p:sp>
        <p:nvSpPr>
          <p:cNvPr id="62473" name="Rectangle 73">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5668" y="2043803"/>
            <a:ext cx="7490101"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2469" name="Rectangle 3">
            <a:extLst>
              <a:ext uri="{FF2B5EF4-FFF2-40B4-BE49-F238E27FC236}">
                <a16:creationId xmlns:a16="http://schemas.microsoft.com/office/drawing/2014/main" id="{10172013-6E6B-4279-92DE-7CD3377D6AA4}"/>
              </a:ext>
            </a:extLst>
          </p:cNvPr>
          <p:cNvGraphicFramePr/>
          <p:nvPr>
            <p:extLst>
              <p:ext uri="{D42A27DB-BD31-4B8C-83A1-F6EECF244321}">
                <p14:modId xmlns:p14="http://schemas.microsoft.com/office/powerpoint/2010/main" val="3339350997"/>
              </p:ext>
            </p:extLst>
          </p:nvPr>
        </p:nvGraphicFramePr>
        <p:xfrm>
          <a:off x="735668" y="2385390"/>
          <a:ext cx="7490101"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43C0746C-02A7-4AC9-8FBE-FECFF0EEA37F}"/>
              </a:ext>
            </a:extLst>
          </p:cNvPr>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8</a:t>
            </a:fld>
            <a:endParaRPr lang="en-US">
              <a:solidFill>
                <a:prstClr val="black">
                  <a:tint val="95000"/>
                </a:prst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E7F9D6-F70B-4FA6-B81D-31173BCCD2F0}"/>
              </a:ext>
            </a:extLst>
          </p:cNvPr>
          <p:cNvPicPr>
            <a:picLocks noGrp="1" noChangeAspect="1"/>
          </p:cNvPicPr>
          <p:nvPr>
            <p:ph idx="1"/>
          </p:nvPr>
        </p:nvPicPr>
        <p:blipFill rotWithShape="1">
          <a:blip r:embed="rId2"/>
          <a:srcRect l="8452" t="16838" r="44048" b="35441"/>
          <a:stretch/>
        </p:blipFill>
        <p:spPr>
          <a:xfrm>
            <a:off x="557858" y="762000"/>
            <a:ext cx="7772400" cy="5695298"/>
          </a:xfrm>
          <a:prstGeom prst="rect">
            <a:avLst/>
          </a:prstGeom>
        </p:spPr>
      </p:pic>
      <p:sp>
        <p:nvSpPr>
          <p:cNvPr id="2" name="Slide Number Placeholder 1">
            <a:extLst>
              <a:ext uri="{FF2B5EF4-FFF2-40B4-BE49-F238E27FC236}">
                <a16:creationId xmlns:a16="http://schemas.microsoft.com/office/drawing/2014/main" id="{9B475179-C3F6-4EEB-8B0F-DE9E66C7BB5E}"/>
              </a:ext>
            </a:extLst>
          </p:cNvPr>
          <p:cNvSpPr>
            <a:spLocks noGrp="1"/>
          </p:cNvSpPr>
          <p:nvPr>
            <p:ph type="sldNum" sz="quarter" idx="12"/>
          </p:nvPr>
        </p:nvSpPr>
        <p:spPr/>
        <p:txBody>
          <a:bodyPr/>
          <a:lstStyle/>
          <a:p>
            <a:pPr>
              <a:defRPr/>
            </a:pPr>
            <a:fld id="{140AE32F-D0D5-42F4-AB5F-F9AADA5CED88}" type="slidenum">
              <a:rPr lang="en-US" smtClean="0">
                <a:solidFill>
                  <a:prstClr val="black">
                    <a:tint val="95000"/>
                  </a:prstClr>
                </a:solidFill>
              </a:rPr>
              <a:pPr>
                <a:defRPr/>
              </a:pPr>
              <a:t>9</a:t>
            </a:fld>
            <a:endParaRPr lang="en-US">
              <a:solidFill>
                <a:prstClr val="black">
                  <a:tint val="95000"/>
                </a:prstClr>
              </a:solidFill>
            </a:endParaRPr>
          </a:p>
        </p:txBody>
      </p:sp>
      <p:sp>
        <p:nvSpPr>
          <p:cNvPr id="5" name="Rectangle 2">
            <a:extLst>
              <a:ext uri="{FF2B5EF4-FFF2-40B4-BE49-F238E27FC236}">
                <a16:creationId xmlns:a16="http://schemas.microsoft.com/office/drawing/2014/main" id="{B48D1FA1-DF90-4129-A785-5994E0FBF05A}"/>
              </a:ext>
            </a:extLst>
          </p:cNvPr>
          <p:cNvSpPr>
            <a:spLocks noGrp="1" noChangeArrowheads="1"/>
          </p:cNvSpPr>
          <p:nvPr>
            <p:ph type="title"/>
          </p:nvPr>
        </p:nvSpPr>
        <p:spPr>
          <a:xfrm>
            <a:off x="137318" y="0"/>
            <a:ext cx="8686800" cy="1325563"/>
          </a:xfrm>
        </p:spPr>
        <p:txBody>
          <a:bodyPr anchor="ctr">
            <a:normAutofit/>
          </a:bodyPr>
          <a:lstStyle/>
          <a:p>
            <a:pPr algn="ctr" eaLnBrk="1" hangingPunct="1"/>
            <a:r>
              <a:rPr lang="en-US" altLang="en-US" sz="2400" dirty="0">
                <a:latin typeface="+mn-lt"/>
                <a:cs typeface="Arial" panose="020B0604020202020204" pitchFamily="34" charset="0"/>
              </a:rPr>
              <a:t>Evaluation of </a:t>
            </a:r>
            <a:r>
              <a:rPr lang="en-US" altLang="en-US" sz="2400" dirty="0">
                <a:solidFill>
                  <a:srgbClr val="CC0000"/>
                </a:solidFill>
                <a:latin typeface="+mn-lt"/>
                <a:cs typeface="Arial" panose="020B0604020202020204" pitchFamily="34" charset="0"/>
              </a:rPr>
              <a:t>Item Information</a:t>
            </a:r>
            <a:r>
              <a:rPr lang="en-US" altLang="en-US" sz="2400" dirty="0">
                <a:latin typeface="+mn-lt"/>
                <a:cs typeface="Arial" panose="020B0604020202020204" pitchFamily="34" charset="0"/>
              </a:rPr>
              <a:t> and </a:t>
            </a:r>
            <a:r>
              <a:rPr lang="en-US" altLang="en-US" sz="2400" dirty="0">
                <a:solidFill>
                  <a:srgbClr val="CC0000"/>
                </a:solidFill>
                <a:latin typeface="+mn-lt"/>
                <a:cs typeface="Arial" panose="020B0604020202020204" pitchFamily="34" charset="0"/>
              </a:rPr>
              <a:t>Differential Item Functioning</a:t>
            </a:r>
          </a:p>
        </p:txBody>
      </p:sp>
    </p:spTree>
    <p:extLst>
      <p:ext uri="{BB962C8B-B14F-4D97-AF65-F5344CB8AC3E}">
        <p14:creationId xmlns:p14="http://schemas.microsoft.com/office/powerpoint/2010/main" val="28408302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0.7|1.9|1.5|23|1.8|1.9"/>
</p:tagLst>
</file>

<file path=ppt/tags/tag2.xml><?xml version="1.0" encoding="utf-8"?>
<p:tagLst xmlns:a="http://schemas.openxmlformats.org/drawingml/2006/main" xmlns:r="http://schemas.openxmlformats.org/officeDocument/2006/relationships" xmlns:p="http://schemas.openxmlformats.org/presentationml/2006/main">
  <p:tag name="TIMING" val="|88.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10063</TotalTime>
  <Words>3800</Words>
  <Application>Microsoft Office PowerPoint</Application>
  <PresentationFormat>Custom</PresentationFormat>
  <Paragraphs>754</Paragraphs>
  <Slides>62</Slides>
  <Notes>13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73" baseType="lpstr">
      <vt:lpstr>Arial</vt:lpstr>
      <vt:lpstr>Calibri</vt:lpstr>
      <vt:lpstr>Calibri Light</vt:lpstr>
      <vt:lpstr>Garamond</vt:lpstr>
      <vt:lpstr>Symbol</vt:lpstr>
      <vt:lpstr>Times New Roman</vt:lpstr>
      <vt:lpstr>Utsaah</vt:lpstr>
      <vt:lpstr>Verdana</vt:lpstr>
      <vt:lpstr>Wingdings</vt:lpstr>
      <vt:lpstr>Office Theme</vt:lpstr>
      <vt:lpstr>Worksheet</vt:lpstr>
      <vt:lpstr>   How the DSM can improve upon the ICD in Defining Prolonged Grief Disorder (PGD)  Holly G. Prigerson, PhD Irving Sherwood Wright Professor of Geriatrics Professor of Sociology in Medicine Weill Cornell Medicine Co-Director, Center for Research on End-of-Life Care Cornell University  Paul K. Maciejewski, PhD Associate Professor of Biostatistics in Radiology Associate Professor of Biostatistics in Medicine Weill Cornell Medicine Co-Director, Center for Research on End-of-Life Care Cornell University </vt:lpstr>
      <vt:lpstr>Origins of DSM-5’s Persistent Complex Bereavement Disorder (PCBD) </vt:lpstr>
      <vt:lpstr>PowerPoint Presentation</vt:lpstr>
      <vt:lpstr>PCBD is, therefore, a non-starter – a provisional place-holder amalgam of PGD &amp; CG (despite no evidence in support of CG)  </vt:lpstr>
      <vt:lpstr>Origins of ICD-11’s PGD </vt:lpstr>
      <vt:lpstr>PowerPoint Presentation</vt:lpstr>
      <vt:lpstr>PowerPoint Presentation</vt:lpstr>
      <vt:lpstr>Yale Bereavement Study used Item Response Theory (IRT) to construct a continuous symptom measure</vt:lpstr>
      <vt:lpstr>Evaluation of Item Information and Differential Item Functioning</vt:lpstr>
      <vt:lpstr>PowerPoint Presentation</vt:lpstr>
      <vt:lpstr>PowerPoint Presentation</vt:lpstr>
      <vt:lpstr>PowerPoint Presentation</vt:lpstr>
      <vt:lpstr>Predictive Validity of Temporal Subtypes to Determine  6-months Criterion for PGD</vt:lpstr>
      <vt:lpstr>PGD – (Incremental) Predictive Validity </vt:lpstr>
      <vt:lpstr>Would those diagnosed with PGD feel …</vt:lpstr>
      <vt:lpstr>Stigma &amp; Receptivity to Treatment re: PGD</vt:lpstr>
      <vt:lpstr>Clinical Utility of a PGD Diagnosis  </vt:lpstr>
      <vt:lpstr>PowerPoint Presentation</vt:lpstr>
      <vt:lpstr>Virtual Standardized Patients  “Testing the Clinical Utility of PGD Diagnosis”  (NIMH R21 MPI: Lichtenthal/Prigerson)</vt:lpstr>
      <vt:lpstr>Clinicians can accurately diagnose PGD</vt:lpstr>
      <vt:lpstr>PowerPoint Presentation</vt:lpstr>
      <vt:lpstr>PowerPoint Presentation</vt:lpstr>
      <vt:lpstr>PowerPoint Presentation</vt:lpstr>
      <vt:lpstr>PowerPoint Presentation</vt:lpstr>
      <vt:lpstr>PGD/PG-13 Validated Cross-culturally    (&gt; 24 published studies &amp; counting;  ~600 citations)  </vt:lpstr>
      <vt:lpstr>PowerPoint Presentation</vt:lpstr>
      <vt:lpstr>PowerPoint Presentation</vt:lpstr>
      <vt:lpstr>Now that we’ve reviewed evidence validating our PGD criteria, let’s turn to how we can improve upon ICD-11 PGD criteria …</vt:lpstr>
      <vt:lpstr>PGD as Defined in ICD-11</vt:lpstr>
      <vt:lpstr>PowerPoint Presentation</vt:lpstr>
      <vt:lpstr>PowerPoint Presentation</vt:lpstr>
      <vt:lpstr>PowerPoint Presentation</vt:lpstr>
      <vt:lpstr>  Yearning Key Gateway Symptom for PGD</vt:lpstr>
      <vt:lpstr>Neurobiological Correlates of Yearning</vt:lpstr>
      <vt:lpstr>PowerPoint Presentation</vt:lpstr>
      <vt:lpstr>Prevalence Rates by Diagnosis</vt:lpstr>
      <vt:lpstr>PowerPoint Presentation</vt:lpstr>
      <vt:lpstr>Predictive Validity of Temporal Subtypes to Determine  6-months Criterion for PGD</vt:lpstr>
      <vt:lpstr>Time from Loss: Course of Normal Grief</vt:lpstr>
      <vt:lpstr>PowerPoint Presentation</vt:lpstr>
      <vt:lpstr>  PGD in ICD-11 –  Criterion C – the Missteps       </vt:lpstr>
      <vt:lpstr>Problematic Symptoms for Diagnosing  PGD</vt:lpstr>
      <vt:lpstr>PowerPoint Presentation</vt:lpstr>
      <vt:lpstr>PowerPoint Presentation</vt:lpstr>
      <vt:lpstr>Proposed Modifications to DSM-5 and ICD-11</vt:lpstr>
      <vt:lpstr>PowerPoint Presentation</vt:lpstr>
      <vt:lpstr>PowerPoint Presentation</vt:lpstr>
      <vt:lpstr>PowerPoint Presentation</vt:lpstr>
      <vt:lpstr>PGD  vs. MDD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the DSM should adopt validated criteria for Prolonged Grief Disorder (PGD)  Holly G. Prigerson, PhD Irving Sherwood Wright Professor of Geriatrics Professor of Sociology in Medicine Weill Cornell Medicine Co-Director, Center for Research on End-of-Life Care Cornell University  Paul K. Maciejewski, PhD Associate Professor of Biostatistics in Radiology Associate Professor of Biostatistics in Medicine Weill Cornell Medicine Co-Director, Center for Research on End-of-Life Care Cornell University</dc:title>
  <dc:creator>Holly Prigerson</dc:creator>
  <cp:lastModifiedBy>Holly Prigerson</cp:lastModifiedBy>
  <cp:revision>120</cp:revision>
  <dcterms:created xsi:type="dcterms:W3CDTF">2019-04-30T12:53:28Z</dcterms:created>
  <dcterms:modified xsi:type="dcterms:W3CDTF">2019-06-02T11:50:29Z</dcterms:modified>
</cp:coreProperties>
</file>